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Lst>
  <p:notesMasterIdLst>
    <p:notesMasterId r:id="rId18"/>
  </p:notesMasterIdLst>
  <p:sldIdLst>
    <p:sldId id="256" r:id="rId2"/>
    <p:sldId id="257" r:id="rId3"/>
    <p:sldId id="258" r:id="rId4"/>
    <p:sldId id="260" r:id="rId5"/>
    <p:sldId id="261" r:id="rId6"/>
    <p:sldId id="262" r:id="rId7"/>
    <p:sldId id="263" r:id="rId8"/>
    <p:sldId id="264" r:id="rId9"/>
    <p:sldId id="265" r:id="rId10"/>
    <p:sldId id="266" r:id="rId11"/>
    <p:sldId id="267" r:id="rId12"/>
    <p:sldId id="273" r:id="rId13"/>
    <p:sldId id="268" r:id="rId14"/>
    <p:sldId id="269" r:id="rId15"/>
    <p:sldId id="270" r:id="rId16"/>
    <p:sldId id="271" r:id="rId17"/>
  </p:sldIdLst>
  <p:sldSz cx="9144000" cy="5143500" type="screen16x9"/>
  <p:notesSz cx="6858000" cy="9144000"/>
  <p:embeddedFontLst>
    <p:embeddedFont>
      <p:font typeface="Average" panose="02000503040000020003" pitchFamily="2" charset="77"/>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35"/>
    <p:restoredTop sz="61255"/>
  </p:normalViewPr>
  <p:slideViewPr>
    <p:cSldViewPr>
      <p:cViewPr varScale="1">
        <p:scale>
          <a:sx n="72" d="100"/>
          <a:sy n="72" d="100"/>
        </p:scale>
        <p:origin x="114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8429824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Consider using caution when:</a:t>
            </a:r>
          </a:p>
          <a:p>
            <a:pPr lvl="0">
              <a:spcBef>
                <a:spcPts val="0"/>
              </a:spcBef>
              <a:buNone/>
            </a:pPr>
            <a:r>
              <a:rPr lang="en"/>
              <a:t>Recontacted by an individual who previously presented signs of mental illness, had no need for assistance, or anxious to assure officers everything was fine; also important to be weary of unsuccessful attempts, changes of heart, successful interventions may involve testing, learning and replanning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Hyper-vigilance (scanning) – This involves a subject visually scanning his surroundings, typically from shoulder to shoulder, indicating that the subject perceives his circumstances negatively.  The suspect remains hopeless and the presence of emergency workers does not change the suspect’s destructive intent. </a:t>
            </a:r>
          </a:p>
          <a:p>
            <a:pPr lvl="0">
              <a:spcBef>
                <a:spcPts val="0"/>
              </a:spcBef>
              <a:buNone/>
            </a:pPr>
            <a:r>
              <a:rPr lang="en" dirty="0"/>
              <a:t> </a:t>
            </a:r>
          </a:p>
          <a:p>
            <a:pPr lvl="0">
              <a:spcBef>
                <a:spcPts val="0"/>
              </a:spcBef>
              <a:buNone/>
            </a:pPr>
            <a:r>
              <a:rPr lang="en" dirty="0"/>
              <a:t>• Change in Respiratory Rate – This can take the form of periodic very deep breaths or repeated very deep breaths.  This is very often the last act before death, and can be detected either audibly, visually, or both.  However, it is behavior that can sometimes only be detected by those trained to look for it. </a:t>
            </a:r>
          </a:p>
          <a:p>
            <a:pPr lvl="0">
              <a:spcBef>
                <a:spcPts val="0"/>
              </a:spcBef>
              <a:buNone/>
            </a:pPr>
            <a:r>
              <a:rPr lang="en" dirty="0"/>
              <a:t> </a:t>
            </a:r>
          </a:p>
          <a:p>
            <a:pPr lvl="0">
              <a:spcBef>
                <a:spcPts val="0"/>
              </a:spcBef>
              <a:buNone/>
            </a:pPr>
            <a:r>
              <a:rPr lang="en" dirty="0"/>
              <a:t>• Counting Up or Down - This can take the form of actual counting; i.e. 1, 2, 3 or it can take the form of a rocking motion.  In either case the cadence seems to help them develop a momentum which in turn brings the person to a point of release.   </a:t>
            </a:r>
          </a:p>
          <a:p>
            <a:pPr lv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Symptoms experienced: hypervigilance, fear, anger, sleeplessness, recurrent nightmares, depression. </a:t>
            </a:r>
          </a:p>
          <a:p>
            <a:pPr lvl="0">
              <a:spcBef>
                <a:spcPts val="0"/>
              </a:spcBef>
              <a:buNone/>
            </a:pPr>
            <a:endParaRPr/>
          </a:p>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Karl Harris - 1983; Former California police officer with a Ph.D. in Psychology who works at a suicide hotline in LA after leaving the force. </a:t>
            </a:r>
          </a:p>
          <a:p>
            <a:pPr lvl="0">
              <a:spcBef>
                <a:spcPts val="0"/>
              </a:spcBef>
              <a:buNone/>
            </a:pPr>
            <a:endParaRPr lang="en" dirty="0"/>
          </a:p>
          <a:p>
            <a:pPr lvl="0">
              <a:spcBef>
                <a:spcPts val="0"/>
              </a:spcBef>
              <a:buNone/>
            </a:pPr>
            <a:r>
              <a:rPr lang="en" dirty="0"/>
              <a:t>Other terms: suicide by means of victim-</a:t>
            </a:r>
            <a:r>
              <a:rPr lang="en" dirty="0" err="1"/>
              <a:t>precipitat</a:t>
            </a:r>
            <a:r>
              <a:rPr lang="en-US" dirty="0" err="1"/>
              <a:t>ed</a:t>
            </a:r>
            <a:r>
              <a:rPr lang="en-US" dirty="0"/>
              <a:t> homicide, hetero-suicide, </a:t>
            </a:r>
            <a:r>
              <a:rPr lang="en-US" dirty="0" err="1"/>
              <a:t>copicide</a:t>
            </a:r>
            <a:r>
              <a:rPr lang="en-US" dirty="0"/>
              <a:t> and law-enforcement assisted suicide. </a:t>
            </a:r>
            <a:endParaRPr lang="e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Faulty beliefs about SbC:</a:t>
            </a:r>
          </a:p>
          <a:p>
            <a:pPr lvl="0">
              <a:spcBef>
                <a:spcPts val="0"/>
              </a:spcBef>
              <a:buNone/>
            </a:pPr>
            <a:r>
              <a:rPr lang="en"/>
              <a:t>Subject is the victim, officer is the perpetrator</a:t>
            </a:r>
          </a:p>
          <a:p>
            <a:pPr lvl="0">
              <a:spcBef>
                <a:spcPts val="0"/>
              </a:spcBef>
              <a:buNone/>
            </a:pPr>
            <a:r>
              <a:rPr lang="en"/>
              <a:t>Cowardice</a:t>
            </a:r>
          </a:p>
          <a:p>
            <a:pPr lvl="0">
              <a:spcBef>
                <a:spcPts val="0"/>
              </a:spcBef>
              <a:buNone/>
            </a:pPr>
            <a:r>
              <a:rPr lang="en"/>
              <a:t>Religious prohibitions</a:t>
            </a:r>
          </a:p>
          <a:p>
            <a:pPr lvl="0">
              <a:spcBef>
                <a:spcPts val="0"/>
              </a:spcBef>
              <a:buNone/>
            </a:pPr>
            <a:r>
              <a:rPr lang="en"/>
              <a:t>Concern over insurance policies</a:t>
            </a:r>
          </a:p>
          <a:p>
            <a:pPr lvl="0">
              <a:spcBef>
                <a:spcPts val="0"/>
              </a:spcBef>
              <a:buNone/>
            </a:pPr>
            <a:r>
              <a:rPr lang="en"/>
              <a:t>Physical inability to commit act onset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Motivational phase: P</a:t>
            </a:r>
            <a:r>
              <a:rPr lang="en" sz="900">
                <a:highlight>
                  <a:srgbClr val="FFFFFF"/>
                </a:highlight>
              </a:rPr>
              <a:t>olice may hear of ideation, threats, and the status of a plan. At this phase, an at-risk individual is still holding the live-or-die option open. Police may hear a cry for help, and there may be time to talk, present alternatives, and affect a successful intervention.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Article published in the Journal of Forensic Sciences in March 2009.</a:t>
            </a:r>
          </a:p>
          <a:p>
            <a:pPr lvl="0">
              <a:spcBef>
                <a:spcPts val="0"/>
              </a:spcBef>
              <a:buNone/>
            </a:pPr>
            <a:endParaRPr/>
          </a:p>
          <a:p>
            <a:pPr lvl="0">
              <a:spcBef>
                <a:spcPts val="0"/>
              </a:spcBef>
              <a:buNone/>
            </a:pPr>
            <a:r>
              <a:rPr lang="en"/>
              <a:t>Materials included: police reports, witness statements, criminal histories on subjects, photographs, videotapes and external review reports; in 10% of cases, this involved interviews with investigating detectives, occasional direct contact with involved officers.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41% of OIS subjects in overall sample evidences suicidality: intending, attempting or actually committing suicide during the encounter.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Those who did communicate suicidal ideation did so to their significant other, a family member, friends and the police. In 53 of total cases, the communication referenced suicide by cop (roughly 38%)</a:t>
            </a:r>
          </a:p>
          <a:p>
            <a:pPr lvl="0">
              <a:spcBef>
                <a:spcPts val="0"/>
              </a:spcBef>
              <a:buNone/>
            </a:pPr>
            <a:endParaRPr/>
          </a:p>
          <a:p>
            <a:pPr lvl="0">
              <a:spcBef>
                <a:spcPts val="0"/>
              </a:spcBef>
              <a:buNone/>
            </a:pPr>
            <a:r>
              <a:rPr lang="en"/>
              <a:t>61% of the SBC subjects talked about their SI during the incident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40E131-DDF2-6B4B-836B-DB944935119E}"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153891818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A40E131-DDF2-6B4B-836B-DB944935119E}" type="datetimeFigureOut">
              <a:rPr lang="en-US" smtClean="0"/>
              <a:t>4/24/18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20846512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BA40E131-DDF2-6B4B-836B-DB944935119E}"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17000328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BA40E131-DDF2-6B4B-836B-DB944935119E}"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399398546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40E131-DDF2-6B4B-836B-DB944935119E}"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41372274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A40E131-DDF2-6B4B-836B-DB944935119E}" type="datetimeFigureOut">
              <a:rPr lang="en-US" smtClean="0"/>
              <a:t>4/24/18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21745052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A40E131-DDF2-6B4B-836B-DB944935119E}" type="datetimeFigureOut">
              <a:rPr lang="en-US" smtClean="0"/>
              <a:t>4/24/18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161512689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40E131-DDF2-6B4B-836B-DB944935119E}"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64221977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40E131-DDF2-6B4B-836B-DB944935119E}"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251826215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271779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extLst>
      <p:ext uri="{BB962C8B-B14F-4D97-AF65-F5344CB8AC3E}">
        <p14:creationId xmlns:p14="http://schemas.microsoft.com/office/powerpoint/2010/main" val="2190398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A40E131-DDF2-6B4B-836B-DB944935119E}"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33304079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35957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extLst>
      <p:ext uri="{BB962C8B-B14F-4D97-AF65-F5344CB8AC3E}">
        <p14:creationId xmlns:p14="http://schemas.microsoft.com/office/powerpoint/2010/main" val="53361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40E131-DDF2-6B4B-836B-DB944935119E}" type="datetimeFigureOut">
              <a:rPr lang="en-US" smtClean="0"/>
              <a:t>4/24/18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325147810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40E131-DDF2-6B4B-836B-DB944935119E}" type="datetimeFigureOut">
              <a:rPr lang="en-US" smtClean="0"/>
              <a:t>4/24/18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237702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40E131-DDF2-6B4B-836B-DB944935119E}" type="datetimeFigureOut">
              <a:rPr lang="en-US" smtClean="0"/>
              <a:t>4/24/18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22103471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A40E131-DDF2-6B4B-836B-DB944935119E}" type="datetimeFigureOut">
              <a:rPr lang="en-US" smtClean="0"/>
              <a:t>4/24/18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86750491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A40E131-DDF2-6B4B-836B-DB944935119E}" type="datetimeFigureOut">
              <a:rPr lang="en-US" smtClean="0"/>
              <a:t>4/24/18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10697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BA40E131-DDF2-6B4B-836B-DB944935119E}" type="datetimeFigureOut">
              <a:rPr lang="en-US" smtClean="0"/>
              <a:t>4/24/18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348519060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A40E131-DDF2-6B4B-836B-DB944935119E}" type="datetimeFigureOut">
              <a:rPr lang="en-US" smtClean="0"/>
              <a:t>4/24/18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108988440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3">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4">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5">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6">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BA40E131-DDF2-6B4B-836B-DB944935119E}" type="datetimeFigureOut">
              <a:rPr lang="en-US" smtClean="0"/>
              <a:t>4/24/18</a:t>
            </a:fld>
            <a:endParaRPr lang="en-US"/>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val="3787685769"/>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5" r:id="rId20"/>
    <p:sldLayoutId id="2147483716" r:id="rId21"/>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leb.fbi.gov/2014/september/suicide-by-cop-"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x4dnIgkAKJg?t=2m27s"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152400" y="285750"/>
            <a:ext cx="5867400" cy="1079999"/>
          </a:xfrm>
          <a:prstGeom prst="rect">
            <a:avLst/>
          </a:prstGeom>
        </p:spPr>
        <p:txBody>
          <a:bodyPr lIns="91425" tIns="91425" rIns="91425" bIns="91425" anchor="b" anchorCtr="0">
            <a:noAutofit/>
          </a:bodyPr>
          <a:lstStyle/>
          <a:p>
            <a:pPr lvl="0" rtl="0">
              <a:spcBef>
                <a:spcPts val="0"/>
              </a:spcBef>
              <a:buNone/>
            </a:pPr>
            <a:r>
              <a:rPr lang="en" dirty="0">
                <a:latin typeface="Cambria" panose="02040503050406030204" pitchFamily="18" charset="0"/>
              </a:rPr>
              <a:t>Suicide by Cop</a:t>
            </a:r>
          </a:p>
        </p:txBody>
      </p:sp>
      <p:sp>
        <p:nvSpPr>
          <p:cNvPr id="2" name="TextBox 1">
            <a:extLst>
              <a:ext uri="{FF2B5EF4-FFF2-40B4-BE49-F238E27FC236}">
                <a16:creationId xmlns:a16="http://schemas.microsoft.com/office/drawing/2014/main" id="{364B5DFC-6327-EB49-A88B-D0151F2FA9F2}"/>
              </a:ext>
            </a:extLst>
          </p:cNvPr>
          <p:cNvSpPr txBox="1"/>
          <p:nvPr/>
        </p:nvSpPr>
        <p:spPr>
          <a:xfrm>
            <a:off x="304800" y="3714750"/>
            <a:ext cx="5943600" cy="1200329"/>
          </a:xfrm>
          <a:prstGeom prst="rect">
            <a:avLst/>
          </a:prstGeom>
          <a:noFill/>
        </p:spPr>
        <p:txBody>
          <a:bodyPr wrap="square" rtlCol="0">
            <a:spAutoFit/>
          </a:bodyPr>
          <a:lstStyle/>
          <a:p>
            <a:r>
              <a:rPr lang="en-US" sz="1800" dirty="0">
                <a:solidFill>
                  <a:schemeClr val="tx1">
                    <a:lumMod val="75000"/>
                  </a:schemeClr>
                </a:solidFill>
                <a:latin typeface="Cambria" panose="02040503050406030204" pitchFamily="18" charset="0"/>
              </a:rPr>
              <a:t>Orlando R. Ortiz, PGY-3</a:t>
            </a:r>
          </a:p>
          <a:p>
            <a:r>
              <a:rPr lang="en-US" sz="1800" dirty="0">
                <a:solidFill>
                  <a:schemeClr val="tx1">
                    <a:lumMod val="75000"/>
                  </a:schemeClr>
                </a:solidFill>
                <a:latin typeface="Cambria" panose="02040503050406030204" pitchFamily="18" charset="0"/>
              </a:rPr>
              <a:t>UNM Department of Psychiatry and Behavioral Sciences</a:t>
            </a:r>
          </a:p>
          <a:p>
            <a:r>
              <a:rPr lang="en-US" sz="1800" dirty="0">
                <a:solidFill>
                  <a:schemeClr val="tx1">
                    <a:lumMod val="75000"/>
                  </a:schemeClr>
                </a:solidFill>
                <a:latin typeface="Cambria" panose="02040503050406030204" pitchFamily="18" charset="0"/>
              </a:rPr>
              <a:t>April 24, 2018</a:t>
            </a:r>
          </a:p>
          <a:p>
            <a:endParaRPr lang="en-US" sz="1800" dirty="0">
              <a:solidFill>
                <a:schemeClr val="tx1">
                  <a:lumMod val="75000"/>
                </a:schemeClr>
              </a:solidFill>
              <a:latin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latin typeface="Cambria" panose="02040503050406030204" pitchFamily="18" charset="0"/>
              </a:rPr>
              <a:t>Clues to Identify SbC Scenarios </a:t>
            </a:r>
          </a:p>
        </p:txBody>
      </p:sp>
      <p:sp>
        <p:nvSpPr>
          <p:cNvPr id="127" name="Shape 127"/>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n" sz="1800">
                <a:latin typeface="Cambria" panose="02040503050406030204" pitchFamily="18" charset="0"/>
              </a:rPr>
              <a:t>Individual is:</a:t>
            </a:r>
          </a:p>
          <a:p>
            <a:pPr marL="457200" lvl="0" indent="-342900" rtl="0">
              <a:spcBef>
                <a:spcPts val="0"/>
              </a:spcBef>
              <a:buSzPct val="100000"/>
            </a:pPr>
            <a:r>
              <a:rPr lang="en" sz="1800">
                <a:latin typeface="Cambria" panose="02040503050406030204" pitchFamily="18" charset="0"/>
              </a:rPr>
              <a:t>Refusing to talk</a:t>
            </a:r>
          </a:p>
          <a:p>
            <a:pPr marL="457200" lvl="0" indent="-342900" rtl="0">
              <a:spcBef>
                <a:spcPts val="0"/>
              </a:spcBef>
              <a:buSzPct val="100000"/>
            </a:pPr>
            <a:r>
              <a:rPr lang="en" sz="1800">
                <a:latin typeface="Cambria" panose="02040503050406030204" pitchFamily="18" charset="0"/>
              </a:rPr>
              <a:t>Making no demands</a:t>
            </a:r>
          </a:p>
          <a:p>
            <a:pPr marL="457200" lvl="0" indent="-342900" rtl="0">
              <a:spcBef>
                <a:spcPts val="0"/>
              </a:spcBef>
              <a:buSzPct val="100000"/>
            </a:pPr>
            <a:r>
              <a:rPr lang="en" sz="1800">
                <a:latin typeface="Cambria" panose="02040503050406030204" pitchFamily="18" charset="0"/>
              </a:rPr>
              <a:t>Presenting no terms</a:t>
            </a:r>
          </a:p>
          <a:p>
            <a:pPr marL="457200" lvl="0" indent="-342900" rtl="0">
              <a:spcBef>
                <a:spcPts val="0"/>
              </a:spcBef>
              <a:buSzPct val="100000"/>
            </a:pPr>
            <a:r>
              <a:rPr lang="en" sz="1800">
                <a:latin typeface="Cambria" panose="02040503050406030204" pitchFamily="18" charset="0"/>
              </a:rPr>
              <a:t>Not engaging in negotiation</a:t>
            </a:r>
          </a:p>
          <a:p>
            <a:pPr marL="457200" lvl="0" indent="-342900" rtl="0">
              <a:spcBef>
                <a:spcPts val="0"/>
              </a:spcBef>
              <a:buSzPct val="100000"/>
            </a:pPr>
            <a:r>
              <a:rPr lang="en" sz="1800">
                <a:latin typeface="Cambria" panose="02040503050406030204" pitchFamily="18" charset="0"/>
              </a:rPr>
              <a:t>Asking to be killed</a:t>
            </a:r>
          </a:p>
          <a:p>
            <a:pPr marL="457200" lvl="0" indent="-342900" rtl="0">
              <a:spcBef>
                <a:spcPts val="0"/>
              </a:spcBef>
              <a:buSzPct val="100000"/>
            </a:pPr>
            <a:r>
              <a:rPr lang="en" sz="1800">
                <a:latin typeface="Cambria" panose="02040503050406030204" pitchFamily="18" charset="0"/>
              </a:rPr>
              <a:t>Advancing on police</a:t>
            </a:r>
          </a:p>
          <a:p>
            <a:pPr marL="457200" lvl="0" indent="-342900">
              <a:spcBef>
                <a:spcPts val="0"/>
              </a:spcBef>
              <a:buSzPct val="100000"/>
            </a:pPr>
            <a:r>
              <a:rPr lang="en" sz="1800">
                <a:latin typeface="Cambria" panose="02040503050406030204" pitchFamily="18" charset="0"/>
              </a:rPr>
              <a:t>Reaching for or raising a weapon</a:t>
            </a:r>
          </a:p>
        </p:txBody>
      </p:sp>
      <p:sp>
        <p:nvSpPr>
          <p:cNvPr id="128" name="Shape 128"/>
          <p:cNvSpPr txBox="1">
            <a:spLocks noGrp="1"/>
          </p:cNvSpPr>
          <p:nvPr>
            <p:ph type="body" idx="2"/>
          </p:nvPr>
        </p:nvSpPr>
        <p:spPr>
          <a:prstGeom prst="rect">
            <a:avLst/>
          </a:prstGeom>
        </p:spPr>
        <p:txBody>
          <a:bodyPr lIns="91425" tIns="91425" rIns="91425" bIns="91425" anchor="t" anchorCtr="0">
            <a:noAutofit/>
          </a:bodyPr>
          <a:lstStyle/>
          <a:p>
            <a:pPr lvl="0">
              <a:spcBef>
                <a:spcPts val="0"/>
              </a:spcBef>
              <a:buNone/>
            </a:pPr>
            <a:r>
              <a:rPr lang="en" sz="1800" dirty="0">
                <a:latin typeface="Cambria" panose="02040503050406030204" pitchFamily="18" charset="0"/>
              </a:rPr>
              <a:t>Often people rehearse </a:t>
            </a:r>
            <a:r>
              <a:rPr lang="en" sz="1800" dirty="0" err="1">
                <a:latin typeface="Cambria" panose="02040503050406030204" pitchFamily="18" charset="0"/>
              </a:rPr>
              <a:t>SbC</a:t>
            </a:r>
            <a:r>
              <a:rPr lang="en" sz="1800" dirty="0">
                <a:latin typeface="Cambria" panose="02040503050406030204" pitchFamily="18" charset="0"/>
              </a:rPr>
              <a:t>:</a:t>
            </a:r>
          </a:p>
          <a:p>
            <a:pPr marL="457200" lvl="0" indent="-342900" rtl="0">
              <a:spcBef>
                <a:spcPts val="0"/>
              </a:spcBef>
              <a:buSzPct val="100000"/>
              <a:buChar char="-"/>
            </a:pPr>
            <a:r>
              <a:rPr lang="en" sz="1800" dirty="0">
                <a:latin typeface="Cambria" panose="02040503050406030204" pitchFamily="18" charset="0"/>
              </a:rPr>
              <a:t>i.e. Make a call to police and upon arrival, officers will see there is no need for services OR told the situation has resolved OR the call was made in error</a:t>
            </a:r>
          </a:p>
          <a:p>
            <a:pPr marL="457200" lvl="0" indent="-342900" rtl="0">
              <a:spcBef>
                <a:spcPts val="0"/>
              </a:spcBef>
              <a:buSzPct val="100000"/>
              <a:buChar char="-"/>
            </a:pPr>
            <a:endParaRPr lang="en" sz="1800" dirty="0">
              <a:latin typeface="Cambria" panose="02040503050406030204" pitchFamily="18" charset="0"/>
            </a:endParaRPr>
          </a:p>
          <a:p>
            <a:pPr marL="457200" lvl="0" indent="-342900">
              <a:spcBef>
                <a:spcPts val="0"/>
              </a:spcBef>
              <a:buSzPct val="100000"/>
              <a:buChar char="-"/>
            </a:pPr>
            <a:r>
              <a:rPr lang="en" sz="1800" dirty="0">
                <a:latin typeface="Cambria" panose="02040503050406030204" pitchFamily="18" charset="0"/>
              </a:rPr>
              <a:t>Purpose of contact may be to determine what happens when police arrive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latin typeface="Cambria" panose="02040503050406030204" pitchFamily="18" charset="0"/>
              </a:rPr>
              <a:t>Positive versus Negative Behaviors in </a:t>
            </a:r>
            <a:r>
              <a:rPr lang="en" sz="2800" dirty="0" err="1">
                <a:latin typeface="Cambria" panose="02040503050406030204" pitchFamily="18" charset="0"/>
              </a:rPr>
              <a:t>SbC</a:t>
            </a:r>
            <a:r>
              <a:rPr lang="en" sz="2800" dirty="0">
                <a:latin typeface="Cambria" panose="02040503050406030204" pitchFamily="18" charset="0"/>
              </a:rPr>
              <a:t> Situations</a:t>
            </a:r>
          </a:p>
        </p:txBody>
      </p:sp>
      <p:sp>
        <p:nvSpPr>
          <p:cNvPr id="134" name="Shape 134"/>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 sz="1800" b="1" dirty="0">
                <a:solidFill>
                  <a:srgbClr val="FFFF00"/>
                </a:solidFill>
                <a:latin typeface="Cambria" panose="02040503050406030204" pitchFamily="18" charset="0"/>
              </a:rPr>
              <a:t>Positive </a:t>
            </a:r>
            <a:r>
              <a:rPr lang="en" sz="1800" b="1" dirty="0">
                <a:latin typeface="Cambria" panose="02040503050406030204" pitchFamily="18" charset="0"/>
              </a:rPr>
              <a:t>behaviors</a:t>
            </a:r>
            <a:r>
              <a:rPr lang="en" sz="1800" b="1" baseline="30000" dirty="0">
                <a:latin typeface="Cambria" panose="02040503050406030204" pitchFamily="18" charset="0"/>
              </a:rPr>
              <a:t>4</a:t>
            </a:r>
            <a:r>
              <a:rPr lang="en" sz="1800" b="1" dirty="0">
                <a:latin typeface="Cambria" panose="02040503050406030204" pitchFamily="18" charset="0"/>
              </a:rPr>
              <a:t> that may indicate peaceful resolution:</a:t>
            </a:r>
          </a:p>
          <a:p>
            <a:pPr lvl="0">
              <a:spcBef>
                <a:spcPts val="0"/>
              </a:spcBef>
              <a:buNone/>
            </a:pPr>
            <a:endParaRPr lang="en" sz="1800" b="1" dirty="0">
              <a:latin typeface="Cambria" panose="02040503050406030204" pitchFamily="18" charset="0"/>
            </a:endParaRPr>
          </a:p>
          <a:p>
            <a:pPr marL="457200" lvl="0" indent="-342900" rtl="0">
              <a:spcBef>
                <a:spcPts val="0"/>
              </a:spcBef>
              <a:buSzPct val="100000"/>
            </a:pPr>
            <a:r>
              <a:rPr lang="en" sz="1800" dirty="0">
                <a:latin typeface="Cambria" panose="02040503050406030204" pitchFamily="18" charset="0"/>
              </a:rPr>
              <a:t>Less interactive tension</a:t>
            </a:r>
          </a:p>
          <a:p>
            <a:pPr marL="457200" lvl="0" indent="-342900" rtl="0">
              <a:spcBef>
                <a:spcPts val="0"/>
              </a:spcBef>
              <a:buSzPct val="100000"/>
            </a:pPr>
            <a:r>
              <a:rPr lang="en" sz="1800" dirty="0">
                <a:latin typeface="Cambria" panose="02040503050406030204" pitchFamily="18" charset="0"/>
              </a:rPr>
              <a:t>Lowered voice</a:t>
            </a:r>
          </a:p>
          <a:p>
            <a:pPr marL="457200" lvl="0" indent="-342900" rtl="0">
              <a:spcBef>
                <a:spcPts val="0"/>
              </a:spcBef>
              <a:buSzPct val="100000"/>
            </a:pPr>
            <a:r>
              <a:rPr lang="en" sz="1800" dirty="0">
                <a:latin typeface="Cambria" panose="02040503050406030204" pitchFamily="18" charset="0"/>
              </a:rPr>
              <a:t>Less anger</a:t>
            </a:r>
          </a:p>
          <a:p>
            <a:pPr marL="457200" lvl="0" indent="-342900" rtl="0">
              <a:spcBef>
                <a:spcPts val="0"/>
              </a:spcBef>
              <a:buSzPct val="100000"/>
            </a:pPr>
            <a:r>
              <a:rPr lang="en" sz="1800" dirty="0">
                <a:latin typeface="Cambria" panose="02040503050406030204" pitchFamily="18" charset="0"/>
              </a:rPr>
              <a:t>Diminished aggressive body language</a:t>
            </a:r>
          </a:p>
          <a:p>
            <a:pPr marL="457200" lvl="0" indent="-342900" rtl="0">
              <a:spcBef>
                <a:spcPts val="0"/>
              </a:spcBef>
              <a:buSzPct val="100000"/>
            </a:pPr>
            <a:r>
              <a:rPr lang="en" sz="1800" dirty="0">
                <a:latin typeface="Cambria" panose="02040503050406030204" pitchFamily="18" charset="0"/>
              </a:rPr>
              <a:t>Less profanity</a:t>
            </a:r>
          </a:p>
          <a:p>
            <a:pPr marL="457200" lvl="0" indent="-342900">
              <a:spcBef>
                <a:spcPts val="0"/>
              </a:spcBef>
              <a:buSzPct val="100000"/>
            </a:pPr>
            <a:r>
              <a:rPr lang="en" sz="1800" dirty="0">
                <a:latin typeface="Cambria" panose="02040503050406030204" pitchFamily="18" charset="0"/>
              </a:rPr>
              <a:t>Diminished threats of violence</a:t>
            </a:r>
          </a:p>
        </p:txBody>
      </p:sp>
      <p:sp>
        <p:nvSpPr>
          <p:cNvPr id="135" name="Shape 135"/>
          <p:cNvSpPr txBox="1">
            <a:spLocks noGrp="1"/>
          </p:cNvSpPr>
          <p:nvPr>
            <p:ph type="body" idx="2"/>
          </p:nvPr>
        </p:nvSpPr>
        <p:spPr>
          <a:prstGeom prst="rect">
            <a:avLst/>
          </a:prstGeom>
        </p:spPr>
        <p:txBody>
          <a:bodyPr lIns="91425" tIns="91425" rIns="91425" bIns="91425" anchor="t" anchorCtr="0">
            <a:noAutofit/>
          </a:bodyPr>
          <a:lstStyle/>
          <a:p>
            <a:pPr lvl="0">
              <a:spcBef>
                <a:spcPts val="0"/>
              </a:spcBef>
              <a:buNone/>
            </a:pPr>
            <a:r>
              <a:rPr lang="en" sz="1800" b="1" dirty="0">
                <a:solidFill>
                  <a:srgbClr val="FFFF00"/>
                </a:solidFill>
                <a:latin typeface="Cambria" panose="02040503050406030204" pitchFamily="18" charset="0"/>
              </a:rPr>
              <a:t>Negative </a:t>
            </a:r>
            <a:r>
              <a:rPr lang="en" sz="1800" b="1" dirty="0">
                <a:latin typeface="Cambria" panose="02040503050406030204" pitchFamily="18" charset="0"/>
              </a:rPr>
              <a:t>Behaviors </a:t>
            </a:r>
            <a:r>
              <a:rPr lang="en" sz="1800" b="1" baseline="30000" dirty="0">
                <a:latin typeface="Cambria" panose="02040503050406030204" pitchFamily="18" charset="0"/>
              </a:rPr>
              <a:t>4</a:t>
            </a:r>
            <a:r>
              <a:rPr lang="en" sz="1800" b="1" dirty="0">
                <a:latin typeface="Cambria" panose="02040503050406030204" pitchFamily="18" charset="0"/>
              </a:rPr>
              <a:t> that may indicate more violent </a:t>
            </a:r>
            <a:r>
              <a:rPr lang="en" sz="1800" b="1">
                <a:latin typeface="Cambria" panose="02040503050406030204" pitchFamily="18" charset="0"/>
              </a:rPr>
              <a:t>behavior:</a:t>
            </a:r>
            <a:endParaRPr lang="en" sz="1800" b="1" dirty="0">
              <a:latin typeface="Cambria" panose="02040503050406030204" pitchFamily="18" charset="0"/>
            </a:endParaRPr>
          </a:p>
          <a:p>
            <a:pPr marL="457200" lvl="0" indent="-342900" rtl="0">
              <a:spcBef>
                <a:spcPts val="0"/>
              </a:spcBef>
              <a:buSzPct val="100000"/>
            </a:pPr>
            <a:r>
              <a:rPr lang="en" sz="1800" dirty="0">
                <a:latin typeface="Cambria" panose="02040503050406030204" pitchFamily="18" charset="0"/>
              </a:rPr>
              <a:t>Hypervigilance or scanning of environment</a:t>
            </a:r>
          </a:p>
          <a:p>
            <a:pPr marL="457200" lvl="0" indent="-342900" rtl="0">
              <a:spcBef>
                <a:spcPts val="0"/>
              </a:spcBef>
              <a:buSzPct val="100000"/>
            </a:pPr>
            <a:endParaRPr lang="en" sz="1800" dirty="0">
              <a:latin typeface="Cambria" panose="02040503050406030204" pitchFamily="18" charset="0"/>
            </a:endParaRPr>
          </a:p>
          <a:p>
            <a:pPr marL="457200" lvl="0" indent="-342900" rtl="0">
              <a:spcBef>
                <a:spcPts val="0"/>
              </a:spcBef>
              <a:buSzPct val="100000"/>
            </a:pPr>
            <a:r>
              <a:rPr lang="en" sz="1800" dirty="0">
                <a:latin typeface="Cambria" panose="02040503050406030204" pitchFamily="18" charset="0"/>
              </a:rPr>
              <a:t>Change in respiratory rate</a:t>
            </a:r>
          </a:p>
          <a:p>
            <a:pPr marL="457200" lvl="0" indent="-342900" rtl="0">
              <a:spcBef>
                <a:spcPts val="0"/>
              </a:spcBef>
              <a:buSzPct val="100000"/>
            </a:pPr>
            <a:endParaRPr lang="en" sz="1800" dirty="0">
              <a:latin typeface="Cambria" panose="02040503050406030204" pitchFamily="18" charset="0"/>
            </a:endParaRPr>
          </a:p>
          <a:p>
            <a:pPr marL="457200" lvl="0" indent="-342900">
              <a:spcBef>
                <a:spcPts val="0"/>
              </a:spcBef>
              <a:buSzPct val="100000"/>
            </a:pPr>
            <a:r>
              <a:rPr lang="en" sz="1800" dirty="0">
                <a:latin typeface="Cambria" panose="02040503050406030204" pitchFamily="18" charset="0"/>
              </a:rPr>
              <a:t>Counting up or down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7F02-9B72-DD45-BD9C-9D9D7270FC3C}"/>
              </a:ext>
            </a:extLst>
          </p:cNvPr>
          <p:cNvSpPr>
            <a:spLocks noGrp="1"/>
          </p:cNvSpPr>
          <p:nvPr>
            <p:ph type="title"/>
          </p:nvPr>
        </p:nvSpPr>
        <p:spPr/>
        <p:txBody>
          <a:bodyPr/>
          <a:lstStyle/>
          <a:p>
            <a:r>
              <a:rPr lang="en-US" dirty="0">
                <a:latin typeface="Cambria" panose="02040503050406030204" pitchFamily="18" charset="0"/>
              </a:rPr>
              <a:t>How to Address This?</a:t>
            </a:r>
          </a:p>
        </p:txBody>
      </p:sp>
      <p:sp>
        <p:nvSpPr>
          <p:cNvPr id="3" name="Text Placeholder 2">
            <a:extLst>
              <a:ext uri="{FF2B5EF4-FFF2-40B4-BE49-F238E27FC236}">
                <a16:creationId xmlns:a16="http://schemas.microsoft.com/office/drawing/2014/main" id="{961D85AC-A68A-7F49-81CC-0D7F1221A7D7}"/>
              </a:ext>
            </a:extLst>
          </p:cNvPr>
          <p:cNvSpPr>
            <a:spLocks noGrp="1"/>
          </p:cNvSpPr>
          <p:nvPr>
            <p:ph type="body" idx="1"/>
          </p:nvPr>
        </p:nvSpPr>
        <p:spPr/>
        <p:txBody>
          <a:bodyPr/>
          <a:lstStyle/>
          <a:p>
            <a:r>
              <a:rPr lang="en-US" sz="2000" dirty="0">
                <a:latin typeface="Cambria" panose="02040503050406030204" pitchFamily="18" charset="0"/>
              </a:rPr>
              <a:t>Behavioral Health Providers:</a:t>
            </a:r>
          </a:p>
          <a:p>
            <a:endParaRPr lang="en-US" sz="2000" dirty="0">
              <a:latin typeface="Cambria" panose="02040503050406030204" pitchFamily="18" charset="0"/>
            </a:endParaRPr>
          </a:p>
          <a:p>
            <a:r>
              <a:rPr lang="en-US" sz="2000" dirty="0">
                <a:latin typeface="Cambria" panose="02040503050406030204" pitchFamily="18" charset="0"/>
              </a:rPr>
              <a:t>Inpatient psychiatric hospitalization</a:t>
            </a:r>
          </a:p>
          <a:p>
            <a:r>
              <a:rPr lang="en-US" sz="2000" dirty="0">
                <a:latin typeface="Cambria" panose="02040503050406030204" pitchFamily="18" charset="0"/>
              </a:rPr>
              <a:t>Individual and group therapies</a:t>
            </a:r>
          </a:p>
          <a:p>
            <a:r>
              <a:rPr lang="en-US" sz="2000" dirty="0">
                <a:latin typeface="Cambria" panose="02040503050406030204" pitchFamily="18" charset="0"/>
              </a:rPr>
              <a:t>Drugs targeting suicidality</a:t>
            </a:r>
          </a:p>
          <a:p>
            <a:pPr lvl="1"/>
            <a:r>
              <a:rPr lang="en-US" sz="1800" dirty="0">
                <a:latin typeface="Cambria" panose="02040503050406030204" pitchFamily="18" charset="0"/>
              </a:rPr>
              <a:t>Lithium</a:t>
            </a:r>
          </a:p>
          <a:p>
            <a:pPr lvl="1"/>
            <a:r>
              <a:rPr lang="en-US" sz="1800" dirty="0">
                <a:latin typeface="Cambria" panose="02040503050406030204" pitchFamily="18" charset="0"/>
              </a:rPr>
              <a:t>Clozapine</a:t>
            </a:r>
          </a:p>
          <a:p>
            <a:pPr lvl="1"/>
            <a:r>
              <a:rPr lang="en-US" sz="1800" dirty="0">
                <a:latin typeface="Cambria" panose="02040503050406030204" pitchFamily="18" charset="0"/>
              </a:rPr>
              <a:t>Ketamine</a:t>
            </a:r>
          </a:p>
          <a:p>
            <a:endParaRPr lang="en-US" sz="2000" dirty="0">
              <a:latin typeface="Cambria" panose="02040503050406030204" pitchFamily="18" charset="0"/>
            </a:endParaRPr>
          </a:p>
        </p:txBody>
      </p:sp>
      <p:sp>
        <p:nvSpPr>
          <p:cNvPr id="5" name="Text Placeholder 2">
            <a:extLst>
              <a:ext uri="{FF2B5EF4-FFF2-40B4-BE49-F238E27FC236}">
                <a16:creationId xmlns:a16="http://schemas.microsoft.com/office/drawing/2014/main" id="{11F2E2FB-50B8-F142-B14B-2CE44A2625FC}"/>
              </a:ext>
            </a:extLst>
          </p:cNvPr>
          <p:cNvSpPr>
            <a:spLocks noGrp="1"/>
          </p:cNvSpPr>
          <p:nvPr>
            <p:ph type="body" idx="2"/>
          </p:nvPr>
        </p:nvSpPr>
        <p:spPr/>
        <p:txBody>
          <a:bodyPr>
            <a:normAutofit lnSpcReduction="10000"/>
          </a:bodyPr>
          <a:lstStyle/>
          <a:p>
            <a:r>
              <a:rPr lang="en-US" sz="2000" dirty="0">
                <a:latin typeface="Cambria" panose="02040503050406030204" pitchFamily="18" charset="0"/>
              </a:rPr>
              <a:t>Crisis Intervention Teams:</a:t>
            </a:r>
          </a:p>
          <a:p>
            <a:pPr marL="0" indent="0">
              <a:buNone/>
            </a:pPr>
            <a:endParaRPr lang="en-US" sz="2000" dirty="0">
              <a:latin typeface="Cambria" panose="02040503050406030204" pitchFamily="18" charset="0"/>
            </a:endParaRPr>
          </a:p>
          <a:p>
            <a:pPr lvl="1"/>
            <a:r>
              <a:rPr lang="en-US" sz="1800" dirty="0">
                <a:latin typeface="Cambria" panose="02040503050406030204" pitchFamily="18" charset="0"/>
              </a:rPr>
              <a:t>Reduce arrest rates of individuals with psychiatric conditions</a:t>
            </a:r>
          </a:p>
          <a:p>
            <a:pPr lvl="1"/>
            <a:r>
              <a:rPr lang="en-US" sz="1800" dirty="0">
                <a:latin typeface="Cambria" panose="02040503050406030204" pitchFamily="18" charset="0"/>
              </a:rPr>
              <a:t>Increase referral rates to appropriate treatment</a:t>
            </a:r>
          </a:p>
          <a:p>
            <a:pPr lvl="1"/>
            <a:r>
              <a:rPr lang="en-US" sz="1800" dirty="0">
                <a:latin typeface="Cambria" panose="02040503050406030204" pitchFamily="18" charset="0"/>
              </a:rPr>
              <a:t>Decrease police injuries when responding to calls</a:t>
            </a:r>
          </a:p>
          <a:p>
            <a:pPr lvl="1"/>
            <a:r>
              <a:rPr lang="en-US" sz="1800" dirty="0">
                <a:latin typeface="Cambria" panose="02040503050406030204" pitchFamily="18" charset="0"/>
              </a:rPr>
              <a:t>Decrease the need for escalation with specialized tactical response teams.</a:t>
            </a:r>
          </a:p>
        </p:txBody>
      </p:sp>
    </p:spTree>
    <p:extLst>
      <p:ext uri="{BB962C8B-B14F-4D97-AF65-F5344CB8AC3E}">
        <p14:creationId xmlns:p14="http://schemas.microsoft.com/office/powerpoint/2010/main" val="219751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04800" y="742950"/>
            <a:ext cx="4045200" cy="1710300"/>
          </a:xfrm>
          <a:prstGeom prst="rect">
            <a:avLst/>
          </a:prstGeom>
        </p:spPr>
        <p:txBody>
          <a:bodyPr lIns="91425" tIns="91425" rIns="91425" bIns="91425" anchor="b" anchorCtr="0">
            <a:noAutofit/>
          </a:bodyPr>
          <a:lstStyle/>
          <a:p>
            <a:pPr lvl="0">
              <a:spcBef>
                <a:spcPts val="0"/>
              </a:spcBef>
              <a:buNone/>
            </a:pPr>
            <a:r>
              <a:rPr lang="en">
                <a:latin typeface="Cambria" panose="02040503050406030204" pitchFamily="18" charset="0"/>
              </a:rPr>
              <a:t>Aftermath of Suicide by Cop</a:t>
            </a:r>
          </a:p>
        </p:txBody>
      </p:sp>
      <p:sp>
        <p:nvSpPr>
          <p:cNvPr id="142" name="Shape 142"/>
          <p:cNvSpPr txBox="1">
            <a:spLocks noGrp="1"/>
          </p:cNvSpPr>
          <p:nvPr>
            <p:ph type="body" idx="2"/>
          </p:nvPr>
        </p:nvSpPr>
        <p:spPr>
          <a:xfrm>
            <a:off x="4978800" y="385750"/>
            <a:ext cx="3837000" cy="3695100"/>
          </a:xfrm>
          <a:prstGeom prst="rect">
            <a:avLst/>
          </a:prstGeom>
        </p:spPr>
        <p:txBody>
          <a:bodyPr lIns="91425" tIns="91425" rIns="91425" bIns="91425" anchor="ctr" anchorCtr="0">
            <a:noAutofit/>
          </a:bodyPr>
          <a:lstStyle/>
          <a:p>
            <a:pPr lvl="0">
              <a:spcBef>
                <a:spcPts val="0"/>
              </a:spcBef>
              <a:buNone/>
            </a:pPr>
            <a:r>
              <a:rPr lang="en" sz="2000" dirty="0">
                <a:latin typeface="Cambria" panose="02040503050406030204" pitchFamily="18" charset="0"/>
              </a:rPr>
              <a:t>Police officers involved in </a:t>
            </a:r>
            <a:r>
              <a:rPr lang="en" sz="2000" dirty="0" err="1">
                <a:latin typeface="Cambria" panose="02040503050406030204" pitchFamily="18" charset="0"/>
              </a:rPr>
              <a:t>SbC</a:t>
            </a:r>
            <a:r>
              <a:rPr lang="en" sz="2000" dirty="0">
                <a:latin typeface="Cambria" panose="02040503050406030204" pitchFamily="18" charset="0"/>
              </a:rPr>
              <a:t> incidents may often experience symptoms of PTSD, which may affect their ability to perform their duties.</a:t>
            </a:r>
          </a:p>
          <a:p>
            <a:pPr lvl="0">
              <a:spcBef>
                <a:spcPts val="0"/>
              </a:spcBef>
              <a:buNone/>
            </a:pPr>
            <a:endParaRPr lang="en" sz="2000" dirty="0">
              <a:latin typeface="Cambria" panose="02040503050406030204" pitchFamily="18" charset="0"/>
            </a:endParaRPr>
          </a:p>
          <a:p>
            <a:pPr lvl="0">
              <a:spcBef>
                <a:spcPts val="0"/>
              </a:spcBef>
              <a:buNone/>
            </a:pPr>
            <a:r>
              <a:rPr lang="en" sz="2000" dirty="0" err="1">
                <a:latin typeface="Cambria" panose="02040503050406030204" pitchFamily="18" charset="0"/>
              </a:rPr>
              <a:t>Incre</a:t>
            </a:r>
            <a:r>
              <a:rPr lang="en-US" sz="2000" dirty="0" err="1">
                <a:latin typeface="Cambria" panose="02040503050406030204" pitchFamily="18" charset="0"/>
              </a:rPr>
              <a:t>ases</a:t>
            </a:r>
            <a:r>
              <a:rPr lang="en-US" sz="2000" dirty="0">
                <a:latin typeface="Cambria" panose="02040503050406030204" pitchFamily="18" charset="0"/>
              </a:rPr>
              <a:t> friction and mistrust between the police and public.</a:t>
            </a:r>
            <a:endParaRPr lang="en" sz="2000" dirty="0">
              <a:latin typeface="Cambria" panose="02040503050406030204" pitchFamily="18" charset="0"/>
            </a:endParaRPr>
          </a:p>
        </p:txBody>
      </p:sp>
      <p:pic>
        <p:nvPicPr>
          <p:cNvPr id="141" name="Shape 141" descr="Trauma.jpg"/>
          <p:cNvPicPr preferRelativeResize="0"/>
          <p:nvPr/>
        </p:nvPicPr>
        <p:blipFill>
          <a:blip r:embed="rId3">
            <a:alphaModFix/>
          </a:blip>
          <a:stretch>
            <a:fillRect/>
          </a:stretch>
        </p:blipFill>
        <p:spPr>
          <a:xfrm>
            <a:off x="186312" y="2453257"/>
            <a:ext cx="4282174" cy="2065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latin typeface="Cambria" panose="02040503050406030204" pitchFamily="18" charset="0"/>
              </a:rPr>
              <a:t>Conclusions</a:t>
            </a:r>
          </a:p>
        </p:txBody>
      </p:sp>
      <p:sp>
        <p:nvSpPr>
          <p:cNvPr id="148" name="Shape 148"/>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n" sz="2000" dirty="0">
                <a:latin typeface="Cambria" panose="02040503050406030204" pitchFamily="18" charset="0"/>
              </a:rPr>
              <a:t>Suicidal individuals can threaten, injure and kill others in their resolution to commit suicide. </a:t>
            </a:r>
          </a:p>
          <a:p>
            <a:pPr marL="457200" lvl="0" indent="-228600" rtl="0">
              <a:spcBef>
                <a:spcPts val="0"/>
              </a:spcBef>
            </a:pPr>
            <a:r>
              <a:rPr lang="en" sz="2000" dirty="0">
                <a:latin typeface="Cambria" panose="02040503050406030204" pitchFamily="18" charset="0"/>
              </a:rPr>
              <a:t>97% likelihood of being injured or killed </a:t>
            </a:r>
            <a:r>
              <a:rPr lang="en" sz="2000" baseline="30000" dirty="0">
                <a:latin typeface="Cambria" panose="02040503050406030204" pitchFamily="18" charset="0"/>
              </a:rPr>
              <a:t>3</a:t>
            </a:r>
          </a:p>
          <a:p>
            <a:pPr marL="457200" lvl="0" indent="-228600" rtl="0">
              <a:spcBef>
                <a:spcPts val="0"/>
              </a:spcBef>
            </a:pPr>
            <a:r>
              <a:rPr lang="en" sz="2000" dirty="0">
                <a:latin typeface="Cambria" panose="02040503050406030204" pitchFamily="18" charset="0"/>
              </a:rPr>
              <a:t>1 in 3 chance of others being harmed during the incident </a:t>
            </a:r>
            <a:r>
              <a:rPr lang="en" sz="2000" baseline="30000" dirty="0">
                <a:latin typeface="Cambria" panose="02040503050406030204" pitchFamily="18" charset="0"/>
              </a:rPr>
              <a:t>3</a:t>
            </a:r>
          </a:p>
          <a:p>
            <a:pPr lvl="0" rtl="0">
              <a:spcBef>
                <a:spcPts val="0"/>
              </a:spcBef>
              <a:buNone/>
            </a:pPr>
            <a:r>
              <a:rPr lang="en" sz="2000" dirty="0">
                <a:latin typeface="Cambria" panose="02040503050406030204" pitchFamily="18" charset="0"/>
              </a:rPr>
              <a:t>Apprehension of an armed, suicidal individual requires a high degree of vigilance for the safety of all civilians and officers at the scene of an incident.</a:t>
            </a:r>
          </a:p>
          <a:p>
            <a:pPr lvl="0" rtl="0">
              <a:spcBef>
                <a:spcPts val="0"/>
              </a:spcBef>
              <a:buNone/>
            </a:pPr>
            <a:r>
              <a:rPr lang="en" sz="2000" dirty="0">
                <a:latin typeface="Cambria" panose="02040503050406030204" pitchFamily="18" charset="0"/>
              </a:rPr>
              <a:t>Unplanned suicidality has the potential to transition to resolute intentionality to be killed by law enforcement once the engagement begins.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latin typeface="Cambria" panose="02040503050406030204" pitchFamily="18" charset="0"/>
              </a:rPr>
              <a:t>References</a:t>
            </a:r>
          </a:p>
        </p:txBody>
      </p:sp>
      <p:sp>
        <p:nvSpPr>
          <p:cNvPr id="154" name="Shape 154"/>
          <p:cNvSpPr txBox="1">
            <a:spLocks noGrp="1"/>
          </p:cNvSpPr>
          <p:nvPr>
            <p:ph type="body" idx="1"/>
          </p:nvPr>
        </p:nvSpPr>
        <p:spPr>
          <a:prstGeom prst="rect">
            <a:avLst/>
          </a:prstGeom>
        </p:spPr>
        <p:txBody>
          <a:bodyPr lIns="91425" tIns="91425" rIns="91425" bIns="91425" anchor="t" anchorCtr="0">
            <a:noAutofit/>
          </a:bodyPr>
          <a:lstStyle/>
          <a:p>
            <a:pPr marL="457200" lvl="0" indent="-304800">
              <a:spcBef>
                <a:spcPts val="0"/>
              </a:spcBef>
              <a:buSzPct val="100000"/>
              <a:buAutoNum type="arabicPeriod"/>
            </a:pPr>
            <a:r>
              <a:rPr lang="en" sz="1200">
                <a:latin typeface="Cambria" panose="02040503050406030204" pitchFamily="18" charset="0"/>
              </a:rPr>
              <a:t>Barr, K, Kleine, M. “The Phenomenon of Suicide by Cop.” </a:t>
            </a:r>
            <a:r>
              <a:rPr lang="en" sz="1200" u="sng">
                <a:latin typeface="Cambria" panose="02040503050406030204" pitchFamily="18" charset="0"/>
              </a:rPr>
              <a:t>School of Law Enforcement Supervision.</a:t>
            </a:r>
            <a:r>
              <a:rPr lang="en" sz="1200">
                <a:latin typeface="Cambria" panose="02040503050406030204" pitchFamily="18" charset="0"/>
              </a:rPr>
              <a:t> 7 March 2005, Session XXV.</a:t>
            </a:r>
          </a:p>
          <a:p>
            <a:pPr marL="457200" lvl="0" indent="-304800">
              <a:spcBef>
                <a:spcPts val="0"/>
              </a:spcBef>
              <a:buSzPct val="100000"/>
              <a:buAutoNum type="arabicPeriod"/>
            </a:pPr>
            <a:r>
              <a:rPr lang="en" sz="1200">
                <a:latin typeface="Cambria" panose="02040503050406030204" pitchFamily="18" charset="0"/>
              </a:rPr>
              <a:t>Feuer, Alan. “The Nation: Desperadoes; Drawing a Bead on a Baffling Endgame: Suicide by Cop” </a:t>
            </a:r>
            <a:r>
              <a:rPr lang="en" sz="1200" u="sng">
                <a:latin typeface="Cambria" panose="02040503050406030204" pitchFamily="18" charset="0"/>
              </a:rPr>
              <a:t>The New York Times: Week in Review. </a:t>
            </a:r>
            <a:r>
              <a:rPr lang="en" sz="1200">
                <a:latin typeface="Cambria" panose="02040503050406030204" pitchFamily="18" charset="0"/>
              </a:rPr>
              <a:t>21 June 1998. </a:t>
            </a:r>
          </a:p>
          <a:p>
            <a:pPr marL="457200" lvl="0" indent="-304800">
              <a:spcBef>
                <a:spcPts val="0"/>
              </a:spcBef>
              <a:buSzPct val="100000"/>
              <a:buAutoNum type="arabicPeriod"/>
            </a:pPr>
            <a:r>
              <a:rPr lang="en" sz="1200">
                <a:latin typeface="Cambria" panose="02040503050406030204" pitchFamily="18" charset="0"/>
              </a:rPr>
              <a:t>Mohandie, K., Meloy, R., Collins, P. “Suicide by Cop Among Officer-Involved Shooting Cases.” </a:t>
            </a:r>
            <a:r>
              <a:rPr lang="en" sz="1200" u="sng">
                <a:latin typeface="Cambria" panose="02040503050406030204" pitchFamily="18" charset="0"/>
              </a:rPr>
              <a:t>J Forensic Science. </a:t>
            </a:r>
            <a:r>
              <a:rPr lang="en" sz="1200">
                <a:latin typeface="Cambria" panose="02040503050406030204" pitchFamily="18" charset="0"/>
              </a:rPr>
              <a:t>March 2009, Vol. 54, No. 2.</a:t>
            </a:r>
          </a:p>
          <a:p>
            <a:pPr marL="457200" lvl="0" indent="-304800">
              <a:spcBef>
                <a:spcPts val="0"/>
              </a:spcBef>
              <a:buSzPct val="100000"/>
              <a:buAutoNum type="arabicPeriod"/>
            </a:pPr>
            <a:r>
              <a:rPr lang="en" sz="1200">
                <a:latin typeface="Cambria" panose="02040503050406030204" pitchFamily="18" charset="0"/>
              </a:rPr>
              <a:t>O’connor, Rory C. “The Integrated Motivational-Volitional Model of Suicidal Behavior.” </a:t>
            </a:r>
            <a:r>
              <a:rPr lang="en" sz="1200" u="sng">
                <a:latin typeface="Cambria" panose="02040503050406030204" pitchFamily="18" charset="0"/>
              </a:rPr>
              <a:t>Crisis</a:t>
            </a:r>
            <a:r>
              <a:rPr lang="en" sz="1200">
                <a:latin typeface="Cambria" panose="02040503050406030204" pitchFamily="18" charset="0"/>
              </a:rPr>
              <a:t> (2011), 32, pp. 295-298. </a:t>
            </a:r>
          </a:p>
          <a:p>
            <a:pPr marL="457200" lvl="0" indent="-304800">
              <a:spcBef>
                <a:spcPts val="0"/>
              </a:spcBef>
              <a:buSzPct val="100000"/>
              <a:buAutoNum type="arabicPeriod"/>
            </a:pPr>
            <a:r>
              <a:rPr lang="en" sz="1200">
                <a:latin typeface="Cambria" panose="02040503050406030204" pitchFamily="18" charset="0"/>
              </a:rPr>
              <a:t>Pyers, Louise. “Suicide by Cop - The Ultimate “Trap.”” </a:t>
            </a:r>
            <a:r>
              <a:rPr lang="en" sz="1200" u="sng">
                <a:latin typeface="Cambria" panose="02040503050406030204" pitchFamily="18" charset="0"/>
              </a:rPr>
              <a:t>FBI National Academy Associates Magazine. </a:t>
            </a:r>
            <a:r>
              <a:rPr lang="en" sz="1200">
                <a:latin typeface="Cambria" panose="02040503050406030204" pitchFamily="18" charset="0"/>
              </a:rPr>
              <a:t>July/August 2011, Volume 3. No. 4.</a:t>
            </a:r>
          </a:p>
          <a:p>
            <a:pPr marL="457200" lvl="0" indent="-304800">
              <a:spcBef>
                <a:spcPts val="0"/>
              </a:spcBef>
              <a:buSzPct val="100000"/>
              <a:buAutoNum type="arabicPeriod"/>
            </a:pPr>
            <a:r>
              <a:rPr lang="en" sz="1200">
                <a:latin typeface="Cambria" panose="02040503050406030204" pitchFamily="18" charset="0"/>
              </a:rPr>
              <a:t>Salvatore, Tony. “Suicide by Cop: Broadening our Understanding.” </a:t>
            </a:r>
            <a:r>
              <a:rPr lang="en" sz="1200" u="sng">
                <a:latin typeface="Cambria" panose="02040503050406030204" pitchFamily="18" charset="0"/>
              </a:rPr>
              <a:t>FBI Law Enforcement Bulletin</a:t>
            </a:r>
            <a:r>
              <a:rPr lang="en" sz="1200">
                <a:latin typeface="Cambria" panose="02040503050406030204" pitchFamily="18" charset="0"/>
              </a:rPr>
              <a:t>. September 2014. </a:t>
            </a:r>
            <a:r>
              <a:rPr lang="en" sz="1200" u="sng">
                <a:solidFill>
                  <a:schemeClr val="hlink"/>
                </a:solidFill>
                <a:latin typeface="Cambria" panose="02040503050406030204" pitchFamily="18" charset="0"/>
                <a:hlinkClick r:id="rId3"/>
              </a:rPr>
              <a:t>https://leb.fbi.gov/2014/september/suicide-by-cop-broadening-our-understanding</a:t>
            </a:r>
            <a:r>
              <a:rPr lang="en" sz="1200">
                <a:latin typeface="Cambria" panose="02040503050406030204"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solidFill>
                  <a:schemeClr val="bg1"/>
                </a:solidFill>
              </a:rPr>
              <a:t>Thank you for your attention.</a:t>
            </a:r>
          </a:p>
          <a:p>
            <a:pPr lvl="0">
              <a:spcBef>
                <a:spcPts val="0"/>
              </a:spcBef>
              <a:buNone/>
            </a:pPr>
            <a:endParaRPr dirty="0">
              <a:solidFill>
                <a:schemeClr val="bg1"/>
              </a:solidFill>
            </a:endParaRPr>
          </a:p>
          <a:p>
            <a:pPr lvl="0">
              <a:spcBef>
                <a:spcPts val="0"/>
              </a:spcBef>
              <a:buNone/>
            </a:pPr>
            <a:r>
              <a:rPr lang="en" dirty="0">
                <a:solidFill>
                  <a:schemeClr val="bg1"/>
                </a:solidFill>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dirty="0">
                <a:latin typeface="Cambria" panose="02040503050406030204" pitchFamily="18" charset="0"/>
              </a:rPr>
              <a:t>Objectives</a:t>
            </a:r>
          </a:p>
        </p:txBody>
      </p:sp>
      <p:sp>
        <p:nvSpPr>
          <p:cNvPr id="66" name="Shape 66"/>
          <p:cNvSpPr txBox="1">
            <a:spLocks noGrp="1"/>
          </p:cNvSpPr>
          <p:nvPr>
            <p:ph type="body" idx="1"/>
          </p:nvPr>
        </p:nvSpPr>
        <p:spPr>
          <a:xfrm>
            <a:off x="311700" y="1200150"/>
            <a:ext cx="8520600" cy="3416400"/>
          </a:xfrm>
          <a:prstGeom prst="rect">
            <a:avLst/>
          </a:prstGeom>
        </p:spPr>
        <p:txBody>
          <a:bodyPr lIns="91425" tIns="91425" rIns="91425" bIns="91425" anchor="t" anchorCtr="0">
            <a:noAutofit/>
          </a:bodyPr>
          <a:lstStyle/>
          <a:p>
            <a:pPr marL="457200" lvl="0" indent="-228600" rtl="0">
              <a:spcBef>
                <a:spcPts val="0"/>
              </a:spcBef>
            </a:pPr>
            <a:r>
              <a:rPr lang="en" sz="2000" dirty="0">
                <a:latin typeface="Cambria" panose="02040503050406030204" pitchFamily="18" charset="0"/>
              </a:rPr>
              <a:t>Define suicide by cop (</a:t>
            </a:r>
            <a:r>
              <a:rPr lang="en" sz="2000" dirty="0" err="1">
                <a:latin typeface="Cambria" panose="02040503050406030204" pitchFamily="18" charset="0"/>
              </a:rPr>
              <a:t>SbC</a:t>
            </a:r>
            <a:r>
              <a:rPr lang="en" sz="2000" dirty="0">
                <a:latin typeface="Cambria" panose="02040503050406030204" pitchFamily="18" charset="0"/>
              </a:rPr>
              <a:t>) and watch one example</a:t>
            </a:r>
          </a:p>
          <a:p>
            <a:pPr marL="457200" lvl="0" indent="-228600" rtl="0">
              <a:spcBef>
                <a:spcPts val="0"/>
              </a:spcBef>
            </a:pPr>
            <a:endParaRPr lang="en" sz="2000" dirty="0">
              <a:latin typeface="Cambria" panose="02040503050406030204" pitchFamily="18" charset="0"/>
            </a:endParaRPr>
          </a:p>
          <a:p>
            <a:pPr marL="457200" lvl="0" indent="-228600" rtl="0">
              <a:spcBef>
                <a:spcPts val="0"/>
              </a:spcBef>
            </a:pPr>
            <a:r>
              <a:rPr lang="en" sz="2000" dirty="0">
                <a:latin typeface="Cambria" panose="02040503050406030204" pitchFamily="18" charset="0"/>
              </a:rPr>
              <a:t>Discuss hypothesized internal experiences of subjects involved in </a:t>
            </a:r>
            <a:r>
              <a:rPr lang="en" sz="2000" dirty="0" err="1">
                <a:latin typeface="Cambria" panose="02040503050406030204" pitchFamily="18" charset="0"/>
              </a:rPr>
              <a:t>SbC</a:t>
            </a:r>
            <a:endParaRPr lang="en" sz="2000" dirty="0">
              <a:latin typeface="Cambria" panose="02040503050406030204" pitchFamily="18" charset="0"/>
            </a:endParaRPr>
          </a:p>
          <a:p>
            <a:pPr marL="457200" lvl="0" indent="-228600" rtl="0">
              <a:spcBef>
                <a:spcPts val="0"/>
              </a:spcBef>
            </a:pPr>
            <a:endParaRPr lang="en" sz="2000" dirty="0">
              <a:latin typeface="Cambria" panose="02040503050406030204" pitchFamily="18" charset="0"/>
            </a:endParaRPr>
          </a:p>
          <a:p>
            <a:pPr marL="457200" lvl="0" indent="-228600" rtl="0">
              <a:spcBef>
                <a:spcPts val="0"/>
              </a:spcBef>
            </a:pPr>
            <a:r>
              <a:rPr lang="en" sz="2000" dirty="0">
                <a:latin typeface="Cambria" panose="02040503050406030204" pitchFamily="18" charset="0"/>
              </a:rPr>
              <a:t>Review literature available on </a:t>
            </a:r>
            <a:r>
              <a:rPr lang="en" sz="2000" dirty="0" err="1">
                <a:latin typeface="Cambria" panose="02040503050406030204" pitchFamily="18" charset="0"/>
              </a:rPr>
              <a:t>SbC</a:t>
            </a:r>
            <a:r>
              <a:rPr lang="en" sz="2000" dirty="0">
                <a:latin typeface="Cambria" panose="02040503050406030204" pitchFamily="18" charset="0"/>
              </a:rPr>
              <a:t> incidents</a:t>
            </a:r>
          </a:p>
          <a:p>
            <a:pPr marL="457200" lvl="0" indent="-228600" rtl="0">
              <a:spcBef>
                <a:spcPts val="0"/>
              </a:spcBef>
            </a:pPr>
            <a:endParaRPr lang="en" sz="2000" dirty="0">
              <a:latin typeface="Cambria" panose="02040503050406030204" pitchFamily="18" charset="0"/>
            </a:endParaRPr>
          </a:p>
          <a:p>
            <a:pPr marL="457200" lvl="0" indent="-228600" rtl="0">
              <a:spcBef>
                <a:spcPts val="0"/>
              </a:spcBef>
            </a:pPr>
            <a:r>
              <a:rPr lang="en" sz="2000" dirty="0">
                <a:latin typeface="Cambria" panose="02040503050406030204" pitchFamily="18" charset="0"/>
              </a:rPr>
              <a:t>Present distinguishing features of </a:t>
            </a:r>
            <a:r>
              <a:rPr lang="en" sz="2000" dirty="0" err="1">
                <a:latin typeface="Cambria" panose="02040503050406030204" pitchFamily="18" charset="0"/>
              </a:rPr>
              <a:t>SbC</a:t>
            </a:r>
            <a:r>
              <a:rPr lang="en" sz="2000" dirty="0">
                <a:latin typeface="Cambria" panose="02040503050406030204" pitchFamily="18" charset="0"/>
              </a:rPr>
              <a:t> incidents</a:t>
            </a:r>
          </a:p>
          <a:p>
            <a:pPr marL="457200" lvl="0" indent="-228600" rtl="0">
              <a:spcBef>
                <a:spcPts val="0"/>
              </a:spcBef>
            </a:pPr>
            <a:endParaRPr lang="en" sz="2000" dirty="0">
              <a:latin typeface="Cambria" panose="02040503050406030204" pitchFamily="18" charset="0"/>
            </a:endParaRPr>
          </a:p>
          <a:p>
            <a:pPr marL="457200" lvl="0" indent="-228600" rtl="0">
              <a:spcBef>
                <a:spcPts val="0"/>
              </a:spcBef>
            </a:pPr>
            <a:r>
              <a:rPr lang="en" sz="2000" dirty="0">
                <a:latin typeface="Cambria" panose="02040503050406030204" pitchFamily="18" charset="0"/>
              </a:rPr>
              <a:t>Briefly discuss the effect of </a:t>
            </a:r>
            <a:r>
              <a:rPr lang="en" sz="2000" dirty="0" err="1">
                <a:latin typeface="Cambria" panose="02040503050406030204" pitchFamily="18" charset="0"/>
              </a:rPr>
              <a:t>SbC</a:t>
            </a:r>
            <a:r>
              <a:rPr lang="en" sz="2000" dirty="0">
                <a:latin typeface="Cambria" panose="02040503050406030204" pitchFamily="18" charset="0"/>
              </a:rPr>
              <a:t> on involved law enforcement</a:t>
            </a:r>
          </a:p>
          <a:p>
            <a:pPr lvl="0" rtl="0">
              <a:spcBef>
                <a:spcPts val="0"/>
              </a:spcBef>
              <a:buNone/>
            </a:pPr>
            <a:endParaRPr dirty="0">
              <a:latin typeface="Cambria" panose="0204050305040603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65499" y="343675"/>
            <a:ext cx="4673999" cy="1710300"/>
          </a:xfrm>
          <a:prstGeom prst="rect">
            <a:avLst/>
          </a:prstGeom>
        </p:spPr>
        <p:txBody>
          <a:bodyPr lIns="91425" tIns="91425" rIns="91425" bIns="91425" anchor="b" anchorCtr="0">
            <a:noAutofit/>
          </a:bodyPr>
          <a:lstStyle/>
          <a:p>
            <a:pPr lvl="0">
              <a:spcBef>
                <a:spcPts val="0"/>
              </a:spcBef>
              <a:buNone/>
            </a:pPr>
            <a:r>
              <a:rPr lang="en" dirty="0">
                <a:latin typeface="Cambria" panose="02040503050406030204" pitchFamily="18" charset="0"/>
              </a:rPr>
              <a:t>Suicide by Cop (</a:t>
            </a:r>
            <a:r>
              <a:rPr lang="en" dirty="0" err="1">
                <a:latin typeface="Cambria" panose="02040503050406030204" pitchFamily="18" charset="0"/>
              </a:rPr>
              <a:t>SbC</a:t>
            </a:r>
            <a:r>
              <a:rPr lang="en" dirty="0">
                <a:latin typeface="Cambria" panose="02040503050406030204" pitchFamily="18" charset="0"/>
              </a:rPr>
              <a:t>) - A definition</a:t>
            </a:r>
          </a:p>
        </p:txBody>
      </p:sp>
      <p:sp>
        <p:nvSpPr>
          <p:cNvPr id="73" name="Shape 73"/>
          <p:cNvSpPr txBox="1">
            <a:spLocks noGrp="1"/>
          </p:cNvSpPr>
          <p:nvPr>
            <p:ph type="subTitle" idx="1"/>
          </p:nvPr>
        </p:nvSpPr>
        <p:spPr>
          <a:xfrm>
            <a:off x="219352" y="2053975"/>
            <a:ext cx="4720147" cy="1345500"/>
          </a:xfrm>
          <a:prstGeom prst="rect">
            <a:avLst/>
          </a:prstGeom>
        </p:spPr>
        <p:txBody>
          <a:bodyPr lIns="91425" tIns="91425" rIns="91425" bIns="91425" anchor="t" anchorCtr="0">
            <a:noAutofit/>
          </a:bodyPr>
          <a:lstStyle/>
          <a:p>
            <a:pPr lvl="0" algn="l" rtl="0">
              <a:lnSpc>
                <a:spcPct val="115000"/>
              </a:lnSpc>
              <a:spcBef>
                <a:spcPts val="0"/>
              </a:spcBef>
              <a:spcAft>
                <a:spcPts val="1600"/>
              </a:spcAft>
              <a:buNone/>
            </a:pPr>
            <a:r>
              <a:rPr lang="en" sz="2400" dirty="0">
                <a:solidFill>
                  <a:schemeClr val="tx1"/>
                </a:solidFill>
                <a:latin typeface="Cambria" panose="02040503050406030204" pitchFamily="18" charset="0"/>
              </a:rPr>
              <a:t>Individual who </a:t>
            </a:r>
            <a:r>
              <a:rPr lang="en" sz="2400" dirty="0">
                <a:solidFill>
                  <a:srgbClr val="FFFF00"/>
                </a:solidFill>
                <a:latin typeface="Cambria" panose="02040503050406030204" pitchFamily="18" charset="0"/>
              </a:rPr>
              <a:t>deliberately</a:t>
            </a:r>
            <a:r>
              <a:rPr lang="en" sz="2400" dirty="0">
                <a:solidFill>
                  <a:schemeClr val="tx1"/>
                </a:solidFill>
                <a:latin typeface="Cambria" panose="02040503050406030204" pitchFamily="18" charset="0"/>
              </a:rPr>
              <a:t> places himself or others at </a:t>
            </a:r>
            <a:r>
              <a:rPr lang="en" sz="2400" dirty="0">
                <a:solidFill>
                  <a:srgbClr val="FFFF00"/>
                </a:solidFill>
                <a:latin typeface="Cambria" panose="02040503050406030204" pitchFamily="18" charset="0"/>
              </a:rPr>
              <a:t>grave risk </a:t>
            </a:r>
            <a:r>
              <a:rPr lang="en" sz="2400" dirty="0">
                <a:solidFill>
                  <a:schemeClr val="tx1"/>
                </a:solidFill>
                <a:latin typeface="Cambria" panose="02040503050406030204" pitchFamily="18" charset="0"/>
              </a:rPr>
              <a:t>in a manner that </a:t>
            </a:r>
            <a:r>
              <a:rPr lang="en" sz="2400" dirty="0">
                <a:solidFill>
                  <a:srgbClr val="FFFF00"/>
                </a:solidFill>
                <a:latin typeface="Cambria" panose="02040503050406030204" pitchFamily="18" charset="0"/>
              </a:rPr>
              <a:t>compels</a:t>
            </a:r>
            <a:r>
              <a:rPr lang="en" sz="2400" dirty="0">
                <a:solidFill>
                  <a:schemeClr val="tx1"/>
                </a:solidFill>
                <a:latin typeface="Cambria" panose="02040503050406030204" pitchFamily="18" charset="0"/>
              </a:rPr>
              <a:t> the use of deadly force </a:t>
            </a:r>
            <a:r>
              <a:rPr lang="en" sz="2400" dirty="0">
                <a:solidFill>
                  <a:srgbClr val="FFFF00"/>
                </a:solidFill>
                <a:latin typeface="Cambria" panose="02040503050406030204" pitchFamily="18" charset="0"/>
              </a:rPr>
              <a:t>by police</a:t>
            </a:r>
            <a:r>
              <a:rPr lang="en" sz="2400" dirty="0">
                <a:solidFill>
                  <a:schemeClr val="tx1"/>
                </a:solidFill>
                <a:latin typeface="Cambria" panose="02040503050406030204" pitchFamily="18" charset="0"/>
              </a:rPr>
              <a:t>. </a:t>
            </a:r>
            <a:r>
              <a:rPr lang="en" sz="2400" baseline="30000" dirty="0">
                <a:solidFill>
                  <a:schemeClr val="tx1"/>
                </a:solidFill>
                <a:latin typeface="Cambria" panose="02040503050406030204" pitchFamily="18" charset="0"/>
              </a:rPr>
              <a:t>6</a:t>
            </a:r>
          </a:p>
          <a:p>
            <a:pPr lvl="0">
              <a:spcBef>
                <a:spcPts val="0"/>
              </a:spcBef>
              <a:buNone/>
            </a:pPr>
            <a:endParaRPr dirty="0"/>
          </a:p>
        </p:txBody>
      </p:sp>
      <p:sp>
        <p:nvSpPr>
          <p:cNvPr id="72" name="Shape 72"/>
          <p:cNvSpPr txBox="1">
            <a:spLocks noGrp="1"/>
          </p:cNvSpPr>
          <p:nvPr>
            <p:ph type="body" idx="2"/>
          </p:nvPr>
        </p:nvSpPr>
        <p:spPr>
          <a:prstGeom prst="rect">
            <a:avLst/>
          </a:prstGeom>
          <a:ln>
            <a:noFill/>
          </a:ln>
        </p:spPr>
        <p:txBody>
          <a:bodyPr lIns="91425" tIns="91425" rIns="91425" bIns="91425" anchor="ctr" anchorCtr="0">
            <a:noAutofit/>
          </a:bodyPr>
          <a:lstStyle/>
          <a:p>
            <a:pPr lvl="0">
              <a:spcBef>
                <a:spcPts val="0"/>
              </a:spcBef>
              <a:buNone/>
            </a:pPr>
            <a:r>
              <a:rPr lang="en" sz="2400" dirty="0">
                <a:latin typeface="Cambria" panose="02040503050406030204" pitchFamily="18" charset="0"/>
              </a:rPr>
              <a:t>A form of </a:t>
            </a:r>
            <a:r>
              <a:rPr lang="en" sz="2400" u="sng" dirty="0">
                <a:latin typeface="Cambria" panose="02040503050406030204" pitchFamily="18" charset="0"/>
              </a:rPr>
              <a:t>suicide by proxy</a:t>
            </a:r>
            <a:r>
              <a:rPr lang="en" sz="2400" dirty="0">
                <a:latin typeface="Cambria" panose="02040503050406030204" pitchFamily="18" charset="0"/>
              </a:rPr>
              <a:t>?</a:t>
            </a:r>
          </a:p>
          <a:p>
            <a:pPr marL="457200" lvl="0" indent="-228600" rtl="0">
              <a:spcBef>
                <a:spcPts val="0"/>
              </a:spcBef>
            </a:pPr>
            <a:r>
              <a:rPr lang="en" sz="1800" dirty="0">
                <a:latin typeface="Cambria" panose="02040503050406030204" pitchFamily="18" charset="0"/>
              </a:rPr>
              <a:t>High degree of lethality</a:t>
            </a:r>
          </a:p>
          <a:p>
            <a:pPr marL="457200" lvl="0" indent="-228600" rtl="0">
              <a:spcBef>
                <a:spcPts val="0"/>
              </a:spcBef>
            </a:pPr>
            <a:r>
              <a:rPr lang="en" sz="1800" dirty="0">
                <a:latin typeface="Cambria" panose="02040503050406030204" pitchFamily="18" charset="0"/>
              </a:rPr>
              <a:t>High level of intent</a:t>
            </a:r>
          </a:p>
          <a:p>
            <a:pPr marL="457200" lvl="0" indent="-228600" rtl="0">
              <a:spcBef>
                <a:spcPts val="0"/>
              </a:spcBef>
            </a:pPr>
            <a:r>
              <a:rPr lang="en" sz="1800" dirty="0">
                <a:latin typeface="Cambria" panose="02040503050406030204" pitchFamily="18" charset="0"/>
              </a:rPr>
              <a:t>“Foolproof”</a:t>
            </a:r>
          </a:p>
          <a:p>
            <a:pPr marL="457200" lvl="0" indent="-228600" rtl="0">
              <a:spcBef>
                <a:spcPts val="0"/>
              </a:spcBef>
            </a:pPr>
            <a:r>
              <a:rPr lang="en" sz="1800" dirty="0">
                <a:latin typeface="Cambria" panose="02040503050406030204" pitchFamily="18" charset="0"/>
              </a:rPr>
              <a:t>Convenient</a:t>
            </a:r>
          </a:p>
          <a:p>
            <a:pPr marL="457200" lvl="0" indent="-228600" rtl="0">
              <a:spcBef>
                <a:spcPts val="0"/>
              </a:spcBef>
            </a:pPr>
            <a:r>
              <a:rPr lang="en" sz="1800" dirty="0">
                <a:latin typeface="Cambria" panose="02040503050406030204" pitchFamily="18" charset="0"/>
              </a:rPr>
              <a:t>Planned</a:t>
            </a:r>
          </a:p>
          <a:p>
            <a:pPr marL="457200" lvl="0" indent="-228600" rtl="0">
              <a:spcBef>
                <a:spcPts val="0"/>
              </a:spcBef>
            </a:pPr>
            <a:endParaRPr lang="en" dirty="0">
              <a:latin typeface="Cambria" panose="02040503050406030204" pitchFamily="18" charset="0"/>
            </a:endParaRPr>
          </a:p>
          <a:p>
            <a:pPr marL="457200" lvl="0" indent="-228600" rtl="0">
              <a:spcBef>
                <a:spcPts val="0"/>
              </a:spcBef>
            </a:pPr>
            <a:endParaRPr lang="en" dirty="0">
              <a:latin typeface="Cambria" panose="02040503050406030204" pitchFamily="18" charset="0"/>
            </a:endParaRPr>
          </a:p>
          <a:p>
            <a:pPr marL="228600" lvl="0" indent="0" rtl="0">
              <a:spcBef>
                <a:spcPts val="0"/>
              </a:spcBef>
              <a:buNone/>
            </a:pPr>
            <a:endParaRPr lang="en" dirty="0">
              <a:latin typeface="Cambria" panose="02040503050406030204" pitchFamily="18" charset="0"/>
            </a:endParaRPr>
          </a:p>
          <a:p>
            <a:pPr lvl="0" rtl="0">
              <a:spcBef>
                <a:spcPts val="0"/>
              </a:spcBef>
              <a:buNone/>
            </a:pPr>
            <a:r>
              <a:rPr lang="en" sz="2400" dirty="0">
                <a:latin typeface="Cambria" panose="02040503050406030204" pitchFamily="18" charset="0"/>
              </a:rPr>
              <a:t>Subject Precipitated Homicide?</a:t>
            </a:r>
          </a:p>
          <a:p>
            <a:pPr lvl="0">
              <a:spcBef>
                <a:spcPts val="0"/>
              </a:spcBef>
              <a:buNone/>
            </a:pPr>
            <a:endParaRPr sz="2400" dirty="0"/>
          </a:p>
        </p:txBody>
      </p:sp>
      <p:sp>
        <p:nvSpPr>
          <p:cNvPr id="5" name="TextBox 4">
            <a:extLst>
              <a:ext uri="{FF2B5EF4-FFF2-40B4-BE49-F238E27FC236}">
                <a16:creationId xmlns:a16="http://schemas.microsoft.com/office/drawing/2014/main" id="{8DB3B1E1-54B0-3F4E-A504-CC24288D5DD6}"/>
              </a:ext>
            </a:extLst>
          </p:cNvPr>
          <p:cNvSpPr txBox="1"/>
          <p:nvPr/>
        </p:nvSpPr>
        <p:spPr>
          <a:xfrm>
            <a:off x="762000" y="4575361"/>
            <a:ext cx="4876800" cy="307777"/>
          </a:xfrm>
          <a:prstGeom prst="rect">
            <a:avLst/>
          </a:prstGeom>
          <a:noFill/>
        </p:spPr>
        <p:txBody>
          <a:bodyPr wrap="square" rtlCol="0">
            <a:spAutoFit/>
          </a:bodyPr>
          <a:lstStyle/>
          <a:p>
            <a:r>
              <a:rPr lang="en-US" dirty="0">
                <a:hlinkClick r:id="rId3"/>
              </a:rPr>
              <a:t>https://youtu.be/x4dnIgkAKJg?t=2m27s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dirty="0">
                <a:latin typeface="Cambria" panose="02040503050406030204" pitchFamily="18" charset="0"/>
              </a:rPr>
              <a:t>Subdividing </a:t>
            </a:r>
            <a:r>
              <a:rPr lang="en" dirty="0" err="1">
                <a:latin typeface="Cambria" panose="02040503050406030204" pitchFamily="18" charset="0"/>
              </a:rPr>
              <a:t>SbC</a:t>
            </a:r>
            <a:r>
              <a:rPr lang="en" dirty="0">
                <a:latin typeface="Cambria" panose="02040503050406030204" pitchFamily="18" charset="0"/>
              </a:rPr>
              <a:t> Subjects</a:t>
            </a:r>
          </a:p>
        </p:txBody>
      </p:sp>
      <p:sp>
        <p:nvSpPr>
          <p:cNvPr id="85" name="Shape 85"/>
          <p:cNvSpPr txBox="1">
            <a:spLocks noGrp="1"/>
          </p:cNvSpPr>
          <p:nvPr>
            <p:ph type="body" idx="1"/>
          </p:nvPr>
        </p:nvSpPr>
        <p:spPr>
          <a:xfrm>
            <a:off x="424800" y="1281700"/>
            <a:ext cx="3999900" cy="3728450"/>
          </a:xfrm>
          <a:prstGeom prst="rect">
            <a:avLst/>
          </a:prstGeom>
          <a:ln w="9525" cap="flat" cmpd="sng">
            <a:solidFill>
              <a:schemeClr val="dk1"/>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US" sz="2000" b="1" dirty="0">
                <a:latin typeface="Cambria" panose="02040503050406030204" pitchFamily="18" charset="0"/>
              </a:rPr>
              <a:t>Instrumental</a:t>
            </a:r>
            <a:r>
              <a:rPr lang="en-US" sz="2000" dirty="0">
                <a:latin typeface="Cambria" panose="02040503050406030204" pitchFamily="18" charset="0"/>
              </a:rPr>
              <a:t> goals of individual:</a:t>
            </a:r>
          </a:p>
          <a:p>
            <a:pPr lvl="0">
              <a:spcBef>
                <a:spcPts val="0"/>
              </a:spcBef>
              <a:buNone/>
            </a:pPr>
            <a:endParaRPr lang="en" sz="2000" dirty="0">
              <a:latin typeface="Cambria" panose="02040503050406030204" pitchFamily="18" charset="0"/>
            </a:endParaRPr>
          </a:p>
          <a:p>
            <a:pPr marL="457200" lvl="0" indent="-342900" rtl="0">
              <a:spcBef>
                <a:spcPts val="0"/>
              </a:spcBef>
              <a:buSzPct val="100000"/>
            </a:pPr>
            <a:r>
              <a:rPr lang="en-US" sz="1800" dirty="0">
                <a:latin typeface="Cambria" panose="02040503050406030204" pitchFamily="18" charset="0"/>
              </a:rPr>
              <a:t>Attempting to escape or avoid consequences of actions</a:t>
            </a:r>
          </a:p>
          <a:p>
            <a:pPr marL="457200" lvl="0" indent="-342900" rtl="0">
              <a:spcBef>
                <a:spcPts val="0"/>
              </a:spcBef>
              <a:buSzPct val="100000"/>
            </a:pPr>
            <a:r>
              <a:rPr lang="en-US" sz="1800" dirty="0">
                <a:latin typeface="Cambria" panose="02040503050406030204" pitchFamily="18" charset="0"/>
              </a:rPr>
              <a:t>Attempting to reconcile a failed relationship</a:t>
            </a:r>
          </a:p>
          <a:p>
            <a:pPr marL="457200" lvl="0" indent="-342900" rtl="0">
              <a:spcBef>
                <a:spcPts val="0"/>
              </a:spcBef>
              <a:buSzPct val="100000"/>
            </a:pPr>
            <a:r>
              <a:rPr lang="en-US" sz="1800" dirty="0">
                <a:latin typeface="Cambria" panose="02040503050406030204" pitchFamily="18" charset="0"/>
              </a:rPr>
              <a:t>Hoping to avoid exclusion clauses of life insurance policies</a:t>
            </a:r>
          </a:p>
          <a:p>
            <a:pPr marL="457200" lvl="0" indent="-342900" rtl="0">
              <a:spcBef>
                <a:spcPts val="0"/>
              </a:spcBef>
              <a:buSzPct val="100000"/>
            </a:pPr>
            <a:r>
              <a:rPr lang="en-US" sz="1800" dirty="0">
                <a:latin typeface="Cambria" panose="02040503050406030204" pitchFamily="18" charset="0"/>
              </a:rPr>
              <a:t>Resolving spiritual conflict of suicide</a:t>
            </a:r>
          </a:p>
          <a:p>
            <a:pPr marL="457200" lvl="0" indent="-342900" rtl="0">
              <a:spcBef>
                <a:spcPts val="0"/>
              </a:spcBef>
              <a:buSzPct val="100000"/>
            </a:pPr>
            <a:r>
              <a:rPr lang="en-US" sz="1800" dirty="0">
                <a:latin typeface="Cambria" panose="02040503050406030204" pitchFamily="18" charset="0"/>
              </a:rPr>
              <a:t>Seeking an effective and lethal means of accomplishing death</a:t>
            </a:r>
          </a:p>
        </p:txBody>
      </p:sp>
      <p:sp>
        <p:nvSpPr>
          <p:cNvPr id="86" name="Shape 86"/>
          <p:cNvSpPr txBox="1">
            <a:spLocks noGrp="1"/>
          </p:cNvSpPr>
          <p:nvPr>
            <p:ph type="body" idx="2"/>
          </p:nvPr>
        </p:nvSpPr>
        <p:spPr>
          <a:xfrm>
            <a:off x="4832400" y="819150"/>
            <a:ext cx="3999900" cy="4038599"/>
          </a:xfrm>
          <a:prstGeom prst="rect">
            <a:avLst/>
          </a:prstGeom>
          <a:ln w="9525" cap="flat" cmpd="sng">
            <a:solidFill>
              <a:schemeClr val="dk1"/>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US" sz="2000" b="1" dirty="0">
                <a:latin typeface="Cambria" panose="02040503050406030204" pitchFamily="18" charset="0"/>
              </a:rPr>
              <a:t>Expressive</a:t>
            </a:r>
            <a:r>
              <a:rPr lang="en-US" sz="2000" dirty="0">
                <a:latin typeface="Cambria" panose="02040503050406030204" pitchFamily="18" charset="0"/>
              </a:rPr>
              <a:t> goals of individuals attempt to communicate:</a:t>
            </a:r>
          </a:p>
          <a:p>
            <a:pPr lvl="0">
              <a:spcBef>
                <a:spcPts val="0"/>
              </a:spcBef>
              <a:buNone/>
            </a:pPr>
            <a:endParaRPr lang="en" sz="2000" dirty="0">
              <a:latin typeface="Cambria" panose="02040503050406030204" pitchFamily="18" charset="0"/>
            </a:endParaRPr>
          </a:p>
          <a:p>
            <a:r>
              <a:rPr lang="en" sz="1800" dirty="0">
                <a:latin typeface="Cambria" panose="02040503050406030204" pitchFamily="18" charset="0"/>
              </a:rPr>
              <a:t>Hopelessness, depression, desperation</a:t>
            </a:r>
          </a:p>
          <a:p>
            <a:r>
              <a:rPr lang="en" sz="1800" dirty="0">
                <a:latin typeface="Cambria" panose="02040503050406030204" pitchFamily="18" charset="0"/>
              </a:rPr>
              <a:t>Statement about their identification as victims</a:t>
            </a:r>
          </a:p>
          <a:p>
            <a:r>
              <a:rPr lang="en-US" sz="1800" dirty="0">
                <a:latin typeface="Cambria" panose="02040503050406030204" pitchFamily="18" charset="0"/>
              </a:rPr>
              <a:t>Need to save face by dying rather than surrendering</a:t>
            </a:r>
          </a:p>
          <a:p>
            <a:r>
              <a:rPr lang="en-US" sz="1800" dirty="0">
                <a:latin typeface="Cambria" panose="02040503050406030204" pitchFamily="18" charset="0"/>
              </a:rPr>
              <a:t>Intense power needs, rage and revenge</a:t>
            </a:r>
          </a:p>
          <a:p>
            <a:r>
              <a:rPr lang="en" sz="1800" dirty="0">
                <a:latin typeface="Cambria" panose="02040503050406030204" pitchFamily="18" charset="0"/>
              </a:rPr>
              <a:t>Need to draw attention to a personal issue</a:t>
            </a:r>
          </a:p>
          <a:p>
            <a:pPr lvl="0">
              <a:spcBef>
                <a:spcPts val="0"/>
              </a:spcBef>
              <a:buNone/>
            </a:pP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657700"/>
            <a:ext cx="8520600" cy="572700"/>
          </a:xfrm>
          <a:prstGeom prst="rect">
            <a:avLst/>
          </a:prstGeom>
        </p:spPr>
        <p:txBody>
          <a:bodyPr lIns="91425" tIns="91425" rIns="91425" bIns="91425" anchor="t" anchorCtr="0">
            <a:noAutofit/>
          </a:bodyPr>
          <a:lstStyle/>
          <a:p>
            <a:pPr lvl="0">
              <a:spcBef>
                <a:spcPts val="0"/>
              </a:spcBef>
              <a:buNone/>
            </a:pPr>
            <a:r>
              <a:rPr lang="en" sz="2800" dirty="0">
                <a:latin typeface="Cambria" panose="02040503050406030204" pitchFamily="18" charset="0"/>
              </a:rPr>
              <a:t>Integrated Motivational-Volitional Theory of Suicide </a:t>
            </a:r>
            <a:r>
              <a:rPr lang="en" sz="2800" baseline="30000" dirty="0">
                <a:latin typeface="Cambria" panose="02040503050406030204" pitchFamily="18" charset="0"/>
              </a:rPr>
              <a:t>4</a:t>
            </a:r>
          </a:p>
        </p:txBody>
      </p:sp>
      <p:sp>
        <p:nvSpPr>
          <p:cNvPr id="92" name="Shape 92"/>
          <p:cNvSpPr txBox="1">
            <a:spLocks noGrp="1"/>
          </p:cNvSpPr>
          <p:nvPr>
            <p:ph type="body" idx="1"/>
          </p:nvPr>
        </p:nvSpPr>
        <p:spPr>
          <a:xfrm>
            <a:off x="311700" y="1365150"/>
            <a:ext cx="3999900" cy="3416400"/>
          </a:xfrm>
          <a:prstGeom prst="rect">
            <a:avLst/>
          </a:prstGeom>
        </p:spPr>
        <p:txBody>
          <a:bodyPr lIns="91425" tIns="91425" rIns="91425" bIns="91425" anchor="t" anchorCtr="0">
            <a:noAutofit/>
          </a:bodyPr>
          <a:lstStyle/>
          <a:p>
            <a:pPr lvl="0">
              <a:spcBef>
                <a:spcPts val="0"/>
              </a:spcBef>
              <a:buNone/>
            </a:pPr>
            <a:r>
              <a:rPr lang="en" dirty="0" err="1">
                <a:solidFill>
                  <a:srgbClr val="FFFF00"/>
                </a:solidFill>
                <a:latin typeface="Cambria" panose="02040503050406030204" pitchFamily="18" charset="0"/>
              </a:rPr>
              <a:t>Premotivational</a:t>
            </a:r>
            <a:r>
              <a:rPr lang="en" dirty="0">
                <a:solidFill>
                  <a:srgbClr val="FFFF00"/>
                </a:solidFill>
                <a:latin typeface="Cambria" panose="02040503050406030204" pitchFamily="18" charset="0"/>
              </a:rPr>
              <a:t> Phase:</a:t>
            </a:r>
          </a:p>
          <a:p>
            <a:pPr marL="457200" lvl="0" indent="-228600" rtl="0">
              <a:spcBef>
                <a:spcPts val="0"/>
              </a:spcBef>
              <a:buClr>
                <a:srgbClr val="EFEFEF"/>
              </a:buClr>
            </a:pPr>
            <a:r>
              <a:rPr lang="en" dirty="0">
                <a:solidFill>
                  <a:srgbClr val="EFEFEF"/>
                </a:solidFill>
                <a:latin typeface="Cambria" panose="02040503050406030204" pitchFamily="18" charset="0"/>
              </a:rPr>
              <a:t>Serious risk factors exist without suicidal ideation</a:t>
            </a:r>
          </a:p>
          <a:p>
            <a:pPr marL="457200" lvl="0" indent="-228600" rtl="0">
              <a:spcBef>
                <a:spcPts val="0"/>
              </a:spcBef>
              <a:buClr>
                <a:srgbClr val="EFEFEF"/>
              </a:buClr>
            </a:pPr>
            <a:r>
              <a:rPr lang="en" dirty="0">
                <a:latin typeface="Cambria" panose="02040503050406030204" pitchFamily="18" charset="0"/>
              </a:rPr>
              <a:t>“Diathesis + Environment + Life Events” </a:t>
            </a:r>
            <a:r>
              <a:rPr lang="en" baseline="30000" dirty="0">
                <a:latin typeface="Cambria" panose="02040503050406030204" pitchFamily="18" charset="0"/>
              </a:rPr>
              <a:t>4</a:t>
            </a:r>
          </a:p>
          <a:p>
            <a:pPr marL="457200" lvl="0" indent="-228600" rtl="0">
              <a:spcBef>
                <a:spcPts val="0"/>
              </a:spcBef>
              <a:buClr>
                <a:srgbClr val="EFEFEF"/>
              </a:buClr>
            </a:pPr>
            <a:endParaRPr lang="en" baseline="30000" dirty="0">
              <a:latin typeface="Cambria" panose="02040503050406030204" pitchFamily="18" charset="0"/>
            </a:endParaRPr>
          </a:p>
          <a:p>
            <a:pPr marL="228600" lvl="0" indent="0" rtl="0">
              <a:spcBef>
                <a:spcPts val="0"/>
              </a:spcBef>
              <a:buClr>
                <a:srgbClr val="EFEFEF"/>
              </a:buClr>
              <a:buNone/>
            </a:pPr>
            <a:endParaRPr lang="en" baseline="30000" dirty="0">
              <a:latin typeface="Cambria" panose="02040503050406030204" pitchFamily="18" charset="0"/>
            </a:endParaRPr>
          </a:p>
          <a:p>
            <a:pPr lvl="0" rtl="0">
              <a:spcBef>
                <a:spcPts val="0"/>
              </a:spcBef>
              <a:buNone/>
            </a:pPr>
            <a:r>
              <a:rPr lang="en" dirty="0">
                <a:solidFill>
                  <a:srgbClr val="FFFF00"/>
                </a:solidFill>
                <a:latin typeface="Cambria" panose="02040503050406030204" pitchFamily="18" charset="0"/>
              </a:rPr>
              <a:t>Motivational Phase:</a:t>
            </a:r>
          </a:p>
          <a:p>
            <a:pPr marL="457200" lvl="0" indent="-228600" rtl="0">
              <a:spcBef>
                <a:spcPts val="0"/>
              </a:spcBef>
              <a:buClr>
                <a:srgbClr val="EFEFEF"/>
              </a:buClr>
            </a:pPr>
            <a:r>
              <a:rPr lang="en" dirty="0">
                <a:solidFill>
                  <a:srgbClr val="EFEFEF"/>
                </a:solidFill>
                <a:latin typeface="Cambria" panose="02040503050406030204" pitchFamily="18" charset="0"/>
              </a:rPr>
              <a:t>Begins with suicidal ideation and ends with development of a plan</a:t>
            </a:r>
          </a:p>
          <a:p>
            <a:pPr marL="457200" lvl="0" indent="-228600" rtl="0">
              <a:spcBef>
                <a:spcPts val="0"/>
              </a:spcBef>
              <a:buClr>
                <a:srgbClr val="CCCCCC"/>
              </a:buClr>
            </a:pPr>
            <a:r>
              <a:rPr lang="en" dirty="0">
                <a:solidFill>
                  <a:srgbClr val="CCCCCC"/>
                </a:solidFill>
                <a:latin typeface="Cambria" panose="02040503050406030204" pitchFamily="18" charset="0"/>
              </a:rPr>
              <a:t>Intent to die appears at this stage but plan not set in motion yet</a:t>
            </a:r>
          </a:p>
          <a:p>
            <a:pPr marL="457200" lvl="0" indent="-228600">
              <a:spcBef>
                <a:spcPts val="0"/>
              </a:spcBef>
              <a:buClr>
                <a:srgbClr val="CCCCCC"/>
              </a:buClr>
            </a:pPr>
            <a:r>
              <a:rPr lang="en" dirty="0">
                <a:solidFill>
                  <a:srgbClr val="CCCCCC"/>
                </a:solidFill>
                <a:latin typeface="Cambria" panose="02040503050406030204" pitchFamily="18" charset="0"/>
              </a:rPr>
              <a:t>Police contact usually takes place during this phase</a:t>
            </a:r>
          </a:p>
          <a:p>
            <a:pPr lvl="0">
              <a:spcBef>
                <a:spcPts val="0"/>
              </a:spcBef>
              <a:buNone/>
            </a:pPr>
            <a:endParaRPr dirty="0">
              <a:latin typeface="Cambria" panose="02040503050406030204" pitchFamily="18" charset="0"/>
            </a:endParaRPr>
          </a:p>
        </p:txBody>
      </p:sp>
      <p:sp>
        <p:nvSpPr>
          <p:cNvPr id="93" name="Shape 93"/>
          <p:cNvSpPr txBox="1">
            <a:spLocks noGrp="1"/>
          </p:cNvSpPr>
          <p:nvPr>
            <p:ph type="body" idx="2"/>
          </p:nvPr>
        </p:nvSpPr>
        <p:spPr>
          <a:xfrm>
            <a:off x="4832400" y="1365150"/>
            <a:ext cx="3999900" cy="3416400"/>
          </a:xfrm>
          <a:prstGeom prst="rect">
            <a:avLst/>
          </a:prstGeom>
        </p:spPr>
        <p:txBody>
          <a:bodyPr lIns="91425" tIns="91425" rIns="91425" bIns="91425" anchor="t" anchorCtr="0">
            <a:noAutofit/>
          </a:bodyPr>
          <a:lstStyle/>
          <a:p>
            <a:pPr lvl="0">
              <a:spcBef>
                <a:spcPts val="0"/>
              </a:spcBef>
              <a:buNone/>
            </a:pPr>
            <a:r>
              <a:rPr lang="en">
                <a:solidFill>
                  <a:srgbClr val="FFFF00"/>
                </a:solidFill>
                <a:latin typeface="Cambria" panose="02040503050406030204" pitchFamily="18" charset="0"/>
              </a:rPr>
              <a:t>Volitional Phase</a:t>
            </a:r>
          </a:p>
          <a:p>
            <a:pPr marL="457200" lvl="0" indent="-228600" rtl="0">
              <a:spcBef>
                <a:spcPts val="0"/>
              </a:spcBef>
              <a:buClr>
                <a:srgbClr val="EFEFEF"/>
              </a:buClr>
            </a:pPr>
            <a:r>
              <a:rPr lang="en">
                <a:solidFill>
                  <a:srgbClr val="EFEFEF"/>
                </a:solidFill>
                <a:latin typeface="Cambria" panose="02040503050406030204" pitchFamily="18" charset="0"/>
              </a:rPr>
              <a:t>Resolute commitment to terminate one’s life per a specific plan</a:t>
            </a:r>
          </a:p>
          <a:p>
            <a:pPr marL="457200" lvl="0" indent="-228600" rtl="0">
              <a:spcBef>
                <a:spcPts val="0"/>
              </a:spcBef>
              <a:buClr>
                <a:srgbClr val="D9D9D9"/>
              </a:buClr>
            </a:pPr>
            <a:r>
              <a:rPr lang="en">
                <a:solidFill>
                  <a:srgbClr val="D9D9D9"/>
                </a:solidFill>
                <a:latin typeface="Cambria" panose="02040503050406030204" pitchFamily="18" charset="0"/>
              </a:rPr>
              <a:t>Individual has established a means</a:t>
            </a:r>
          </a:p>
          <a:p>
            <a:pPr marL="457200" lvl="0" indent="-228600" rtl="0">
              <a:spcBef>
                <a:spcPts val="0"/>
              </a:spcBef>
              <a:buClr>
                <a:srgbClr val="D9D9D9"/>
              </a:buClr>
            </a:pPr>
            <a:r>
              <a:rPr lang="en">
                <a:solidFill>
                  <a:srgbClr val="D9D9D9"/>
                </a:solidFill>
                <a:latin typeface="Cambria" panose="02040503050406030204" pitchFamily="18" charset="0"/>
              </a:rPr>
              <a:t> Capability to self-harm is operational</a:t>
            </a:r>
          </a:p>
          <a:p>
            <a:pPr marL="457200" lvl="0" indent="-228600">
              <a:spcBef>
                <a:spcPts val="0"/>
              </a:spcBef>
              <a:buClr>
                <a:srgbClr val="D9D9D9"/>
              </a:buClr>
            </a:pPr>
            <a:r>
              <a:rPr lang="en">
                <a:solidFill>
                  <a:srgbClr val="D9D9D9"/>
                </a:solidFill>
                <a:latin typeface="Cambria" panose="02040503050406030204" pitchFamily="18" charset="0"/>
              </a:rPr>
              <a:t>Window for intervention is closing during this phase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330675" y="1608000"/>
            <a:ext cx="3999900" cy="3416400"/>
          </a:xfrm>
          <a:prstGeom prst="rect">
            <a:avLst/>
          </a:prstGeom>
        </p:spPr>
        <p:txBody>
          <a:bodyPr lIns="91425" tIns="91425" rIns="91425" bIns="91425" anchor="t" anchorCtr="0">
            <a:noAutofit/>
          </a:bodyPr>
          <a:lstStyle/>
          <a:p>
            <a:pPr lvl="0">
              <a:spcBef>
                <a:spcPts val="0"/>
              </a:spcBef>
              <a:buNone/>
            </a:pPr>
            <a:r>
              <a:rPr lang="en" dirty="0">
                <a:latin typeface="Cambria" panose="02040503050406030204" pitchFamily="18" charset="0"/>
              </a:rPr>
              <a:t>Eight invited sources representing more than 90 North American police departments in the United States and Canada provided access to OIS files. </a:t>
            </a:r>
          </a:p>
          <a:p>
            <a:pPr marL="457200" lvl="0" indent="-228600" rtl="0">
              <a:spcBef>
                <a:spcPts val="0"/>
              </a:spcBef>
            </a:pPr>
            <a:r>
              <a:rPr lang="en" dirty="0">
                <a:latin typeface="Cambria" panose="02040503050406030204" pitchFamily="18" charset="0"/>
              </a:rPr>
              <a:t>Every single deadly force and less lethal incident investigated as an OIS by the participating agency from 1998 to 2006</a:t>
            </a:r>
          </a:p>
          <a:p>
            <a:pPr marL="228600" lvl="0" indent="0" rtl="0">
              <a:spcBef>
                <a:spcPts val="0"/>
              </a:spcBef>
              <a:buNone/>
            </a:pPr>
            <a:endParaRPr lang="en" dirty="0">
              <a:latin typeface="Cambria" panose="02040503050406030204" pitchFamily="18" charset="0"/>
            </a:endParaRPr>
          </a:p>
          <a:p>
            <a:pPr lvl="0" rtl="0">
              <a:spcBef>
                <a:spcPts val="0"/>
              </a:spcBef>
              <a:buNone/>
            </a:pPr>
            <a:r>
              <a:rPr lang="en" dirty="0">
                <a:latin typeface="Cambria" panose="02040503050406030204" pitchFamily="18" charset="0"/>
              </a:rPr>
              <a:t>Three trained researchers reviewed OIS filed between March 2006 and January 2007</a:t>
            </a:r>
          </a:p>
          <a:p>
            <a:pPr marL="457200" lvl="0" indent="-228600" rtl="0">
              <a:spcBef>
                <a:spcPts val="0"/>
              </a:spcBef>
            </a:pPr>
            <a:r>
              <a:rPr lang="en" dirty="0">
                <a:latin typeface="Cambria" panose="02040503050406030204" pitchFamily="18" charset="0"/>
              </a:rPr>
              <a:t>Interrater reliability on overall variables was 0.88</a:t>
            </a:r>
          </a:p>
        </p:txBody>
      </p:sp>
      <p:sp>
        <p:nvSpPr>
          <p:cNvPr id="99" name="Shape 99"/>
          <p:cNvSpPr txBox="1">
            <a:spLocks noGrp="1"/>
          </p:cNvSpPr>
          <p:nvPr>
            <p:ph type="body" idx="2"/>
          </p:nvPr>
        </p:nvSpPr>
        <p:spPr>
          <a:xfrm>
            <a:off x="4822900" y="516650"/>
            <a:ext cx="3999900" cy="3416400"/>
          </a:xfrm>
          <a:prstGeom prst="rect">
            <a:avLst/>
          </a:prstGeom>
        </p:spPr>
        <p:txBody>
          <a:bodyPr lIns="91425" tIns="91425" rIns="91425" bIns="91425" anchor="t" anchorCtr="0">
            <a:noAutofit/>
          </a:bodyPr>
          <a:lstStyle/>
          <a:p>
            <a:pPr lvl="0">
              <a:spcBef>
                <a:spcPts val="0"/>
              </a:spcBef>
              <a:buNone/>
            </a:pPr>
            <a:r>
              <a:rPr lang="en" dirty="0">
                <a:latin typeface="Cambria" panose="02040503050406030204" pitchFamily="18" charset="0"/>
              </a:rPr>
              <a:t>Reviewed and classified according to:</a:t>
            </a:r>
          </a:p>
          <a:p>
            <a:pPr lvl="0">
              <a:spcBef>
                <a:spcPts val="0"/>
              </a:spcBef>
              <a:buNone/>
            </a:pPr>
            <a:endParaRPr lang="en" dirty="0">
              <a:latin typeface="Cambria" panose="02040503050406030204" pitchFamily="18" charset="0"/>
            </a:endParaRPr>
          </a:p>
          <a:p>
            <a:pPr marL="457200" lvl="0" indent="-228600" rtl="0">
              <a:spcBef>
                <a:spcPts val="0"/>
              </a:spcBef>
              <a:buClr>
                <a:srgbClr val="FFFF00"/>
              </a:buClr>
              <a:buAutoNum type="alphaUcPeriod"/>
            </a:pPr>
            <a:r>
              <a:rPr lang="en" dirty="0">
                <a:solidFill>
                  <a:srgbClr val="FFFF00"/>
                </a:solidFill>
                <a:latin typeface="Cambria" panose="02040503050406030204" pitchFamily="18" charset="0"/>
              </a:rPr>
              <a:t>Incident Characteristics:</a:t>
            </a:r>
          </a:p>
          <a:p>
            <a:pPr marL="914400" lvl="1" indent="-228600" rtl="0">
              <a:spcBef>
                <a:spcPts val="0"/>
              </a:spcBef>
              <a:buAutoNum type="alphaLcPeriod"/>
            </a:pPr>
            <a:r>
              <a:rPr lang="en" dirty="0">
                <a:latin typeface="Cambria" panose="02040503050406030204" pitchFamily="18" charset="0"/>
              </a:rPr>
              <a:t>Type of shooting, fatalities, number of responding officers, number of rounds fired by officers..</a:t>
            </a:r>
          </a:p>
          <a:p>
            <a:pPr marL="914400" lvl="1" indent="-228600" rtl="0">
              <a:spcBef>
                <a:spcPts val="0"/>
              </a:spcBef>
              <a:buAutoNum type="alphaLcPeriod"/>
            </a:pPr>
            <a:endParaRPr lang="en" dirty="0">
              <a:latin typeface="Cambria" panose="02040503050406030204" pitchFamily="18" charset="0"/>
            </a:endParaRPr>
          </a:p>
          <a:p>
            <a:pPr marL="457200" lvl="0" indent="-228600" rtl="0">
              <a:spcBef>
                <a:spcPts val="0"/>
              </a:spcBef>
              <a:buClr>
                <a:srgbClr val="FFFF00"/>
              </a:buClr>
              <a:buAutoNum type="alphaUcPeriod"/>
            </a:pPr>
            <a:r>
              <a:rPr lang="en" dirty="0">
                <a:solidFill>
                  <a:srgbClr val="FFFF00"/>
                </a:solidFill>
                <a:latin typeface="Cambria" panose="02040503050406030204" pitchFamily="18" charset="0"/>
              </a:rPr>
              <a:t>Subject Data</a:t>
            </a:r>
          </a:p>
          <a:p>
            <a:pPr marL="914400" lvl="1" indent="-228600" rtl="0">
              <a:spcBef>
                <a:spcPts val="0"/>
              </a:spcBef>
              <a:buAutoNum type="alphaLcPeriod"/>
            </a:pPr>
            <a:r>
              <a:rPr lang="en" dirty="0">
                <a:latin typeface="Cambria" panose="02040503050406030204" pitchFamily="18" charset="0"/>
              </a:rPr>
              <a:t>Demographics and behavioral information about the subject, suicide notes, weapon possession, weapon status, presence of psychosis..</a:t>
            </a:r>
          </a:p>
          <a:p>
            <a:pPr marL="914400" lvl="1" indent="-228600" rtl="0">
              <a:spcBef>
                <a:spcPts val="0"/>
              </a:spcBef>
              <a:buAutoNum type="alphaLcPeriod"/>
            </a:pPr>
            <a:endParaRPr lang="en" dirty="0">
              <a:latin typeface="Cambria" panose="02040503050406030204" pitchFamily="18" charset="0"/>
            </a:endParaRPr>
          </a:p>
          <a:p>
            <a:pPr marL="457200" lvl="0" indent="-228600" rtl="0">
              <a:spcBef>
                <a:spcPts val="0"/>
              </a:spcBef>
              <a:buClr>
                <a:srgbClr val="FFFF00"/>
              </a:buClr>
              <a:buAutoNum type="alphaUcPeriod"/>
            </a:pPr>
            <a:r>
              <a:rPr lang="en" dirty="0">
                <a:solidFill>
                  <a:srgbClr val="FFFF00"/>
                </a:solidFill>
                <a:latin typeface="Cambria" panose="02040503050406030204" pitchFamily="18" charset="0"/>
              </a:rPr>
              <a:t>Outcomes</a:t>
            </a:r>
          </a:p>
          <a:p>
            <a:pPr marL="914400" lvl="1" indent="-228600">
              <a:spcBef>
                <a:spcPts val="0"/>
              </a:spcBef>
              <a:buAutoNum type="alphaLcPeriod"/>
            </a:pPr>
            <a:r>
              <a:rPr lang="en" dirty="0">
                <a:latin typeface="Cambria" panose="02040503050406030204" pitchFamily="18" charset="0"/>
              </a:rPr>
              <a:t>Whether injury or death occurred to anyone involved in the incident, category of overall tactics deployed by law enforcement</a:t>
            </a:r>
          </a:p>
          <a:p>
            <a:pPr lvl="0">
              <a:spcBef>
                <a:spcPts val="0"/>
              </a:spcBef>
              <a:buNone/>
            </a:pPr>
            <a:endParaRPr dirty="0">
              <a:latin typeface="Cambria" panose="02040503050406030204" pitchFamily="18" charset="0"/>
            </a:endParaRPr>
          </a:p>
        </p:txBody>
      </p:sp>
      <p:pic>
        <p:nvPicPr>
          <p:cNvPr id="100" name="Shape 100"/>
          <p:cNvPicPr preferRelativeResize="0"/>
          <p:nvPr/>
        </p:nvPicPr>
        <p:blipFill rotWithShape="1">
          <a:blip r:embed="rId3">
            <a:alphaModFix/>
          </a:blip>
          <a:srcRect l="29369" t="14762" r="30465" b="59223"/>
          <a:stretch/>
        </p:blipFill>
        <p:spPr>
          <a:xfrm>
            <a:off x="267137" y="104399"/>
            <a:ext cx="4126963" cy="150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dirty="0">
                <a:latin typeface="Cambria" panose="02040503050406030204" pitchFamily="18" charset="0"/>
              </a:rPr>
              <a:t>Suicide by Cop Among Officer-Involved Shooting Cases </a:t>
            </a:r>
            <a:r>
              <a:rPr lang="en" baseline="30000" dirty="0">
                <a:latin typeface="Cambria" panose="02040503050406030204" pitchFamily="18" charset="0"/>
              </a:rPr>
              <a:t>3</a:t>
            </a:r>
          </a:p>
          <a:p>
            <a:pPr lvl="0">
              <a:spcBef>
                <a:spcPts val="0"/>
              </a:spcBef>
              <a:buNone/>
            </a:pPr>
            <a:endParaRPr dirty="0">
              <a:latin typeface="Cambria" panose="02040503050406030204" pitchFamily="18" charset="0"/>
            </a:endParaRPr>
          </a:p>
        </p:txBody>
      </p:sp>
      <p:sp>
        <p:nvSpPr>
          <p:cNvPr id="106" name="Shape 106"/>
          <p:cNvSpPr txBox="1">
            <a:spLocks noGrp="1"/>
          </p:cNvSpPr>
          <p:nvPr>
            <p:ph type="body" idx="1"/>
          </p:nvPr>
        </p:nvSpPr>
        <p:spPr>
          <a:xfrm>
            <a:off x="311700" y="1733550"/>
            <a:ext cx="3999900" cy="2591700"/>
          </a:xfrm>
          <a:prstGeom prst="rect">
            <a:avLst/>
          </a:prstGeom>
          <a:ln w="9525" cap="flat" cmpd="sng">
            <a:noFill/>
            <a:prstDash val="solid"/>
            <a:round/>
            <a:headEnd type="none" w="med" len="med"/>
            <a:tailEnd type="none" w="med" len="med"/>
          </a:ln>
        </p:spPr>
        <p:txBody>
          <a:bodyPr lIns="91425" tIns="91425" rIns="91425" bIns="91425" anchor="t" anchorCtr="0">
            <a:noAutofit/>
          </a:bodyPr>
          <a:lstStyle/>
          <a:p>
            <a:pPr lvl="0">
              <a:spcBef>
                <a:spcPts val="0"/>
              </a:spcBef>
              <a:buNone/>
            </a:pPr>
            <a:r>
              <a:rPr lang="en" sz="1800" dirty="0">
                <a:latin typeface="Cambria" panose="02040503050406030204" pitchFamily="18" charset="0"/>
              </a:rPr>
              <a:t>707 OIS cases </a:t>
            </a:r>
            <a:r>
              <a:rPr lang="en" sz="1800" dirty="0" err="1">
                <a:latin typeface="Cambria" panose="02040503050406030204" pitchFamily="18" charset="0"/>
              </a:rPr>
              <a:t>revi</a:t>
            </a:r>
            <a:r>
              <a:rPr lang="en-US" sz="1800" dirty="0">
                <a:latin typeface="Cambria" panose="02040503050406030204" pitchFamily="18" charset="0"/>
              </a:rPr>
              <a:t>e</a:t>
            </a:r>
            <a:r>
              <a:rPr lang="en" sz="1800" dirty="0">
                <a:latin typeface="Cambria" panose="02040503050406030204" pitchFamily="18" charset="0"/>
              </a:rPr>
              <a:t>wed</a:t>
            </a:r>
          </a:p>
          <a:p>
            <a:pPr lvl="0">
              <a:spcBef>
                <a:spcPts val="0"/>
              </a:spcBef>
              <a:buNone/>
            </a:pPr>
            <a:endParaRPr lang="en" sz="1800" dirty="0">
              <a:latin typeface="Cambria" panose="02040503050406030204" pitchFamily="18" charset="0"/>
            </a:endParaRPr>
          </a:p>
          <a:p>
            <a:pPr lvl="0">
              <a:spcBef>
                <a:spcPts val="0"/>
              </a:spcBef>
              <a:buNone/>
            </a:pPr>
            <a:r>
              <a:rPr lang="en" sz="1800" dirty="0">
                <a:latin typeface="Cambria" panose="02040503050406030204" pitchFamily="18" charset="0"/>
              </a:rPr>
              <a:t>36% (n=256) categorized as SBC - either attempted or completed</a:t>
            </a:r>
          </a:p>
          <a:p>
            <a:pPr lvl="0">
              <a:spcBef>
                <a:spcPts val="0"/>
              </a:spcBef>
              <a:buNone/>
            </a:pPr>
            <a:endParaRPr lang="en" sz="1800" dirty="0">
              <a:latin typeface="Cambria" panose="02040503050406030204" pitchFamily="18" charset="0"/>
            </a:endParaRPr>
          </a:p>
          <a:p>
            <a:pPr lvl="0">
              <a:spcBef>
                <a:spcPts val="0"/>
              </a:spcBef>
              <a:buNone/>
            </a:pPr>
            <a:r>
              <a:rPr lang="en" sz="1800" dirty="0">
                <a:latin typeface="Cambria" panose="02040503050406030204" pitchFamily="18" charset="0"/>
              </a:rPr>
              <a:t>Additional 5% (n=35) categorized as a completed suicide or suicide attempt during the police encounter (no known SBC motivation or attempt)</a:t>
            </a:r>
          </a:p>
        </p:txBody>
      </p:sp>
      <p:sp>
        <p:nvSpPr>
          <p:cNvPr id="107" name="Shape 107"/>
          <p:cNvSpPr txBox="1">
            <a:spLocks noGrp="1"/>
          </p:cNvSpPr>
          <p:nvPr>
            <p:ph type="body" idx="2"/>
          </p:nvPr>
        </p:nvSpPr>
        <p:spPr>
          <a:prstGeom prst="rect">
            <a:avLst/>
          </a:prstGeom>
        </p:spPr>
        <p:txBody>
          <a:bodyPr lIns="91425" tIns="91425" rIns="91425" bIns="91425" anchor="t" anchorCtr="0">
            <a:noAutofit/>
          </a:bodyPr>
          <a:lstStyle/>
          <a:p>
            <a:pPr lvl="0">
              <a:spcBef>
                <a:spcPts val="0"/>
              </a:spcBef>
              <a:buNone/>
            </a:pPr>
            <a:r>
              <a:rPr lang="en" sz="1800" dirty="0">
                <a:solidFill>
                  <a:srgbClr val="FFFF00"/>
                </a:solidFill>
                <a:latin typeface="Cambria" panose="02040503050406030204" pitchFamily="18" charset="0"/>
              </a:rPr>
              <a:t>Demographics:</a:t>
            </a:r>
          </a:p>
          <a:p>
            <a:pPr lvl="0">
              <a:spcBef>
                <a:spcPts val="0"/>
              </a:spcBef>
              <a:buNone/>
            </a:pPr>
            <a:r>
              <a:rPr lang="en" sz="1800" dirty="0">
                <a:latin typeface="Cambria" panose="02040503050406030204" pitchFamily="18" charset="0"/>
              </a:rPr>
              <a:t>Mean age: 35; range 16 - 76 years old</a:t>
            </a:r>
          </a:p>
          <a:p>
            <a:pPr lvl="0">
              <a:spcBef>
                <a:spcPts val="0"/>
              </a:spcBef>
              <a:buNone/>
            </a:pPr>
            <a:r>
              <a:rPr lang="en" sz="1800" dirty="0">
                <a:latin typeface="Cambria" panose="02040503050406030204" pitchFamily="18" charset="0"/>
              </a:rPr>
              <a:t>95% of SBC subjects were male</a:t>
            </a:r>
          </a:p>
          <a:p>
            <a:pPr lvl="0">
              <a:spcBef>
                <a:spcPts val="0"/>
              </a:spcBef>
              <a:buNone/>
            </a:pPr>
            <a:r>
              <a:rPr lang="en" sz="1800" dirty="0">
                <a:latin typeface="Cambria" panose="02040503050406030204" pitchFamily="18" charset="0"/>
              </a:rPr>
              <a:t>41% of subjects were Caucasian, 26% were Hispanic, 16% were African American, 2% were Native American</a:t>
            </a:r>
          </a:p>
          <a:p>
            <a:pPr lvl="0">
              <a:spcBef>
                <a:spcPts val="0"/>
              </a:spcBef>
              <a:buNone/>
            </a:pPr>
            <a:r>
              <a:rPr lang="en" sz="1800" dirty="0">
                <a:latin typeface="Cambria" panose="02040503050406030204" pitchFamily="18" charset="0"/>
              </a:rPr>
              <a:t>37% were single, 10% separated, 6% divorced, 14% cohabitating, 13% were married</a:t>
            </a:r>
          </a:p>
          <a:p>
            <a:pPr lvl="0">
              <a:spcBef>
                <a:spcPts val="0"/>
              </a:spcBef>
              <a:buNone/>
            </a:pPr>
            <a:r>
              <a:rPr lang="en" sz="1800" dirty="0">
                <a:latin typeface="Cambria" panose="02040503050406030204" pitchFamily="18" charset="0"/>
              </a:rPr>
              <a:t>77% heterosexual, 2% homosexual, 21% of unknown sexual orientation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latin typeface="Cambria" panose="02040503050406030204" pitchFamily="18" charset="0"/>
              </a:rPr>
              <a:t>Suicide by Cop Among Officer-Involved Shooting Cases </a:t>
            </a:r>
            <a:r>
              <a:rPr lang="en" baseline="30000">
                <a:latin typeface="Cambria" panose="02040503050406030204" pitchFamily="18" charset="0"/>
              </a:rPr>
              <a:t>3</a:t>
            </a:r>
          </a:p>
          <a:p>
            <a:pPr lvl="0">
              <a:spcBef>
                <a:spcPts val="0"/>
              </a:spcBef>
              <a:buNone/>
            </a:pPr>
            <a:endParaRPr>
              <a:latin typeface="Cambria" panose="02040503050406030204" pitchFamily="18" charset="0"/>
            </a:endParaRPr>
          </a:p>
        </p:txBody>
      </p:sp>
      <p:sp>
        <p:nvSpPr>
          <p:cNvPr id="113" name="Shape 113"/>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lang="en" dirty="0">
              <a:latin typeface="Cambria" panose="02040503050406030204" pitchFamily="18" charset="0"/>
            </a:endParaRPr>
          </a:p>
          <a:p>
            <a:pPr lvl="0">
              <a:spcBef>
                <a:spcPts val="0"/>
              </a:spcBef>
              <a:buNone/>
            </a:pPr>
            <a:endParaRPr lang="en" dirty="0">
              <a:latin typeface="Cambria" panose="02040503050406030204" pitchFamily="18" charset="0"/>
            </a:endParaRPr>
          </a:p>
          <a:p>
            <a:pPr lvl="0">
              <a:spcBef>
                <a:spcPts val="0"/>
              </a:spcBef>
              <a:buNone/>
            </a:pPr>
            <a:r>
              <a:rPr lang="en" dirty="0">
                <a:latin typeface="Cambria" panose="02040503050406030204" pitchFamily="18" charset="0"/>
              </a:rPr>
              <a:t>In 18% of subjects with children, issues pertaining to the children were related to the situation</a:t>
            </a:r>
          </a:p>
          <a:p>
            <a:pPr lvl="0">
              <a:spcBef>
                <a:spcPts val="0"/>
              </a:spcBef>
              <a:buNone/>
            </a:pPr>
            <a:endParaRPr lang="en" dirty="0">
              <a:latin typeface="Cambria" panose="02040503050406030204" pitchFamily="18" charset="0"/>
            </a:endParaRPr>
          </a:p>
          <a:p>
            <a:pPr lvl="0">
              <a:spcBef>
                <a:spcPts val="0"/>
              </a:spcBef>
              <a:buNone/>
            </a:pPr>
            <a:r>
              <a:rPr lang="en" dirty="0">
                <a:latin typeface="Cambria" panose="02040503050406030204" pitchFamily="18" charset="0"/>
              </a:rPr>
              <a:t>24% of subjects were employed at the time of their SBC event, 54% were not</a:t>
            </a:r>
          </a:p>
          <a:p>
            <a:pPr lvl="0">
              <a:spcBef>
                <a:spcPts val="0"/>
              </a:spcBef>
              <a:buNone/>
            </a:pPr>
            <a:endParaRPr lang="en" dirty="0">
              <a:latin typeface="Cambria" panose="02040503050406030204" pitchFamily="18" charset="0"/>
            </a:endParaRPr>
          </a:p>
          <a:p>
            <a:pPr lvl="0">
              <a:spcBef>
                <a:spcPts val="0"/>
              </a:spcBef>
              <a:buNone/>
            </a:pPr>
            <a:r>
              <a:rPr lang="en" dirty="0">
                <a:latin typeface="Cambria" panose="02040503050406030204" pitchFamily="18" charset="0"/>
              </a:rPr>
              <a:t>29% of the subjects did not have housing at the time of the incident, 64% did</a:t>
            </a:r>
          </a:p>
          <a:p>
            <a:pPr lvl="0">
              <a:spcBef>
                <a:spcPts val="0"/>
              </a:spcBef>
              <a:buNone/>
            </a:pPr>
            <a:endParaRPr lang="en" dirty="0">
              <a:latin typeface="Cambria" panose="02040503050406030204" pitchFamily="18" charset="0"/>
            </a:endParaRPr>
          </a:p>
          <a:p>
            <a:pPr lvl="0">
              <a:spcBef>
                <a:spcPts val="0"/>
              </a:spcBef>
              <a:buNone/>
            </a:pPr>
            <a:r>
              <a:rPr lang="en" dirty="0">
                <a:latin typeface="Cambria" panose="02040503050406030204" pitchFamily="18" charset="0"/>
              </a:rPr>
              <a:t>80% of subjects were armed during incidents, 19% feigned or simulated weapon possession</a:t>
            </a:r>
          </a:p>
          <a:p>
            <a:pPr lvl="0">
              <a:spcBef>
                <a:spcPts val="0"/>
              </a:spcBef>
              <a:buNone/>
            </a:pPr>
            <a:endParaRPr lang="en" dirty="0">
              <a:latin typeface="Cambria" panose="02040503050406030204" pitchFamily="18" charset="0"/>
            </a:endParaRPr>
          </a:p>
          <a:p>
            <a:pPr lvl="0">
              <a:spcBef>
                <a:spcPts val="0"/>
              </a:spcBef>
              <a:buNone/>
            </a:pPr>
            <a:r>
              <a:rPr lang="en" dirty="0">
                <a:latin typeface="Cambria" panose="02040503050406030204" pitchFamily="18" charset="0"/>
              </a:rPr>
              <a:t>48% of armed subjects actually fired their weapon at police</a:t>
            </a:r>
          </a:p>
          <a:p>
            <a:pPr lvl="0">
              <a:spcBef>
                <a:spcPts val="0"/>
              </a:spcBef>
              <a:buNone/>
            </a:pPr>
            <a:endParaRPr dirty="0">
              <a:latin typeface="Cambria" panose="02040503050406030204" pitchFamily="18" charset="0"/>
            </a:endParaRPr>
          </a:p>
        </p:txBody>
      </p:sp>
      <p:sp>
        <p:nvSpPr>
          <p:cNvPr id="114" name="Shape 114"/>
          <p:cNvSpPr txBox="1">
            <a:spLocks noGrp="1"/>
          </p:cNvSpPr>
          <p:nvPr>
            <p:ph type="body" idx="2"/>
          </p:nvPr>
        </p:nvSpPr>
        <p:spPr>
          <a:prstGeom prst="rect">
            <a:avLst/>
          </a:prstGeom>
        </p:spPr>
        <p:txBody>
          <a:bodyPr lIns="91425" tIns="91425" rIns="91425" bIns="91425" anchor="t" anchorCtr="0">
            <a:noAutofit/>
          </a:bodyPr>
          <a:lstStyle/>
          <a:p>
            <a:pPr lvl="0">
              <a:spcBef>
                <a:spcPts val="0"/>
              </a:spcBef>
              <a:buNone/>
            </a:pPr>
            <a:r>
              <a:rPr lang="en" dirty="0">
                <a:solidFill>
                  <a:srgbClr val="FFFF00"/>
                </a:solidFill>
                <a:latin typeface="Cambria" panose="02040503050406030204" pitchFamily="18" charset="0"/>
              </a:rPr>
              <a:t>Mental Health Histories:</a:t>
            </a:r>
          </a:p>
          <a:p>
            <a:pPr lvl="0">
              <a:spcBef>
                <a:spcPts val="0"/>
              </a:spcBef>
              <a:buNone/>
            </a:pPr>
            <a:r>
              <a:rPr lang="en" dirty="0">
                <a:solidFill>
                  <a:srgbClr val="CCCCCC"/>
                </a:solidFill>
                <a:latin typeface="Cambria" panose="02040503050406030204" pitchFamily="18" charset="0"/>
              </a:rPr>
              <a:t>62% had confirmed or probably mental health history</a:t>
            </a:r>
          </a:p>
          <a:p>
            <a:pPr lvl="0">
              <a:spcBef>
                <a:spcPts val="0"/>
              </a:spcBef>
              <a:buNone/>
            </a:pPr>
            <a:endParaRPr lang="en" dirty="0">
              <a:solidFill>
                <a:srgbClr val="CCCCCC"/>
              </a:solidFill>
              <a:latin typeface="Cambria" panose="02040503050406030204" pitchFamily="18" charset="0"/>
            </a:endParaRPr>
          </a:p>
          <a:p>
            <a:pPr lvl="0">
              <a:spcBef>
                <a:spcPts val="0"/>
              </a:spcBef>
              <a:buNone/>
            </a:pPr>
            <a:r>
              <a:rPr lang="en" dirty="0">
                <a:solidFill>
                  <a:srgbClr val="CCCCCC"/>
                </a:solidFill>
                <a:latin typeface="Cambria" panose="02040503050406030204" pitchFamily="18" charset="0"/>
              </a:rPr>
              <a:t>48% were judged to be suffering from depression or another mood disorder, 18% from a substance use disorder, 15% from a thought disorder, 3% from a personality disorder</a:t>
            </a:r>
          </a:p>
          <a:p>
            <a:pPr lvl="0">
              <a:spcBef>
                <a:spcPts val="0"/>
              </a:spcBef>
              <a:buNone/>
            </a:pPr>
            <a:endParaRPr lang="en" dirty="0">
              <a:solidFill>
                <a:srgbClr val="CCCCCC"/>
              </a:solidFill>
              <a:latin typeface="Cambria" panose="02040503050406030204" pitchFamily="18" charset="0"/>
            </a:endParaRPr>
          </a:p>
          <a:p>
            <a:pPr lvl="0">
              <a:spcBef>
                <a:spcPts val="0"/>
              </a:spcBef>
              <a:buNone/>
            </a:pPr>
            <a:r>
              <a:rPr lang="en" dirty="0">
                <a:solidFill>
                  <a:srgbClr val="CCCCCC"/>
                </a:solidFill>
                <a:latin typeface="Cambria" panose="02040503050406030204" pitchFamily="18" charset="0"/>
              </a:rPr>
              <a:t>4% had attempted SBC on a prior occasion</a:t>
            </a:r>
          </a:p>
          <a:p>
            <a:pPr lvl="0">
              <a:spcBef>
                <a:spcPts val="0"/>
              </a:spcBef>
              <a:buNone/>
            </a:pPr>
            <a:endParaRPr lang="en" dirty="0">
              <a:solidFill>
                <a:srgbClr val="CCCCCC"/>
              </a:solidFill>
              <a:latin typeface="Cambria" panose="02040503050406030204" pitchFamily="18" charset="0"/>
            </a:endParaRPr>
          </a:p>
          <a:p>
            <a:pPr lvl="0">
              <a:spcBef>
                <a:spcPts val="0"/>
              </a:spcBef>
              <a:buNone/>
            </a:pPr>
            <a:r>
              <a:rPr lang="en" dirty="0">
                <a:solidFill>
                  <a:srgbClr val="CCCCCC"/>
                </a:solidFill>
                <a:latin typeface="Cambria" panose="02040503050406030204" pitchFamily="18" charset="0"/>
              </a:rPr>
              <a:t>20% (n=51) were described as psychotic (delusional and/or hallucinating) at the time of the event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latin typeface="Cambria" panose="02040503050406030204" pitchFamily="18" charset="0"/>
              </a:rPr>
              <a:t>Suicide by Cop Among Officer-Involved Shooting Cases </a:t>
            </a:r>
            <a:r>
              <a:rPr lang="en" sz="2800" baseline="30000" dirty="0">
                <a:latin typeface="Cambria" panose="02040503050406030204" pitchFamily="18" charset="0"/>
              </a:rPr>
              <a:t>3</a:t>
            </a:r>
          </a:p>
          <a:p>
            <a:pPr lvl="0">
              <a:spcBef>
                <a:spcPts val="0"/>
              </a:spcBef>
              <a:buNone/>
            </a:pPr>
            <a:endParaRPr dirty="0">
              <a:latin typeface="Cambria" panose="02040503050406030204" pitchFamily="18" charset="0"/>
            </a:endParaRPr>
          </a:p>
        </p:txBody>
      </p:sp>
      <p:sp>
        <p:nvSpPr>
          <p:cNvPr id="120" name="Shape 120"/>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 sz="1600" dirty="0">
                <a:solidFill>
                  <a:srgbClr val="FFFF00"/>
                </a:solidFill>
                <a:latin typeface="Cambria" panose="02040503050406030204" pitchFamily="18" charset="0"/>
              </a:rPr>
              <a:t>Casualties</a:t>
            </a:r>
          </a:p>
          <a:p>
            <a:pPr lvl="0">
              <a:spcBef>
                <a:spcPts val="0"/>
              </a:spcBef>
              <a:buNone/>
            </a:pPr>
            <a:r>
              <a:rPr lang="en" sz="1600" dirty="0">
                <a:solidFill>
                  <a:srgbClr val="CCCCCC"/>
                </a:solidFill>
                <a:latin typeface="Cambria" panose="02040503050406030204" pitchFamily="18" charset="0"/>
              </a:rPr>
              <a:t>51% of </a:t>
            </a:r>
            <a:r>
              <a:rPr lang="en" sz="1600" dirty="0" err="1">
                <a:solidFill>
                  <a:srgbClr val="CCCCCC"/>
                </a:solidFill>
                <a:latin typeface="Cambria" panose="02040503050406030204" pitchFamily="18" charset="0"/>
              </a:rPr>
              <a:t>SbC</a:t>
            </a:r>
            <a:r>
              <a:rPr lang="en" sz="1600" dirty="0">
                <a:solidFill>
                  <a:srgbClr val="CCCCCC"/>
                </a:solidFill>
                <a:latin typeface="Cambria" panose="02040503050406030204" pitchFamily="18" charset="0"/>
              </a:rPr>
              <a:t> subjects were killed, 40% injured and 7% committed suicide themselves during the encounter</a:t>
            </a:r>
          </a:p>
          <a:p>
            <a:pPr lvl="0">
              <a:spcBef>
                <a:spcPts val="0"/>
              </a:spcBef>
              <a:buNone/>
            </a:pPr>
            <a:r>
              <a:rPr lang="en" sz="1600" dirty="0">
                <a:solidFill>
                  <a:srgbClr val="CCCCCC"/>
                </a:solidFill>
                <a:latin typeface="Cambria" panose="02040503050406030204" pitchFamily="18" charset="0"/>
              </a:rPr>
              <a:t>1% of involved police officers were killed, 16% (n=40) were wounded; 9 </a:t>
            </a:r>
            <a:r>
              <a:rPr lang="en" sz="1600" dirty="0" err="1">
                <a:solidFill>
                  <a:srgbClr val="CCCCCC"/>
                </a:solidFill>
                <a:latin typeface="Cambria" panose="02040503050406030204" pitchFamily="18" charset="0"/>
              </a:rPr>
              <a:t>nonlaw</a:t>
            </a:r>
            <a:r>
              <a:rPr lang="en" sz="1600" dirty="0">
                <a:solidFill>
                  <a:srgbClr val="CCCCCC"/>
                </a:solidFill>
                <a:latin typeface="Cambria" panose="02040503050406030204" pitchFamily="18" charset="0"/>
              </a:rPr>
              <a:t> enforcement bystanders were killed, 30 were injured</a:t>
            </a:r>
          </a:p>
          <a:p>
            <a:pPr lvl="0">
              <a:spcBef>
                <a:spcPts val="0"/>
              </a:spcBef>
              <a:buNone/>
            </a:pPr>
            <a:endParaRPr lang="en" sz="1600" dirty="0">
              <a:solidFill>
                <a:srgbClr val="CCCCCC"/>
              </a:solidFill>
              <a:latin typeface="Cambria" panose="02040503050406030204" pitchFamily="18" charset="0"/>
            </a:endParaRPr>
          </a:p>
          <a:p>
            <a:pPr lvl="0">
              <a:spcBef>
                <a:spcPts val="0"/>
              </a:spcBef>
              <a:buNone/>
            </a:pPr>
            <a:r>
              <a:rPr lang="en" sz="1600" dirty="0">
                <a:solidFill>
                  <a:srgbClr val="FFFF00"/>
                </a:solidFill>
                <a:latin typeface="Cambria" panose="02040503050406030204" pitchFamily="18" charset="0"/>
              </a:rPr>
              <a:t>Suicidal Communication</a:t>
            </a:r>
          </a:p>
          <a:p>
            <a:pPr lvl="0">
              <a:spcBef>
                <a:spcPts val="0"/>
              </a:spcBef>
              <a:buNone/>
            </a:pPr>
            <a:r>
              <a:rPr lang="en" sz="1600" dirty="0">
                <a:solidFill>
                  <a:srgbClr val="D9D9D9"/>
                </a:solidFill>
                <a:latin typeface="Cambria" panose="02040503050406030204" pitchFamily="18" charset="0"/>
              </a:rPr>
              <a:t>87% of subjects expressed suicidal ideation; 27% did so in the minutes prior to the event, 24% sometime during the same day, 22% within a week of the incident</a:t>
            </a:r>
          </a:p>
        </p:txBody>
      </p:sp>
      <p:sp>
        <p:nvSpPr>
          <p:cNvPr id="121" name="Shape 121"/>
          <p:cNvSpPr txBox="1">
            <a:spLocks noGrp="1"/>
          </p:cNvSpPr>
          <p:nvPr>
            <p:ph type="body" idx="2"/>
          </p:nvPr>
        </p:nvSpPr>
        <p:spPr>
          <a:prstGeom prst="rect">
            <a:avLst/>
          </a:prstGeom>
        </p:spPr>
        <p:txBody>
          <a:bodyPr lIns="91425" tIns="91425" rIns="91425" bIns="91425" anchor="t" anchorCtr="0">
            <a:noAutofit/>
          </a:bodyPr>
          <a:lstStyle/>
          <a:p>
            <a:pPr lvl="0">
              <a:spcBef>
                <a:spcPts val="0"/>
              </a:spcBef>
              <a:buNone/>
            </a:pPr>
            <a:r>
              <a:rPr lang="en" sz="1800" dirty="0">
                <a:solidFill>
                  <a:srgbClr val="FFFF00"/>
                </a:solidFill>
                <a:latin typeface="Cambria" panose="02040503050406030204" pitchFamily="18" charset="0"/>
              </a:rPr>
              <a:t>Behavior of the Subject</a:t>
            </a:r>
          </a:p>
          <a:p>
            <a:pPr lvl="0">
              <a:spcBef>
                <a:spcPts val="0"/>
              </a:spcBef>
              <a:buNone/>
            </a:pPr>
            <a:endParaRPr lang="en" sz="1800" dirty="0">
              <a:solidFill>
                <a:srgbClr val="FFFF00"/>
              </a:solidFill>
              <a:latin typeface="Cambria" panose="02040503050406030204" pitchFamily="18" charset="0"/>
            </a:endParaRPr>
          </a:p>
          <a:p>
            <a:pPr lvl="0">
              <a:spcBef>
                <a:spcPts val="0"/>
              </a:spcBef>
              <a:buNone/>
            </a:pPr>
            <a:r>
              <a:rPr lang="en" sz="1800" dirty="0">
                <a:solidFill>
                  <a:srgbClr val="CCCCCC"/>
                </a:solidFill>
                <a:latin typeface="Cambria" panose="02040503050406030204" pitchFamily="18" charset="0"/>
              </a:rPr>
              <a:t>95% of the subjects were noncompliant with law enforcement; </a:t>
            </a:r>
          </a:p>
          <a:p>
            <a:pPr lvl="0">
              <a:spcBef>
                <a:spcPts val="0"/>
              </a:spcBef>
              <a:buNone/>
            </a:pPr>
            <a:endParaRPr lang="en" sz="1800" dirty="0">
              <a:solidFill>
                <a:srgbClr val="CCCCCC"/>
              </a:solidFill>
              <a:latin typeface="Cambria" panose="02040503050406030204" pitchFamily="18" charset="0"/>
            </a:endParaRPr>
          </a:p>
          <a:p>
            <a:pPr lvl="0">
              <a:spcBef>
                <a:spcPts val="0"/>
              </a:spcBef>
              <a:buNone/>
            </a:pPr>
            <a:r>
              <a:rPr lang="en" sz="1800" dirty="0">
                <a:solidFill>
                  <a:srgbClr val="CCCCCC"/>
                </a:solidFill>
                <a:latin typeface="Cambria" panose="02040503050406030204" pitchFamily="18" charset="0"/>
              </a:rPr>
              <a:t>90% aggressed against the police, </a:t>
            </a:r>
          </a:p>
          <a:p>
            <a:pPr lvl="0">
              <a:spcBef>
                <a:spcPts val="0"/>
              </a:spcBef>
              <a:buNone/>
            </a:pPr>
            <a:endParaRPr lang="en" sz="1800" dirty="0">
              <a:solidFill>
                <a:srgbClr val="CCCCCC"/>
              </a:solidFill>
              <a:latin typeface="Cambria" panose="02040503050406030204" pitchFamily="18" charset="0"/>
            </a:endParaRPr>
          </a:p>
          <a:p>
            <a:pPr lvl="0">
              <a:spcBef>
                <a:spcPts val="0"/>
              </a:spcBef>
              <a:buNone/>
            </a:pPr>
            <a:r>
              <a:rPr lang="en" sz="1800" dirty="0">
                <a:solidFill>
                  <a:srgbClr val="CCCCCC"/>
                </a:solidFill>
                <a:latin typeface="Cambria" panose="02040503050406030204" pitchFamily="18" charset="0"/>
              </a:rPr>
              <a:t>49% harmed or attempted to harm civilians between police arrival and during the incident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{FC8B4D40-10A4-CF48-95F1-603B112570D8}tf10001120</Template>
  <TotalTime>77</TotalTime>
  <Words>1910</Words>
  <Application>Microsoft Macintosh PowerPoint</Application>
  <PresentationFormat>On-screen Show (16:9)</PresentationFormat>
  <Paragraphs>206</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Wingdings 3</vt:lpstr>
      <vt:lpstr>Average</vt:lpstr>
      <vt:lpstr>Arial</vt:lpstr>
      <vt:lpstr>Cambria</vt:lpstr>
      <vt:lpstr>Century Gothic</vt:lpstr>
      <vt:lpstr>Ion</vt:lpstr>
      <vt:lpstr>Suicide by Cop</vt:lpstr>
      <vt:lpstr>Objectives</vt:lpstr>
      <vt:lpstr>Suicide by Cop (SbC) - A definition</vt:lpstr>
      <vt:lpstr>Subdividing SbC Subjects</vt:lpstr>
      <vt:lpstr>Integrated Motivational-Volitional Theory of Suicide 4</vt:lpstr>
      <vt:lpstr>PowerPoint Presentation</vt:lpstr>
      <vt:lpstr>Suicide by Cop Among Officer-Involved Shooting Cases 3 </vt:lpstr>
      <vt:lpstr>Suicide by Cop Among Officer-Involved Shooting Cases 3 </vt:lpstr>
      <vt:lpstr>Suicide by Cop Among Officer-Involved Shooting Cases 3 </vt:lpstr>
      <vt:lpstr>Clues to Identify SbC Scenarios </vt:lpstr>
      <vt:lpstr>Positive versus Negative Behaviors in SbC Situations</vt:lpstr>
      <vt:lpstr>How to Address This?</vt:lpstr>
      <vt:lpstr>Aftermath of Suicide by Cop</vt:lpstr>
      <vt:lpstr>Conclusions</vt:lpstr>
      <vt:lpstr>References</vt:lpstr>
      <vt:lpstr>Thank you for your attention.  Any questions?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by Cop</dc:title>
  <dc:creator>Earheart, Jennifer A.</dc:creator>
  <cp:lastModifiedBy>Matthew Tinney</cp:lastModifiedBy>
  <cp:revision>9</cp:revision>
  <dcterms:modified xsi:type="dcterms:W3CDTF">2018-04-24T16:42:34Z</dcterms:modified>
</cp:coreProperties>
</file>