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9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49"/>
  </p:normalViewPr>
  <p:slideViewPr>
    <p:cSldViewPr>
      <p:cViewPr varScale="1">
        <p:scale>
          <a:sx n="87" d="100"/>
          <a:sy n="87" d="100"/>
        </p:scale>
        <p:origin x="9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7427529-AFD2-4F74-B3B2-F340EEDBF10D}" type="datetimeFigureOut">
              <a:rPr lang="en-US" smtClean="0"/>
              <a:t>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11C7D52-B49B-49C5-A9D1-7E0C86FB98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Albuquerque Police Department Behavioral Sciences  Section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Procedures and continued Care following an </a:t>
            </a:r>
            <a:r>
              <a:rPr lang="en-US" dirty="0" err="1" smtClean="0"/>
              <a:t>ois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64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Emotional Signs </a:t>
            </a:r>
            <a:r>
              <a:rPr lang="en-US" dirty="0"/>
              <a:t>of </a:t>
            </a:r>
            <a:r>
              <a:rPr lang="en-US" dirty="0" smtClean="0"/>
              <a:t>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Anxiety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Irritability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Anger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Mood swings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Depression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Fear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Grief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8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signs of distress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Impulsiveness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Risk-taking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Excessive eating or sleeping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Alcohol / drug use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Hypervigilance 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Withdrawal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Family discord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Crying spells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27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Physical signs of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Headaches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Hyperventilation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Muscle spasms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Excessive sweating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Fatigue / Exhaustion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Indigestion, Nausea, Vomiting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81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Cognitive signs of dysfunction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Suicidal / Homicidal thoughts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Paranoid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Persistent diminished problem-solving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Dissociation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Hallucinations / Delusions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Persistent Hopelessness / Helplessness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54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Emotional Signs of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Panic attacks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PTSD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Intrusive memories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Avoidance, numbing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Depression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Personal identification with event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Important beliefs are violated ( just and fair world /  need to trust others)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10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Behavioral signs of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2"/>
                </a:solidFill>
              </a:rPr>
              <a:t>Violence / abuse of others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Antisocial acts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Diminished personal hygiene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Self-medication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16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Physical signs of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Chest pain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Persistent irregular heartbeats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Recurrent dizziness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Seizure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Recurrent headaches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Blood in vomit, urine, stool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Loss of consciousness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Numbness in arms, legs, face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69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Coping mechanisms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Maintain as normal a schedule as possible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Acknowledge that you’ll be operating below your normal </a:t>
            </a:r>
            <a:r>
              <a:rPr lang="en-US" sz="2400" dirty="0" smtClean="0">
                <a:solidFill>
                  <a:schemeClr val="tx2"/>
                </a:solidFill>
              </a:rPr>
              <a:t>level </a:t>
            </a:r>
            <a:r>
              <a:rPr lang="en-US" sz="2400" dirty="0" smtClean="0">
                <a:solidFill>
                  <a:schemeClr val="tx2"/>
                </a:solidFill>
              </a:rPr>
              <a:t>for some time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Maintain control where you can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Spend time with </a:t>
            </a:r>
            <a:r>
              <a:rPr lang="en-US" sz="2400" dirty="0" smtClean="0">
                <a:solidFill>
                  <a:schemeClr val="tx2"/>
                </a:solidFill>
              </a:rPr>
              <a:t>others, </a:t>
            </a:r>
            <a:r>
              <a:rPr lang="en-US" sz="2400" dirty="0" smtClean="0">
                <a:solidFill>
                  <a:schemeClr val="tx2"/>
                </a:solidFill>
              </a:rPr>
              <a:t>even though it may be difficult at first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Give yourself time to heal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Maintain a healthy life style (exercise ,diet, yoga, meditation)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Minimize drinking and/or over medication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5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Co-Workers Can Be Supportive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Acknowledge the event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Don’t ask questions; just listen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Offer long-term emotional support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Become involved in the re-entry process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Offer practical support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Be aware of signs of abnormal reactions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034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Clinical Staff Functions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Services 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for employees &amp; immediate family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Critical incident/crisis response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Mental health training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Mental health evaluations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Pre-employment psychological evaluations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6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Understand and discuss the nature and definition of critical incident stress management and </a:t>
            </a:r>
            <a:r>
              <a:rPr lang="en-US" sz="2400" dirty="0" smtClean="0">
                <a:solidFill>
                  <a:schemeClr val="tx2"/>
                </a:solidFill>
              </a:rPr>
              <a:t>goals</a:t>
            </a:r>
            <a:endParaRPr lang="en-US" sz="2400" dirty="0">
              <a:solidFill>
                <a:schemeClr val="tx2"/>
              </a:solidFill>
            </a:endParaRPr>
          </a:p>
          <a:p>
            <a:pPr lvl="0"/>
            <a:r>
              <a:rPr lang="en-US" sz="2400" dirty="0" smtClean="0">
                <a:solidFill>
                  <a:schemeClr val="tx2"/>
                </a:solidFill>
              </a:rPr>
              <a:t>Understand </a:t>
            </a:r>
            <a:r>
              <a:rPr lang="en-US" sz="2400" dirty="0">
                <a:solidFill>
                  <a:schemeClr val="tx2"/>
                </a:solidFill>
              </a:rPr>
              <a:t>and discuss the </a:t>
            </a:r>
            <a:r>
              <a:rPr lang="en-US" sz="2400" dirty="0" smtClean="0">
                <a:solidFill>
                  <a:schemeClr val="tx2"/>
                </a:solidFill>
              </a:rPr>
              <a:t>mandated post OIS interview with Behavioral Sciences Section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Recognize common psychological and behavioral crisis </a:t>
            </a:r>
            <a:r>
              <a:rPr lang="en-US" sz="2400" dirty="0" smtClean="0">
                <a:solidFill>
                  <a:schemeClr val="tx2"/>
                </a:solidFill>
              </a:rPr>
              <a:t>reactions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Develop coping mechanisms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Availability of continued care   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863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Continued care </a:t>
            </a:r>
            <a:r>
              <a:rPr lang="en-US" sz="2000" dirty="0" smtClean="0"/>
              <a:t>cont.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Our services are confidential and we follow HIPAA, and State and federal confidentiality laws 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>
                <a:solidFill>
                  <a:schemeClr val="tx2"/>
                </a:solidFill>
              </a:rPr>
              <a:t>Information will ONLY be released if there is…</a:t>
            </a:r>
          </a:p>
          <a:p>
            <a:pPr marL="0" indent="0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651510" lvl="1">
              <a:spcAft>
                <a:spcPts val="0"/>
              </a:spcAft>
              <a:defRPr/>
            </a:pPr>
            <a:r>
              <a:rPr lang="en-US" sz="2000" dirty="0">
                <a:solidFill>
                  <a:schemeClr val="tx2"/>
                </a:solidFill>
              </a:rPr>
              <a:t>Imminent danger to self or others</a:t>
            </a:r>
          </a:p>
          <a:p>
            <a:pPr marL="651510" lvl="1">
              <a:spcAft>
                <a:spcPts val="0"/>
              </a:spcAft>
              <a:defRPr/>
            </a:pPr>
            <a:r>
              <a:rPr lang="en-US" sz="2000" dirty="0">
                <a:solidFill>
                  <a:schemeClr val="tx2"/>
                </a:solidFill>
              </a:rPr>
              <a:t>Authorized written release from patient</a:t>
            </a:r>
          </a:p>
          <a:p>
            <a:pPr marL="651510" lvl="1">
              <a:spcAft>
                <a:spcPts val="0"/>
              </a:spcAft>
              <a:defRPr/>
            </a:pPr>
            <a:r>
              <a:rPr lang="en-US" sz="2000" dirty="0">
                <a:solidFill>
                  <a:schemeClr val="tx2"/>
                </a:solidFill>
              </a:rPr>
              <a:t>Elder or child abuse</a:t>
            </a:r>
          </a:p>
          <a:p>
            <a:pPr marL="651510" lvl="1">
              <a:spcAft>
                <a:spcPts val="0"/>
              </a:spcAft>
              <a:defRPr/>
            </a:pPr>
            <a:r>
              <a:rPr lang="en-US" sz="2000" dirty="0">
                <a:solidFill>
                  <a:schemeClr val="tx2"/>
                </a:solidFill>
              </a:rPr>
              <a:t>A court order</a:t>
            </a:r>
          </a:p>
          <a:p>
            <a:pPr marL="457200" lvl="1" indent="0">
              <a:spcAft>
                <a:spcPts val="0"/>
              </a:spcAft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>
                <a:solidFill>
                  <a:schemeClr val="tx2"/>
                </a:solidFill>
              </a:rPr>
              <a:t>In the above cases, the provider will release </a:t>
            </a:r>
            <a:r>
              <a:rPr lang="en-US" sz="2000" u="sng" dirty="0">
                <a:solidFill>
                  <a:schemeClr val="tx2"/>
                </a:solidFill>
              </a:rPr>
              <a:t>only</a:t>
            </a:r>
            <a:r>
              <a:rPr lang="en-US" sz="2000" dirty="0">
                <a:solidFill>
                  <a:schemeClr val="tx2"/>
                </a:solidFill>
              </a:rPr>
              <a:t> enough information as is necessary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84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Troy Luna LMHS</a:t>
            </a:r>
          </a:p>
          <a:p>
            <a:r>
              <a:rPr lang="en-US" dirty="0" smtClean="0"/>
              <a:t>505-980-3832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6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critical incident 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This is a short term helping process. It is an acute intervention designed to stabilize and mitigate the crisis response.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GOALS: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Stabilization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Symptom reduction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Return to adaptive functioning, and/or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Facilitation of access to continued care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9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Protocol: Evaluations after Critical Incidents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2"/>
                </a:solidFill>
              </a:rPr>
              <a:t>Per SOP General Orders 1-14, Behavioral Sciences will conduct mental health evaluations after critical incidents, before officers return to work. </a:t>
            </a:r>
          </a:p>
          <a:p>
            <a:pPr>
              <a:defRPr/>
            </a:pPr>
            <a:r>
              <a:rPr lang="en-US" altLang="en-US" sz="2400" dirty="0">
                <a:solidFill>
                  <a:schemeClr val="tx2"/>
                </a:solidFill>
              </a:rPr>
              <a:t>Two of the goals for these evaluations are:</a:t>
            </a:r>
          </a:p>
          <a:p>
            <a:pPr marL="0" indent="0">
              <a:buNone/>
              <a:defRPr/>
            </a:pPr>
            <a:r>
              <a:rPr lang="en-US" altLang="en-US" sz="2000" dirty="0">
                <a:solidFill>
                  <a:srgbClr val="FF0000"/>
                </a:solidFill>
              </a:rPr>
              <a:t>	</a:t>
            </a:r>
            <a:r>
              <a:rPr lang="en-US" altLang="en-US" sz="2000" dirty="0">
                <a:solidFill>
                  <a:schemeClr val="tx2"/>
                </a:solidFill>
              </a:rPr>
              <a:t>(1) To offer support to officers immediately after a </a:t>
            </a:r>
            <a:r>
              <a:rPr lang="en-US" altLang="en-US" sz="2000" dirty="0" smtClean="0">
                <a:solidFill>
                  <a:schemeClr val="tx2"/>
                </a:solidFill>
              </a:rPr>
              <a:t> </a:t>
            </a:r>
            <a:r>
              <a:rPr lang="en-US" altLang="en-US" sz="2000" dirty="0">
                <a:solidFill>
                  <a:schemeClr val="tx2"/>
                </a:solidFill>
              </a:rPr>
              <a:t>critical incident</a:t>
            </a:r>
          </a:p>
          <a:p>
            <a:pPr marL="0" indent="0">
              <a:buNone/>
              <a:defRPr/>
            </a:pPr>
            <a:r>
              <a:rPr lang="en-US" altLang="en-US" sz="2000" dirty="0">
                <a:solidFill>
                  <a:schemeClr val="tx2"/>
                </a:solidFill>
              </a:rPr>
              <a:t>	(2) To provide continued support and treatment </a:t>
            </a:r>
            <a:r>
              <a:rPr lang="en-US" altLang="en-US" sz="2000" dirty="0" smtClean="0">
                <a:solidFill>
                  <a:schemeClr val="tx2"/>
                </a:solidFill>
              </a:rPr>
              <a:t>for </a:t>
            </a:r>
            <a:r>
              <a:rPr lang="en-US" altLang="en-US" sz="2000" dirty="0">
                <a:solidFill>
                  <a:schemeClr val="tx2"/>
                </a:solidFill>
              </a:rPr>
              <a:t>officers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2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/>
              <a:t>Protocol: Evaluations after Critical </a:t>
            </a:r>
            <a:r>
              <a:rPr lang="en-US" altLang="en-US" sz="2800" dirty="0" smtClean="0"/>
              <a:t>Incidents </a:t>
            </a:r>
            <a:r>
              <a:rPr lang="en-US" altLang="en-US" sz="1600" dirty="0" smtClean="0"/>
              <a:t>cont</a:t>
            </a:r>
            <a:r>
              <a:rPr lang="en-US" altLang="en-US" sz="2800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Behavioral Sciences Section (BSS) is part of the call out list of personnel that respond to OIS.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BSS personnel will meet with shooter(s) prior to individual(s) leaving the scene.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Purpose is to </a:t>
            </a:r>
            <a:r>
              <a:rPr lang="en-US" altLang="en-US" sz="2000" dirty="0" smtClean="0">
                <a:solidFill>
                  <a:schemeClr val="tx2"/>
                </a:solidFill>
              </a:rPr>
              <a:t>offer </a:t>
            </a:r>
            <a:r>
              <a:rPr lang="en-US" altLang="en-US" sz="2000" dirty="0">
                <a:solidFill>
                  <a:schemeClr val="tx2"/>
                </a:solidFill>
              </a:rPr>
              <a:t>support to officers immediately after a  critical incident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Give officers coping mechanisms and possible symptoms to expect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Give officers information on follow-up interview for return to duty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Conversation is confidential and not shared with investigators, administration, or DOJ 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No details about the incident are discussed </a:t>
            </a:r>
          </a:p>
        </p:txBody>
      </p:sp>
    </p:spTree>
    <p:extLst>
      <p:ext uri="{BB962C8B-B14F-4D97-AF65-F5344CB8AC3E}">
        <p14:creationId xmlns:p14="http://schemas.microsoft.com/office/powerpoint/2010/main" val="2614981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Protocol: Evaluations after Critical Incidents </a:t>
            </a:r>
            <a:r>
              <a:rPr lang="en-US" altLang="en-US" sz="1800" dirty="0"/>
              <a:t>cont</a:t>
            </a:r>
            <a:r>
              <a:rPr lang="en-US" altLang="en-US" sz="3200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Prior to return to duty, officer is mandated to attend a Behavior Sciences Section interview.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This IS NOT a fit for duty evaluation. BSS do not perform fit for duty evaluations or make recommendations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The interview is for the officer as a client and is designed to ensure the well-being of the officer. 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BSS will only refer an officer to mental heath services if he/she is an immediate threat to themselves or others. In that case, officer will be referred or admitted to a hospital.</a:t>
            </a:r>
          </a:p>
        </p:txBody>
      </p:sp>
    </p:spTree>
    <p:extLst>
      <p:ext uri="{BB962C8B-B14F-4D97-AF65-F5344CB8AC3E}">
        <p14:creationId xmlns:p14="http://schemas.microsoft.com/office/powerpoint/2010/main" val="874593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Protocol: Evaluations after Critical Incidents </a:t>
            </a:r>
            <a:r>
              <a:rPr lang="en-US" altLang="en-US" sz="1800" dirty="0"/>
              <a:t>cont</a:t>
            </a:r>
            <a:r>
              <a:rPr lang="en-US" altLang="en-US" sz="3200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Once BSS interview is complete, and no threat to officer or others is present, notification to officers chain of command will be made.  No details about the interview are </a:t>
            </a:r>
            <a:r>
              <a:rPr lang="en-US" sz="2400" dirty="0" smtClean="0">
                <a:solidFill>
                  <a:schemeClr val="tx2"/>
                </a:solidFill>
              </a:rPr>
              <a:t>shared, </a:t>
            </a:r>
            <a:r>
              <a:rPr lang="en-US" sz="2400" dirty="0">
                <a:solidFill>
                  <a:schemeClr val="tx2"/>
                </a:solidFill>
              </a:rPr>
              <a:t>simply notification that the officer attended the interview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Officer may self refer following interview without notifying chain of command 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Upon return to duty if officer shows signs of </a:t>
            </a:r>
            <a:r>
              <a:rPr lang="en-US" sz="2400" dirty="0" smtClean="0">
                <a:solidFill>
                  <a:schemeClr val="tx2"/>
                </a:solidFill>
              </a:rPr>
              <a:t>severe </a:t>
            </a:r>
            <a:r>
              <a:rPr lang="en-US" sz="2400" dirty="0">
                <a:solidFill>
                  <a:schemeClr val="tx2"/>
                </a:solidFill>
              </a:rPr>
              <a:t>dysfunction, it will be the responsibility of  the officers supervisors to request a fitness for duty evaluation through </a:t>
            </a:r>
            <a:r>
              <a:rPr lang="en-US" sz="2400" dirty="0" smtClean="0">
                <a:solidFill>
                  <a:schemeClr val="tx2"/>
                </a:solidFill>
              </a:rPr>
              <a:t>EAP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8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psychological and behavioral crisis </a:t>
            </a:r>
            <a:r>
              <a:rPr lang="en-US" sz="3200" dirty="0" smtClean="0"/>
              <a:t>reactions: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>
                <a:solidFill>
                  <a:schemeClr val="tx2"/>
                </a:solidFill>
              </a:rPr>
              <a:t>Distress vs. </a:t>
            </a:r>
            <a:r>
              <a:rPr lang="en-US" sz="3200" dirty="0" smtClean="0">
                <a:solidFill>
                  <a:schemeClr val="tx2"/>
                </a:solidFill>
              </a:rPr>
              <a:t>Dysfunction 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Distress – Excessive stress but most people show resilience at this level of interference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Dysfunction – Impairment in one’s ability to perform the normal activities of daily living and to discharge one’s necessary responsibilities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2591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Cognitive Signs of distress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Sensory Distortion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Difficulty concentrating 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Difficulty in decision making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Guilt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Preoccupation (obsessions) with event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Confusion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Inability to understand consequences of behavior  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36938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360</TotalTime>
  <Words>830</Words>
  <Application>Microsoft Macintosh PowerPoint</Application>
  <PresentationFormat>On-screen Show (4:3)</PresentationFormat>
  <Paragraphs>140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 Narrow</vt:lpstr>
      <vt:lpstr>Arial</vt:lpstr>
      <vt:lpstr>Horizon</vt:lpstr>
      <vt:lpstr>Procedures and continued Care following an ois </vt:lpstr>
      <vt:lpstr>Learning Objectives</vt:lpstr>
      <vt:lpstr>critical incident stress management</vt:lpstr>
      <vt:lpstr>Protocol: Evaluations after Critical Incidents</vt:lpstr>
      <vt:lpstr>Protocol: Evaluations after Critical Incidents cont.</vt:lpstr>
      <vt:lpstr>Protocol: Evaluations after Critical Incidents cont.</vt:lpstr>
      <vt:lpstr>Protocol: Evaluations after Critical Incidents cont.</vt:lpstr>
      <vt:lpstr>psychological and behavioral crisis reactions:</vt:lpstr>
      <vt:lpstr>Cognitive Signs of distress</vt:lpstr>
      <vt:lpstr>Emotional Signs of distress</vt:lpstr>
      <vt:lpstr>Behavioral signs of distress </vt:lpstr>
      <vt:lpstr>Physical signs of distress</vt:lpstr>
      <vt:lpstr>Cognitive signs of dysfunction </vt:lpstr>
      <vt:lpstr>Emotional Signs of Dysfunction</vt:lpstr>
      <vt:lpstr>Behavioral signs of dysfunction</vt:lpstr>
      <vt:lpstr>Physical signs of dysfunction</vt:lpstr>
      <vt:lpstr>Coping mechanisms </vt:lpstr>
      <vt:lpstr>How Co-Workers Can Be Supportive</vt:lpstr>
      <vt:lpstr>Continued care </vt:lpstr>
      <vt:lpstr>Continued care cont.</vt:lpstr>
      <vt:lpstr>PowerPoint Presentation</vt:lpstr>
    </vt:vector>
  </TitlesOfParts>
  <Company>coa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Assisting Individuals in Crisis</dc:title>
  <dc:creator>Troy Luna</dc:creator>
  <cp:lastModifiedBy>Matthew Tinney</cp:lastModifiedBy>
  <cp:revision>28</cp:revision>
  <dcterms:created xsi:type="dcterms:W3CDTF">2018-01-08T19:39:12Z</dcterms:created>
  <dcterms:modified xsi:type="dcterms:W3CDTF">2018-01-30T22:01:26Z</dcterms:modified>
</cp:coreProperties>
</file>