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diagrams/drawing2.xml" ContentType="application/vnd.ms-office.drawingml.diagramDrawing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3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86" r:id="rId5"/>
    <p:sldId id="267" r:id="rId6"/>
    <p:sldId id="259" r:id="rId7"/>
    <p:sldId id="306" r:id="rId8"/>
    <p:sldId id="307" r:id="rId9"/>
    <p:sldId id="265" r:id="rId10"/>
    <p:sldId id="260" r:id="rId11"/>
    <p:sldId id="263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66" r:id="rId20"/>
    <p:sldId id="268" r:id="rId21"/>
    <p:sldId id="264" r:id="rId22"/>
    <p:sldId id="295" r:id="rId23"/>
    <p:sldId id="296" r:id="rId24"/>
    <p:sldId id="297" r:id="rId25"/>
    <p:sldId id="298" r:id="rId26"/>
    <p:sldId id="304" r:id="rId27"/>
    <p:sldId id="271" r:id="rId28"/>
    <p:sldId id="303" r:id="rId29"/>
    <p:sldId id="273" r:id="rId30"/>
    <p:sldId id="276" r:id="rId31"/>
    <p:sldId id="272" r:id="rId32"/>
    <p:sldId id="275" r:id="rId33"/>
    <p:sldId id="301" r:id="rId34"/>
    <p:sldId id="302" r:id="rId35"/>
    <p:sldId id="279" r:id="rId36"/>
    <p:sldId id="282" r:id="rId37"/>
    <p:sldId id="285" r:id="rId38"/>
    <p:sldId id="284" r:id="rId39"/>
    <p:sldId id="305" r:id="rId4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7262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2E731-25F6-4847-8D45-3F9D9DB960DC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B92F4091-28A5-9A4E-94F2-73E3C4342750}">
      <dgm:prSet phldrT="[Text]"/>
      <dgm:spPr/>
      <dgm:t>
        <a:bodyPr/>
        <a:lstStyle/>
        <a:p>
          <a:r>
            <a:rPr lang="en-US" dirty="0" smtClean="0"/>
            <a:t>Alcohol</a:t>
          </a:r>
          <a:endParaRPr lang="en-US" dirty="0"/>
        </a:p>
      </dgm:t>
    </dgm:pt>
    <dgm:pt modelId="{FB4925FD-FFF0-B745-B348-305D8C12BBBF}" type="parTrans" cxnId="{A53B38AA-3D8C-274B-8872-E532C94152CA}">
      <dgm:prSet/>
      <dgm:spPr/>
      <dgm:t>
        <a:bodyPr/>
        <a:lstStyle/>
        <a:p>
          <a:endParaRPr lang="en-US"/>
        </a:p>
      </dgm:t>
    </dgm:pt>
    <dgm:pt modelId="{259A6B20-5B49-3048-B86A-91447BECAE49}" type="sibTrans" cxnId="{A53B38AA-3D8C-274B-8872-E532C94152CA}">
      <dgm:prSet/>
      <dgm:spPr/>
      <dgm:t>
        <a:bodyPr/>
        <a:lstStyle/>
        <a:p>
          <a:endParaRPr lang="en-US"/>
        </a:p>
      </dgm:t>
    </dgm:pt>
    <dgm:pt modelId="{958D9C5D-4CC4-3641-AEC5-79DF087334B2}">
      <dgm:prSet phldrT="[Text]"/>
      <dgm:spPr/>
      <dgm:t>
        <a:bodyPr/>
        <a:lstStyle/>
        <a:p>
          <a:r>
            <a:rPr lang="en-US" dirty="0" smtClean="0"/>
            <a:t>Depression/Isolation</a:t>
          </a:r>
          <a:endParaRPr lang="en-US" dirty="0"/>
        </a:p>
      </dgm:t>
    </dgm:pt>
    <dgm:pt modelId="{038DE2D6-F49C-5E48-AB53-BB5968CDE8EC}" type="parTrans" cxnId="{B0BEE216-ACCD-5B42-8F10-167D5EDC9817}">
      <dgm:prSet/>
      <dgm:spPr/>
      <dgm:t>
        <a:bodyPr/>
        <a:lstStyle/>
        <a:p>
          <a:endParaRPr lang="en-US"/>
        </a:p>
      </dgm:t>
    </dgm:pt>
    <dgm:pt modelId="{7AECBA2C-92BD-EC48-8580-D564B8D45DFD}" type="sibTrans" cxnId="{B0BEE216-ACCD-5B42-8F10-167D5EDC9817}">
      <dgm:prSet/>
      <dgm:spPr/>
      <dgm:t>
        <a:bodyPr/>
        <a:lstStyle/>
        <a:p>
          <a:endParaRPr lang="en-US"/>
        </a:p>
      </dgm:t>
    </dgm:pt>
    <dgm:pt modelId="{52D4FBD7-AAB8-7045-B5E6-188A2444225D}">
      <dgm:prSet phldrT="[Text]"/>
      <dgm:spPr/>
      <dgm:t>
        <a:bodyPr/>
        <a:lstStyle/>
        <a:p>
          <a:r>
            <a:rPr lang="en-US" dirty="0" smtClean="0"/>
            <a:t>Hopelessness</a:t>
          </a:r>
          <a:endParaRPr lang="en-US" dirty="0"/>
        </a:p>
      </dgm:t>
    </dgm:pt>
    <dgm:pt modelId="{DD4A80D0-B139-0942-BB13-EFF511F4A510}" type="parTrans" cxnId="{848D86B4-8F0A-C548-BB9A-D498E8ED125D}">
      <dgm:prSet/>
      <dgm:spPr/>
      <dgm:t>
        <a:bodyPr/>
        <a:lstStyle/>
        <a:p>
          <a:endParaRPr lang="en-US"/>
        </a:p>
      </dgm:t>
    </dgm:pt>
    <dgm:pt modelId="{DEF83DD5-3154-8941-BCA4-546EAEE5332A}" type="sibTrans" cxnId="{848D86B4-8F0A-C548-BB9A-D498E8ED125D}">
      <dgm:prSet/>
      <dgm:spPr/>
      <dgm:t>
        <a:bodyPr/>
        <a:lstStyle/>
        <a:p>
          <a:endParaRPr lang="en-US"/>
        </a:p>
      </dgm:t>
    </dgm:pt>
    <dgm:pt modelId="{4B7D5769-F85A-E347-87B8-64A89E2B1A33}" type="pres">
      <dgm:prSet presAssocID="{23F2E731-25F6-4847-8D45-3F9D9DB960DC}" presName="compositeShape" presStyleCnt="0">
        <dgm:presLayoutVars>
          <dgm:dir/>
          <dgm:resizeHandles/>
        </dgm:presLayoutVars>
      </dgm:prSet>
      <dgm:spPr/>
    </dgm:pt>
    <dgm:pt modelId="{528CB357-206F-3744-9199-FD2CFCD7C562}" type="pres">
      <dgm:prSet presAssocID="{23F2E731-25F6-4847-8D45-3F9D9DB960DC}" presName="pyramid" presStyleLbl="node1" presStyleIdx="0" presStyleCnt="1" custLinFactNeighborY="592"/>
      <dgm:spPr/>
    </dgm:pt>
    <dgm:pt modelId="{6ACA40E4-036B-DF4D-A304-24C3E13C39D0}" type="pres">
      <dgm:prSet presAssocID="{23F2E731-25F6-4847-8D45-3F9D9DB960DC}" presName="theList" presStyleCnt="0"/>
      <dgm:spPr/>
    </dgm:pt>
    <dgm:pt modelId="{22933989-8738-5840-B641-4300621BC4BF}" type="pres">
      <dgm:prSet presAssocID="{B92F4091-28A5-9A4E-94F2-73E3C434275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FAFCE-D19C-0C4B-B855-1B0C95D519D3}" type="pres">
      <dgm:prSet presAssocID="{B92F4091-28A5-9A4E-94F2-73E3C4342750}" presName="aSpace" presStyleCnt="0"/>
      <dgm:spPr/>
    </dgm:pt>
    <dgm:pt modelId="{6C229887-86DB-484A-82F9-89680C158DE2}" type="pres">
      <dgm:prSet presAssocID="{958D9C5D-4CC4-3641-AEC5-79DF087334B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E14FB-26EF-AD46-80C5-BF348650FE23}" type="pres">
      <dgm:prSet presAssocID="{958D9C5D-4CC4-3641-AEC5-79DF087334B2}" presName="aSpace" presStyleCnt="0"/>
      <dgm:spPr/>
    </dgm:pt>
    <dgm:pt modelId="{50EC49F9-458D-B04D-9A19-CCA4D6940541}" type="pres">
      <dgm:prSet presAssocID="{52D4FBD7-AAB8-7045-B5E6-188A2444225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FC7C0-8595-8E45-B9E7-84FEF157FD8A}" type="pres">
      <dgm:prSet presAssocID="{52D4FBD7-AAB8-7045-B5E6-188A2444225D}" presName="aSpace" presStyleCnt="0"/>
      <dgm:spPr/>
    </dgm:pt>
  </dgm:ptLst>
  <dgm:cxnLst>
    <dgm:cxn modelId="{946B8885-DAFA-0443-9898-D8C5BBE3C62A}" type="presOf" srcId="{52D4FBD7-AAB8-7045-B5E6-188A2444225D}" destId="{50EC49F9-458D-B04D-9A19-CCA4D6940541}" srcOrd="0" destOrd="0" presId="urn:microsoft.com/office/officeart/2005/8/layout/pyramid2"/>
    <dgm:cxn modelId="{391F40CF-0D14-A649-9DE3-F86FC34AECE5}" type="presOf" srcId="{B92F4091-28A5-9A4E-94F2-73E3C4342750}" destId="{22933989-8738-5840-B641-4300621BC4BF}" srcOrd="0" destOrd="0" presId="urn:microsoft.com/office/officeart/2005/8/layout/pyramid2"/>
    <dgm:cxn modelId="{B0BEE216-ACCD-5B42-8F10-167D5EDC9817}" srcId="{23F2E731-25F6-4847-8D45-3F9D9DB960DC}" destId="{958D9C5D-4CC4-3641-AEC5-79DF087334B2}" srcOrd="1" destOrd="0" parTransId="{038DE2D6-F49C-5E48-AB53-BB5968CDE8EC}" sibTransId="{7AECBA2C-92BD-EC48-8580-D564B8D45DFD}"/>
    <dgm:cxn modelId="{848D86B4-8F0A-C548-BB9A-D498E8ED125D}" srcId="{23F2E731-25F6-4847-8D45-3F9D9DB960DC}" destId="{52D4FBD7-AAB8-7045-B5E6-188A2444225D}" srcOrd="2" destOrd="0" parTransId="{DD4A80D0-B139-0942-BB13-EFF511F4A510}" sibTransId="{DEF83DD5-3154-8941-BCA4-546EAEE5332A}"/>
    <dgm:cxn modelId="{A53B38AA-3D8C-274B-8872-E532C94152CA}" srcId="{23F2E731-25F6-4847-8D45-3F9D9DB960DC}" destId="{B92F4091-28A5-9A4E-94F2-73E3C4342750}" srcOrd="0" destOrd="0" parTransId="{FB4925FD-FFF0-B745-B348-305D8C12BBBF}" sibTransId="{259A6B20-5B49-3048-B86A-91447BECAE49}"/>
    <dgm:cxn modelId="{3755C44B-9A05-3840-AE31-DA93FC8DD19E}" type="presOf" srcId="{23F2E731-25F6-4847-8D45-3F9D9DB960DC}" destId="{4B7D5769-F85A-E347-87B8-64A89E2B1A33}" srcOrd="0" destOrd="0" presId="urn:microsoft.com/office/officeart/2005/8/layout/pyramid2"/>
    <dgm:cxn modelId="{04FB7806-5E4A-2F42-A013-56FFD94096C3}" type="presOf" srcId="{958D9C5D-4CC4-3641-AEC5-79DF087334B2}" destId="{6C229887-86DB-484A-82F9-89680C158DE2}" srcOrd="0" destOrd="0" presId="urn:microsoft.com/office/officeart/2005/8/layout/pyramid2"/>
    <dgm:cxn modelId="{4402B5FD-160E-ED46-94D3-376B5EE9AB57}" type="presParOf" srcId="{4B7D5769-F85A-E347-87B8-64A89E2B1A33}" destId="{528CB357-206F-3744-9199-FD2CFCD7C562}" srcOrd="0" destOrd="0" presId="urn:microsoft.com/office/officeart/2005/8/layout/pyramid2"/>
    <dgm:cxn modelId="{37E8EED7-76CC-C14F-BD62-1CD2097BAE5E}" type="presParOf" srcId="{4B7D5769-F85A-E347-87B8-64A89E2B1A33}" destId="{6ACA40E4-036B-DF4D-A304-24C3E13C39D0}" srcOrd="1" destOrd="0" presId="urn:microsoft.com/office/officeart/2005/8/layout/pyramid2"/>
    <dgm:cxn modelId="{44F68FF1-4650-8040-A48F-3C4A71AA8FD0}" type="presParOf" srcId="{6ACA40E4-036B-DF4D-A304-24C3E13C39D0}" destId="{22933989-8738-5840-B641-4300621BC4BF}" srcOrd="0" destOrd="0" presId="urn:microsoft.com/office/officeart/2005/8/layout/pyramid2"/>
    <dgm:cxn modelId="{C526E443-2584-4141-A921-BC873FF70F8A}" type="presParOf" srcId="{6ACA40E4-036B-DF4D-A304-24C3E13C39D0}" destId="{CA9FAFCE-D19C-0C4B-B855-1B0C95D519D3}" srcOrd="1" destOrd="0" presId="urn:microsoft.com/office/officeart/2005/8/layout/pyramid2"/>
    <dgm:cxn modelId="{4665CD4B-65C6-8C46-B462-C19F433B003D}" type="presParOf" srcId="{6ACA40E4-036B-DF4D-A304-24C3E13C39D0}" destId="{6C229887-86DB-484A-82F9-89680C158DE2}" srcOrd="2" destOrd="0" presId="urn:microsoft.com/office/officeart/2005/8/layout/pyramid2"/>
    <dgm:cxn modelId="{D7F40B4D-EF88-5443-928B-0101A84FAB0A}" type="presParOf" srcId="{6ACA40E4-036B-DF4D-A304-24C3E13C39D0}" destId="{E99E14FB-26EF-AD46-80C5-BF348650FE23}" srcOrd="3" destOrd="0" presId="urn:microsoft.com/office/officeart/2005/8/layout/pyramid2"/>
    <dgm:cxn modelId="{B71A715F-09C6-4040-81F9-E6879D45C51F}" type="presParOf" srcId="{6ACA40E4-036B-DF4D-A304-24C3E13C39D0}" destId="{50EC49F9-458D-B04D-9A19-CCA4D6940541}" srcOrd="4" destOrd="0" presId="urn:microsoft.com/office/officeart/2005/8/layout/pyramid2"/>
    <dgm:cxn modelId="{086EC5AC-EC61-5E48-B13F-8A614F7B1451}" type="presParOf" srcId="{6ACA40E4-036B-DF4D-A304-24C3E13C39D0}" destId="{7E3FC7C0-8595-8E45-B9E7-84FEF157FD8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DC8D3-6EE3-9442-B49A-154C9E1A0B12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4CBCB0-DA97-8049-98C4-D70259A5F9A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000" b="1" dirty="0" smtClean="0">
              <a:solidFill>
                <a:srgbClr val="404040"/>
              </a:solidFill>
            </a:rPr>
            <a:t>Emotional Suffering         </a:t>
          </a:r>
          <a:r>
            <a:rPr lang="en-US" sz="1400" dirty="0" smtClean="0">
              <a:solidFill>
                <a:srgbClr val="404040"/>
              </a:solidFill>
            </a:rPr>
            <a:t> </a:t>
          </a:r>
          <a:r>
            <a:rPr lang="en-US" sz="1200" dirty="0" smtClean="0">
              <a:solidFill>
                <a:srgbClr val="404040"/>
              </a:solidFill>
            </a:rPr>
            <a:t>Intrusive Memories, Self Loathing</a:t>
          </a:r>
        </a:p>
      </dgm:t>
    </dgm:pt>
    <dgm:pt modelId="{9D6ACDAC-B4D7-8F44-A2D7-04181801F817}" type="parTrans" cxnId="{35AA4B5D-FF4E-7145-90B7-48659FEADCA1}">
      <dgm:prSet/>
      <dgm:spPr/>
      <dgm:t>
        <a:bodyPr/>
        <a:lstStyle/>
        <a:p>
          <a:endParaRPr lang="en-US"/>
        </a:p>
      </dgm:t>
    </dgm:pt>
    <dgm:pt modelId="{7F2F3901-9059-804D-86A2-92941379F776}" type="sibTrans" cxnId="{35AA4B5D-FF4E-7145-90B7-48659FEADCA1}">
      <dgm:prSet/>
      <dgm:spPr/>
      <dgm:t>
        <a:bodyPr/>
        <a:lstStyle/>
        <a:p>
          <a:endParaRPr lang="en-US"/>
        </a:p>
      </dgm:t>
    </dgm:pt>
    <dgm:pt modelId="{0457F648-3A3B-B44A-BF31-800ED6CBCD7A}">
      <dgm:prSet phldrT="[Text]"/>
      <dgm:spPr/>
      <dgm:t>
        <a:bodyPr/>
        <a:lstStyle/>
        <a:p>
          <a:r>
            <a:rPr lang="en-US" b="1" dirty="0" smtClean="0">
              <a:solidFill>
                <a:srgbClr val="404040"/>
              </a:solidFill>
            </a:rPr>
            <a:t>Trigger/Panic</a:t>
          </a:r>
          <a:endParaRPr lang="en-US" b="1" dirty="0">
            <a:solidFill>
              <a:srgbClr val="404040"/>
            </a:solidFill>
          </a:endParaRPr>
        </a:p>
      </dgm:t>
    </dgm:pt>
    <dgm:pt modelId="{EE190FF9-E8E2-8540-9369-C7549BAD31D4}" type="parTrans" cxnId="{FE8E3BAF-3B96-6143-ABED-B527D9F01799}">
      <dgm:prSet/>
      <dgm:spPr/>
      <dgm:t>
        <a:bodyPr/>
        <a:lstStyle/>
        <a:p>
          <a:endParaRPr lang="en-US"/>
        </a:p>
      </dgm:t>
    </dgm:pt>
    <dgm:pt modelId="{DC421B62-91A5-E14F-95DD-9FACDA86DD5D}" type="sibTrans" cxnId="{FE8E3BAF-3B96-6143-ABED-B527D9F01799}">
      <dgm:prSet/>
      <dgm:spPr/>
      <dgm:t>
        <a:bodyPr/>
        <a:lstStyle/>
        <a:p>
          <a:endParaRPr lang="en-US"/>
        </a:p>
      </dgm:t>
    </dgm:pt>
    <dgm:pt modelId="{E9706C23-7142-6549-BE65-8AF89977E7A3}">
      <dgm:prSet custT="1"/>
      <dgm:spPr/>
      <dgm:t>
        <a:bodyPr/>
        <a:lstStyle/>
        <a:p>
          <a:r>
            <a:rPr lang="en-US" sz="3000" b="1" dirty="0" smtClean="0">
              <a:solidFill>
                <a:srgbClr val="404040"/>
              </a:solidFill>
            </a:rPr>
            <a:t>Emotional Overload      </a:t>
          </a:r>
          <a:r>
            <a:rPr lang="en-US" sz="1200" dirty="0" smtClean="0">
              <a:solidFill>
                <a:srgbClr val="404040"/>
              </a:solidFill>
            </a:rPr>
            <a:t>Dissociate/Numb/Ready to Explode</a:t>
          </a:r>
          <a:endParaRPr lang="en-US" sz="1200" dirty="0">
            <a:solidFill>
              <a:srgbClr val="404040"/>
            </a:solidFill>
          </a:endParaRPr>
        </a:p>
      </dgm:t>
    </dgm:pt>
    <dgm:pt modelId="{130D30D9-E035-294F-BAC2-BDF1A27F7A98}" type="parTrans" cxnId="{F18D28F7-55FD-2D43-A281-E67A78B21EB8}">
      <dgm:prSet/>
      <dgm:spPr/>
      <dgm:t>
        <a:bodyPr/>
        <a:lstStyle/>
        <a:p>
          <a:endParaRPr lang="en-US"/>
        </a:p>
      </dgm:t>
    </dgm:pt>
    <dgm:pt modelId="{1CBBD7FA-A71E-2B49-B617-02E8669727E4}" type="sibTrans" cxnId="{F18D28F7-55FD-2D43-A281-E67A78B21EB8}">
      <dgm:prSet/>
      <dgm:spPr/>
      <dgm:t>
        <a:bodyPr/>
        <a:lstStyle/>
        <a:p>
          <a:endParaRPr lang="en-US"/>
        </a:p>
      </dgm:t>
    </dgm:pt>
    <dgm:pt modelId="{907D7C81-84C2-CD4E-ABD5-87C8DB8E61B7}">
      <dgm:prSet phldrT="[Text]"/>
      <dgm:spPr>
        <a:solidFill>
          <a:srgbClr val="008000"/>
        </a:solidFill>
      </dgm:spPr>
      <dgm:t>
        <a:bodyPr/>
        <a:lstStyle/>
        <a:p>
          <a:r>
            <a:rPr lang="en-US" b="1" dirty="0" smtClean="0">
              <a:solidFill>
                <a:srgbClr val="404040"/>
              </a:solidFill>
            </a:rPr>
            <a:t>Self Harm</a:t>
          </a:r>
          <a:endParaRPr lang="en-US" b="1" dirty="0">
            <a:solidFill>
              <a:srgbClr val="404040"/>
            </a:solidFill>
          </a:endParaRPr>
        </a:p>
      </dgm:t>
    </dgm:pt>
    <dgm:pt modelId="{84595131-42D7-AC43-9E3F-05A58DCAEC1D}" type="parTrans" cxnId="{BB0E9BB4-8D3C-0A4A-82E2-4BDA880845C8}">
      <dgm:prSet/>
      <dgm:spPr/>
      <dgm:t>
        <a:bodyPr/>
        <a:lstStyle/>
        <a:p>
          <a:endParaRPr lang="en-US"/>
        </a:p>
      </dgm:t>
    </dgm:pt>
    <dgm:pt modelId="{39D7082B-07B5-624D-BB4D-869D35BF3544}" type="sibTrans" cxnId="{BB0E9BB4-8D3C-0A4A-82E2-4BDA880845C8}">
      <dgm:prSet/>
      <dgm:spPr/>
      <dgm:t>
        <a:bodyPr/>
        <a:lstStyle/>
        <a:p>
          <a:endParaRPr lang="en-US"/>
        </a:p>
      </dgm:t>
    </dgm:pt>
    <dgm:pt modelId="{551BE084-8BDA-AA49-B398-FC094D67668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404040"/>
              </a:solidFill>
            </a:rPr>
            <a:t>Temporary Relief</a:t>
          </a:r>
          <a:endParaRPr lang="en-US" b="1" dirty="0">
            <a:solidFill>
              <a:srgbClr val="404040"/>
            </a:solidFill>
          </a:endParaRPr>
        </a:p>
      </dgm:t>
    </dgm:pt>
    <dgm:pt modelId="{5A39DAE1-4495-9D44-A692-E70441FB82EF}" type="parTrans" cxnId="{01C7E05A-9543-F247-B05F-48E67E2A7303}">
      <dgm:prSet/>
      <dgm:spPr/>
      <dgm:t>
        <a:bodyPr/>
        <a:lstStyle/>
        <a:p>
          <a:endParaRPr lang="en-US"/>
        </a:p>
      </dgm:t>
    </dgm:pt>
    <dgm:pt modelId="{D86DABB4-51E7-464C-8823-502D523FF277}" type="sibTrans" cxnId="{01C7E05A-9543-F247-B05F-48E67E2A7303}">
      <dgm:prSet/>
      <dgm:spPr/>
      <dgm:t>
        <a:bodyPr/>
        <a:lstStyle/>
        <a:p>
          <a:endParaRPr lang="en-US"/>
        </a:p>
      </dgm:t>
    </dgm:pt>
    <dgm:pt modelId="{F21AEBC4-1D38-914B-85E9-7A779B49FA96}">
      <dgm:prSet phldrT="[Text]"/>
      <dgm:spPr>
        <a:solidFill>
          <a:srgbClr val="0000FF"/>
        </a:solidFill>
      </dgm:spPr>
      <dgm:t>
        <a:bodyPr/>
        <a:lstStyle/>
        <a:p>
          <a:r>
            <a:rPr lang="en-US" b="1" dirty="0" smtClean="0">
              <a:solidFill>
                <a:srgbClr val="404040"/>
              </a:solidFill>
            </a:rPr>
            <a:t>Shame/Grief</a:t>
          </a:r>
          <a:endParaRPr lang="en-US" b="1" dirty="0">
            <a:solidFill>
              <a:srgbClr val="404040"/>
            </a:solidFill>
          </a:endParaRPr>
        </a:p>
      </dgm:t>
    </dgm:pt>
    <dgm:pt modelId="{B2232BFE-33BA-274C-A2B6-A1FBFDBB0E1E}" type="parTrans" cxnId="{3A7E631C-22E2-B447-B6C7-1E381A2E20D0}">
      <dgm:prSet/>
      <dgm:spPr/>
      <dgm:t>
        <a:bodyPr/>
        <a:lstStyle/>
        <a:p>
          <a:endParaRPr lang="en-US"/>
        </a:p>
      </dgm:t>
    </dgm:pt>
    <dgm:pt modelId="{D5E054DE-9449-F645-AE7F-57378ABBDB0F}" type="sibTrans" cxnId="{3A7E631C-22E2-B447-B6C7-1E381A2E20D0}">
      <dgm:prSet/>
      <dgm:spPr/>
      <dgm:t>
        <a:bodyPr/>
        <a:lstStyle/>
        <a:p>
          <a:endParaRPr lang="en-US"/>
        </a:p>
      </dgm:t>
    </dgm:pt>
    <dgm:pt modelId="{A8C39CE1-2228-0644-A919-A0726F2077E9}" type="pres">
      <dgm:prSet presAssocID="{694DC8D3-6EE3-9442-B49A-154C9E1A0B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A71B8-C6A7-3C40-B55A-ED9B847DC1FE}" type="pres">
      <dgm:prSet presAssocID="{694DC8D3-6EE3-9442-B49A-154C9E1A0B12}" presName="cycle" presStyleCnt="0"/>
      <dgm:spPr/>
      <dgm:t>
        <a:bodyPr/>
        <a:lstStyle/>
        <a:p>
          <a:endParaRPr lang="en-US"/>
        </a:p>
      </dgm:t>
    </dgm:pt>
    <dgm:pt modelId="{C0039128-487D-8742-B673-D3AF9E535E95}" type="pres">
      <dgm:prSet presAssocID="{3E4CBCB0-DA97-8049-98C4-D70259A5F9AE}" presName="nodeFirstNode" presStyleLbl="node1" presStyleIdx="0" presStyleCnt="6" custScaleX="131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F6ED2-ECD1-C346-BB34-2A4ACF3017E1}" type="pres">
      <dgm:prSet presAssocID="{7F2F3901-9059-804D-86A2-92941379F77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85EA998-0290-CF4C-92CD-7C14F1B96DA5}" type="pres">
      <dgm:prSet presAssocID="{E9706C23-7142-6549-BE65-8AF89977E7A3}" presName="nodeFollowingNodes" presStyleLbl="node1" presStyleIdx="1" presStyleCnt="6" custScaleX="123984" custRadScaleRad="99661" custRadScaleInc="18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C199E-C7CE-EA4E-AFB8-905CCDF2174D}" type="pres">
      <dgm:prSet presAssocID="{0457F648-3A3B-B44A-BF31-800ED6CBCD7A}" presName="nodeFollowingNodes" presStyleLbl="node1" presStyleIdx="2" presStyleCnt="6" custScaleX="115001" custRadScaleRad="96455" custRadScaleInc="-22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3E4CE-06E1-DF4E-B820-6FB39BD165DA}" type="pres">
      <dgm:prSet presAssocID="{907D7C81-84C2-CD4E-ABD5-87C8DB8E61B7}" presName="nodeFollowingNodes" presStyleLbl="node1" presStyleIdx="3" presStyleCnt="6" custScaleX="121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53FAD-7E20-B34F-B899-3010C3BC29DA}" type="pres">
      <dgm:prSet presAssocID="{551BE084-8BDA-AA49-B398-FC094D676684}" presName="nodeFollowingNodes" presStyleLbl="node1" presStyleIdx="4" presStyleCnt="6" custScaleX="110925" custRadScaleRad="91929" custRadScaleInc="20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C8007-3DB9-5141-8510-5FA1D1B5FCC9}" type="pres">
      <dgm:prSet presAssocID="{F21AEBC4-1D38-914B-85E9-7A779B49FA96}" presName="nodeFollowingNodes" presStyleLbl="node1" presStyleIdx="5" presStyleCnt="6" custScaleX="107552" custRadScaleRad="94013" custRadScaleInc="-13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E9BB4-8D3C-0A4A-82E2-4BDA880845C8}" srcId="{694DC8D3-6EE3-9442-B49A-154C9E1A0B12}" destId="{907D7C81-84C2-CD4E-ABD5-87C8DB8E61B7}" srcOrd="3" destOrd="0" parTransId="{84595131-42D7-AC43-9E3F-05A58DCAEC1D}" sibTransId="{39D7082B-07B5-624D-BB4D-869D35BF3544}"/>
    <dgm:cxn modelId="{F18D28F7-55FD-2D43-A281-E67A78B21EB8}" srcId="{694DC8D3-6EE3-9442-B49A-154C9E1A0B12}" destId="{E9706C23-7142-6549-BE65-8AF89977E7A3}" srcOrd="1" destOrd="0" parTransId="{130D30D9-E035-294F-BAC2-BDF1A27F7A98}" sibTransId="{1CBBD7FA-A71E-2B49-B617-02E8669727E4}"/>
    <dgm:cxn modelId="{FE8E3BAF-3B96-6143-ABED-B527D9F01799}" srcId="{694DC8D3-6EE3-9442-B49A-154C9E1A0B12}" destId="{0457F648-3A3B-B44A-BF31-800ED6CBCD7A}" srcOrd="2" destOrd="0" parTransId="{EE190FF9-E8E2-8540-9369-C7549BAD31D4}" sibTransId="{DC421B62-91A5-E14F-95DD-9FACDA86DD5D}"/>
    <dgm:cxn modelId="{01C7E05A-9543-F247-B05F-48E67E2A7303}" srcId="{694DC8D3-6EE3-9442-B49A-154C9E1A0B12}" destId="{551BE084-8BDA-AA49-B398-FC094D676684}" srcOrd="4" destOrd="0" parTransId="{5A39DAE1-4495-9D44-A692-E70441FB82EF}" sibTransId="{D86DABB4-51E7-464C-8823-502D523FF277}"/>
    <dgm:cxn modelId="{D63DBDAD-BF38-3C45-8D86-D1C3E192E46D}" type="presOf" srcId="{907D7C81-84C2-CD4E-ABD5-87C8DB8E61B7}" destId="{C903E4CE-06E1-DF4E-B820-6FB39BD165DA}" srcOrd="0" destOrd="0" presId="urn:microsoft.com/office/officeart/2005/8/layout/cycle3"/>
    <dgm:cxn modelId="{3A7E631C-22E2-B447-B6C7-1E381A2E20D0}" srcId="{694DC8D3-6EE3-9442-B49A-154C9E1A0B12}" destId="{F21AEBC4-1D38-914B-85E9-7A779B49FA96}" srcOrd="5" destOrd="0" parTransId="{B2232BFE-33BA-274C-A2B6-A1FBFDBB0E1E}" sibTransId="{D5E054DE-9449-F645-AE7F-57378ABBDB0F}"/>
    <dgm:cxn modelId="{35AA4B5D-FF4E-7145-90B7-48659FEADCA1}" srcId="{694DC8D3-6EE3-9442-B49A-154C9E1A0B12}" destId="{3E4CBCB0-DA97-8049-98C4-D70259A5F9AE}" srcOrd="0" destOrd="0" parTransId="{9D6ACDAC-B4D7-8F44-A2D7-04181801F817}" sibTransId="{7F2F3901-9059-804D-86A2-92941379F776}"/>
    <dgm:cxn modelId="{9EB9F59E-66EA-A14D-A72D-91A49048A22B}" type="presOf" srcId="{3E4CBCB0-DA97-8049-98C4-D70259A5F9AE}" destId="{C0039128-487D-8742-B673-D3AF9E535E95}" srcOrd="0" destOrd="0" presId="urn:microsoft.com/office/officeart/2005/8/layout/cycle3"/>
    <dgm:cxn modelId="{FBDB9612-5A37-9C41-A4C7-3C785C0C8283}" type="presOf" srcId="{E9706C23-7142-6549-BE65-8AF89977E7A3}" destId="{385EA998-0290-CF4C-92CD-7C14F1B96DA5}" srcOrd="0" destOrd="0" presId="urn:microsoft.com/office/officeart/2005/8/layout/cycle3"/>
    <dgm:cxn modelId="{7F72282A-26BE-6444-B0FA-6CC5868AE128}" type="presOf" srcId="{7F2F3901-9059-804D-86A2-92941379F776}" destId="{744F6ED2-ECD1-C346-BB34-2A4ACF3017E1}" srcOrd="0" destOrd="0" presId="urn:microsoft.com/office/officeart/2005/8/layout/cycle3"/>
    <dgm:cxn modelId="{37FFEB6D-5232-7449-A586-7776FE1F379B}" type="presOf" srcId="{694DC8D3-6EE3-9442-B49A-154C9E1A0B12}" destId="{A8C39CE1-2228-0644-A919-A0726F2077E9}" srcOrd="0" destOrd="0" presId="urn:microsoft.com/office/officeart/2005/8/layout/cycle3"/>
    <dgm:cxn modelId="{B3D2104F-C4C5-BE46-A4D7-8ECFAB7477A8}" type="presOf" srcId="{551BE084-8BDA-AA49-B398-FC094D676684}" destId="{0D053FAD-7E20-B34F-B899-3010C3BC29DA}" srcOrd="0" destOrd="0" presId="urn:microsoft.com/office/officeart/2005/8/layout/cycle3"/>
    <dgm:cxn modelId="{1BBF0BE6-C55D-724A-B73B-EDC119F3298C}" type="presOf" srcId="{0457F648-3A3B-B44A-BF31-800ED6CBCD7A}" destId="{285C199E-C7CE-EA4E-AFB8-905CCDF2174D}" srcOrd="0" destOrd="0" presId="urn:microsoft.com/office/officeart/2005/8/layout/cycle3"/>
    <dgm:cxn modelId="{DC15292F-F2D7-874C-813D-264DC2841210}" type="presOf" srcId="{F21AEBC4-1D38-914B-85E9-7A779B49FA96}" destId="{8E2C8007-3DB9-5141-8510-5FA1D1B5FCC9}" srcOrd="0" destOrd="0" presId="urn:microsoft.com/office/officeart/2005/8/layout/cycle3"/>
    <dgm:cxn modelId="{0CC8027C-0BF9-FB44-8A92-43918C7C5B1D}" type="presParOf" srcId="{A8C39CE1-2228-0644-A919-A0726F2077E9}" destId="{2E1A71B8-C6A7-3C40-B55A-ED9B847DC1FE}" srcOrd="0" destOrd="0" presId="urn:microsoft.com/office/officeart/2005/8/layout/cycle3"/>
    <dgm:cxn modelId="{51C9AA0F-F421-304B-8064-406528F2485F}" type="presParOf" srcId="{2E1A71B8-C6A7-3C40-B55A-ED9B847DC1FE}" destId="{C0039128-487D-8742-B673-D3AF9E535E95}" srcOrd="0" destOrd="0" presId="urn:microsoft.com/office/officeart/2005/8/layout/cycle3"/>
    <dgm:cxn modelId="{CE254712-4995-704F-AE1C-7BDA93834FB8}" type="presParOf" srcId="{2E1A71B8-C6A7-3C40-B55A-ED9B847DC1FE}" destId="{744F6ED2-ECD1-C346-BB34-2A4ACF3017E1}" srcOrd="1" destOrd="0" presId="urn:microsoft.com/office/officeart/2005/8/layout/cycle3"/>
    <dgm:cxn modelId="{95681FB4-2E0A-1346-B795-0C078582187A}" type="presParOf" srcId="{2E1A71B8-C6A7-3C40-B55A-ED9B847DC1FE}" destId="{385EA998-0290-CF4C-92CD-7C14F1B96DA5}" srcOrd="2" destOrd="0" presId="urn:microsoft.com/office/officeart/2005/8/layout/cycle3"/>
    <dgm:cxn modelId="{B5E12D87-CE32-7A41-8C31-353436BF1921}" type="presParOf" srcId="{2E1A71B8-C6A7-3C40-B55A-ED9B847DC1FE}" destId="{285C199E-C7CE-EA4E-AFB8-905CCDF2174D}" srcOrd="3" destOrd="0" presId="urn:microsoft.com/office/officeart/2005/8/layout/cycle3"/>
    <dgm:cxn modelId="{8102B628-A97C-CB46-B6F8-7900DCE800EB}" type="presParOf" srcId="{2E1A71B8-C6A7-3C40-B55A-ED9B847DC1FE}" destId="{C903E4CE-06E1-DF4E-B820-6FB39BD165DA}" srcOrd="4" destOrd="0" presId="urn:microsoft.com/office/officeart/2005/8/layout/cycle3"/>
    <dgm:cxn modelId="{4B3D3791-7152-2445-8880-2A77830A93F8}" type="presParOf" srcId="{2E1A71B8-C6A7-3C40-B55A-ED9B847DC1FE}" destId="{0D053FAD-7E20-B34F-B899-3010C3BC29DA}" srcOrd="5" destOrd="0" presId="urn:microsoft.com/office/officeart/2005/8/layout/cycle3"/>
    <dgm:cxn modelId="{601B893D-0573-5744-AE7F-15EDE6AB2B7C}" type="presParOf" srcId="{2E1A71B8-C6A7-3C40-B55A-ED9B847DC1FE}" destId="{8E2C8007-3DB9-5141-8510-5FA1D1B5FCC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CB357-206F-3744-9199-FD2CFCD7C562}">
      <dsp:nvSpPr>
        <dsp:cNvPr id="0" name=""/>
        <dsp:cNvSpPr/>
      </dsp:nvSpPr>
      <dsp:spPr>
        <a:xfrm>
          <a:off x="0" y="0"/>
          <a:ext cx="3379304" cy="34036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933989-8738-5840-B641-4300621BC4BF}">
      <dsp:nvSpPr>
        <dsp:cNvPr id="0" name=""/>
        <dsp:cNvSpPr/>
      </dsp:nvSpPr>
      <dsp:spPr>
        <a:xfrm>
          <a:off x="1689652" y="342188"/>
          <a:ext cx="2196547" cy="8056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Alcohol</a:t>
          </a:r>
          <a:endParaRPr lang="en-US" sz="2000" kern="1200" dirty="0"/>
        </a:p>
      </dsp:txBody>
      <dsp:txXfrm>
        <a:off x="1689652" y="342188"/>
        <a:ext cx="2196547" cy="805695"/>
      </dsp:txXfrm>
    </dsp:sp>
    <dsp:sp modelId="{6C229887-86DB-484A-82F9-89680C158DE2}">
      <dsp:nvSpPr>
        <dsp:cNvPr id="0" name=""/>
        <dsp:cNvSpPr/>
      </dsp:nvSpPr>
      <dsp:spPr>
        <a:xfrm>
          <a:off x="1689652" y="1248596"/>
          <a:ext cx="2196547" cy="8056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Depression/Isolation</a:t>
          </a:r>
          <a:endParaRPr lang="en-US" sz="2000" kern="1200" dirty="0"/>
        </a:p>
      </dsp:txBody>
      <dsp:txXfrm>
        <a:off x="1689652" y="1248596"/>
        <a:ext cx="2196547" cy="805695"/>
      </dsp:txXfrm>
    </dsp:sp>
    <dsp:sp modelId="{50EC49F9-458D-B04D-9A19-CCA4D6940541}">
      <dsp:nvSpPr>
        <dsp:cNvPr id="0" name=""/>
        <dsp:cNvSpPr/>
      </dsp:nvSpPr>
      <dsp:spPr>
        <a:xfrm>
          <a:off x="1689652" y="2155003"/>
          <a:ext cx="2196547" cy="8056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Hopelessness</a:t>
          </a:r>
          <a:endParaRPr lang="en-US" sz="2000" kern="1200" dirty="0"/>
        </a:p>
      </dsp:txBody>
      <dsp:txXfrm>
        <a:off x="1689652" y="2155003"/>
        <a:ext cx="2196547" cy="805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4F6ED2-ECD1-C346-BB34-2A4ACF3017E1}">
      <dsp:nvSpPr>
        <dsp:cNvPr id="0" name=""/>
        <dsp:cNvSpPr/>
      </dsp:nvSpPr>
      <dsp:spPr>
        <a:xfrm>
          <a:off x="1074332" y="-221171"/>
          <a:ext cx="6284076" cy="6284076"/>
        </a:xfrm>
        <a:prstGeom prst="circularArrow">
          <a:avLst>
            <a:gd name="adj1" fmla="val 5274"/>
            <a:gd name="adj2" fmla="val 312630"/>
            <a:gd name="adj3" fmla="val 13641445"/>
            <a:gd name="adj4" fmla="val 17479509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039128-487D-8742-B673-D3AF9E535E95}">
      <dsp:nvSpPr>
        <dsp:cNvPr id="0" name=""/>
        <dsp:cNvSpPr/>
      </dsp:nvSpPr>
      <dsp:spPr>
        <a:xfrm>
          <a:off x="2639713" y="3138"/>
          <a:ext cx="3153314" cy="1197358"/>
        </a:xfrm>
        <a:prstGeom prst="roundRect">
          <a:avLst/>
        </a:prstGeom>
        <a:solidFill>
          <a:schemeClr val="accent6"/>
        </a:solidFill>
        <a:ln>
          <a:noFill/>
        </a:ln>
        <a:effectLst>
          <a:innerShdw blurRad="127000" dist="25400" dir="13500000">
            <a:srgbClr val="C0C0C0">
              <a:alpha val="75000"/>
            </a:srgbClr>
          </a:innerShdw>
          <a:outerShdw blurRad="88900" dist="25400" dir="5400000" sx="102000" sy="102000" algn="ctr" rotWithShape="0">
            <a:srgbClr val="C0C0C0">
              <a:alpha val="40000"/>
            </a:srgbClr>
          </a:outerShdw>
        </a:effectLst>
        <a:scene3d>
          <a:camera prst="perspectiveLeft" fov="300000"/>
          <a:lightRig rig="soft" dir="l">
            <a:rot lat="0" lon="0" rev="4200000"/>
          </a:lightRig>
        </a:scene3d>
        <a:sp3d extrusionH="38100" prstMaterial="powder">
          <a:bevelT w="50800" h="889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404040"/>
              </a:solidFill>
            </a:rPr>
            <a:t>Emotional Suffering         </a:t>
          </a:r>
          <a:r>
            <a:rPr lang="en-US" sz="1400" kern="1200" dirty="0" smtClean="0">
              <a:solidFill>
                <a:srgbClr val="404040"/>
              </a:solidFill>
            </a:rPr>
            <a:t> </a:t>
          </a:r>
          <a:r>
            <a:rPr lang="en-US" sz="1200" kern="1200" dirty="0" smtClean="0">
              <a:solidFill>
                <a:srgbClr val="404040"/>
              </a:solidFill>
            </a:rPr>
            <a:t>Intrusive Memories, Self Loathing</a:t>
          </a:r>
        </a:p>
      </dsp:txBody>
      <dsp:txXfrm>
        <a:off x="2639713" y="3138"/>
        <a:ext cx="3153314" cy="1197358"/>
      </dsp:txXfrm>
    </dsp:sp>
    <dsp:sp modelId="{385EA998-0290-CF4C-92CD-7C14F1B96DA5}">
      <dsp:nvSpPr>
        <dsp:cNvPr id="0" name=""/>
        <dsp:cNvSpPr/>
      </dsp:nvSpPr>
      <dsp:spPr>
        <a:xfrm>
          <a:off x="5109199" y="1656242"/>
          <a:ext cx="2969064" cy="11973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innerShdw blurRad="127000" dist="25400" dir="13500000">
            <a:srgbClr val="C0C0C0">
              <a:alpha val="75000"/>
            </a:srgbClr>
          </a:innerShdw>
          <a:outerShdw blurRad="88900" dist="25400" dir="5400000" sx="102000" sy="102000" algn="ctr" rotWithShape="0">
            <a:srgbClr val="C0C0C0">
              <a:alpha val="40000"/>
            </a:srgbClr>
          </a:outerShdw>
        </a:effectLst>
        <a:scene3d>
          <a:camera prst="perspectiveLeft" fov="300000"/>
          <a:lightRig rig="soft" dir="l">
            <a:rot lat="0" lon="0" rev="4200000"/>
          </a:lightRig>
        </a:scene3d>
        <a:sp3d extrusionH="38100" prstMaterial="powder">
          <a:bevelT w="50800" h="889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404040"/>
              </a:solidFill>
            </a:rPr>
            <a:t>Emotional Overload      </a:t>
          </a:r>
          <a:r>
            <a:rPr lang="en-US" sz="1200" kern="1200" dirty="0" smtClean="0">
              <a:solidFill>
                <a:srgbClr val="404040"/>
              </a:solidFill>
            </a:rPr>
            <a:t>Dissociate/Numb/Ready to Explode</a:t>
          </a:r>
          <a:endParaRPr lang="en-US" sz="1200" kern="1200" dirty="0">
            <a:solidFill>
              <a:srgbClr val="404040"/>
            </a:solidFill>
          </a:endParaRPr>
        </a:p>
      </dsp:txBody>
      <dsp:txXfrm>
        <a:off x="5109199" y="1656242"/>
        <a:ext cx="2969064" cy="1197358"/>
      </dsp:txXfrm>
    </dsp:sp>
    <dsp:sp modelId="{285C199E-C7CE-EA4E-AFB8-905CCDF2174D}">
      <dsp:nvSpPr>
        <dsp:cNvPr id="0" name=""/>
        <dsp:cNvSpPr/>
      </dsp:nvSpPr>
      <dsp:spPr>
        <a:xfrm>
          <a:off x="5169299" y="3338576"/>
          <a:ext cx="2753947" cy="11973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innerShdw blurRad="127000" dist="25400" dir="13500000">
            <a:srgbClr val="C0C0C0">
              <a:alpha val="75000"/>
            </a:srgbClr>
          </a:innerShdw>
          <a:outerShdw blurRad="88900" dist="25400" dir="5400000" sx="102000" sy="102000" algn="ctr" rotWithShape="0">
            <a:srgbClr val="C0C0C0">
              <a:alpha val="40000"/>
            </a:srgbClr>
          </a:outerShdw>
        </a:effectLst>
        <a:scene3d>
          <a:camera prst="perspectiveLeft" fov="300000"/>
          <a:lightRig rig="soft" dir="l">
            <a:rot lat="0" lon="0" rev="4200000"/>
          </a:lightRig>
        </a:scene3d>
        <a:sp3d extrusionH="38100" prstMaterial="powder">
          <a:bevelT w="50800" h="889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404040"/>
              </a:solidFill>
            </a:rPr>
            <a:t>Trigger/Panic</a:t>
          </a:r>
          <a:endParaRPr lang="en-US" sz="3000" b="1" kern="1200" dirty="0">
            <a:solidFill>
              <a:srgbClr val="404040"/>
            </a:solidFill>
          </a:endParaRPr>
        </a:p>
      </dsp:txBody>
      <dsp:txXfrm>
        <a:off x="5169299" y="3338576"/>
        <a:ext cx="2753947" cy="1197358"/>
      </dsp:txXfrm>
    </dsp:sp>
    <dsp:sp modelId="{C903E4CE-06E1-DF4E-B820-6FB39BD165DA}">
      <dsp:nvSpPr>
        <dsp:cNvPr id="0" name=""/>
        <dsp:cNvSpPr/>
      </dsp:nvSpPr>
      <dsp:spPr>
        <a:xfrm>
          <a:off x="2760466" y="5101780"/>
          <a:ext cx="2911807" cy="1197358"/>
        </a:xfrm>
        <a:prstGeom prst="roundRect">
          <a:avLst/>
        </a:prstGeom>
        <a:solidFill>
          <a:srgbClr val="008000"/>
        </a:solidFill>
        <a:ln>
          <a:noFill/>
        </a:ln>
        <a:effectLst>
          <a:innerShdw blurRad="127000" dist="25400" dir="13500000">
            <a:srgbClr val="C0C0C0">
              <a:alpha val="75000"/>
            </a:srgbClr>
          </a:innerShdw>
          <a:outerShdw blurRad="88900" dist="25400" dir="5400000" sx="102000" sy="102000" algn="ctr" rotWithShape="0">
            <a:srgbClr val="C0C0C0">
              <a:alpha val="40000"/>
            </a:srgbClr>
          </a:outerShdw>
        </a:effectLst>
        <a:scene3d>
          <a:camera prst="perspectiveLeft" fov="300000"/>
          <a:lightRig rig="soft" dir="l">
            <a:rot lat="0" lon="0" rev="4200000"/>
          </a:lightRig>
        </a:scene3d>
        <a:sp3d extrusionH="38100" prstMaterial="powder">
          <a:bevelT w="50800" h="889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404040"/>
              </a:solidFill>
            </a:rPr>
            <a:t>Self Harm</a:t>
          </a:r>
          <a:endParaRPr lang="en-US" sz="3000" b="1" kern="1200" dirty="0">
            <a:solidFill>
              <a:srgbClr val="404040"/>
            </a:solidFill>
          </a:endParaRPr>
        </a:p>
      </dsp:txBody>
      <dsp:txXfrm>
        <a:off x="2760466" y="5101780"/>
        <a:ext cx="2911807" cy="1197358"/>
      </dsp:txXfrm>
    </dsp:sp>
    <dsp:sp modelId="{0D053FAD-7E20-B34F-B899-3010C3BC29DA}">
      <dsp:nvSpPr>
        <dsp:cNvPr id="0" name=""/>
        <dsp:cNvSpPr/>
      </dsp:nvSpPr>
      <dsp:spPr>
        <a:xfrm>
          <a:off x="680415" y="3338576"/>
          <a:ext cx="2656338" cy="1197358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innerShdw blurRad="127000" dist="25400" dir="13500000">
            <a:srgbClr val="C0C0C0">
              <a:alpha val="75000"/>
            </a:srgbClr>
          </a:innerShdw>
          <a:outerShdw blurRad="88900" dist="25400" dir="5400000" sx="102000" sy="102000" algn="ctr" rotWithShape="0">
            <a:srgbClr val="C0C0C0">
              <a:alpha val="40000"/>
            </a:srgbClr>
          </a:outerShdw>
        </a:effectLst>
        <a:scene3d>
          <a:camera prst="perspectiveLeft" fov="300000"/>
          <a:lightRig rig="soft" dir="l">
            <a:rot lat="0" lon="0" rev="4200000"/>
          </a:lightRig>
        </a:scene3d>
        <a:sp3d extrusionH="38100" prstMaterial="powder">
          <a:bevelT w="50800" h="889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404040"/>
              </a:solidFill>
            </a:rPr>
            <a:t>Temporary Relief</a:t>
          </a:r>
          <a:endParaRPr lang="en-US" sz="3000" b="1" kern="1200" dirty="0">
            <a:solidFill>
              <a:srgbClr val="404040"/>
            </a:solidFill>
          </a:endParaRPr>
        </a:p>
      </dsp:txBody>
      <dsp:txXfrm>
        <a:off x="680415" y="3338576"/>
        <a:ext cx="2656338" cy="1197358"/>
      </dsp:txXfrm>
    </dsp:sp>
    <dsp:sp modelId="{8E2C8007-3DB9-5141-8510-5FA1D1B5FCC9}">
      <dsp:nvSpPr>
        <dsp:cNvPr id="0" name=""/>
        <dsp:cNvSpPr/>
      </dsp:nvSpPr>
      <dsp:spPr>
        <a:xfrm>
          <a:off x="720818" y="1619778"/>
          <a:ext cx="2575564" cy="1197358"/>
        </a:xfrm>
        <a:prstGeom prst="roundRect">
          <a:avLst/>
        </a:prstGeom>
        <a:solidFill>
          <a:srgbClr val="0000FF"/>
        </a:solidFill>
        <a:ln>
          <a:noFill/>
        </a:ln>
        <a:effectLst>
          <a:innerShdw blurRad="127000" dist="25400" dir="13500000">
            <a:srgbClr val="C0C0C0">
              <a:alpha val="75000"/>
            </a:srgbClr>
          </a:innerShdw>
          <a:outerShdw blurRad="88900" dist="25400" dir="5400000" sx="102000" sy="102000" algn="ctr" rotWithShape="0">
            <a:srgbClr val="C0C0C0">
              <a:alpha val="40000"/>
            </a:srgbClr>
          </a:outerShdw>
        </a:effectLst>
        <a:scene3d>
          <a:camera prst="perspectiveLeft" fov="300000"/>
          <a:lightRig rig="soft" dir="l">
            <a:rot lat="0" lon="0" rev="4200000"/>
          </a:lightRig>
        </a:scene3d>
        <a:sp3d extrusionH="38100" prstMaterial="powder">
          <a:bevelT w="50800" h="889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404040"/>
              </a:solidFill>
            </a:rPr>
            <a:t>Shame/Grief</a:t>
          </a:r>
          <a:endParaRPr lang="en-US" sz="3000" b="1" kern="1200" dirty="0">
            <a:solidFill>
              <a:srgbClr val="404040"/>
            </a:solidFill>
          </a:endParaRPr>
        </a:p>
      </dsp:txBody>
      <dsp:txXfrm>
        <a:off x="720818" y="1619778"/>
        <a:ext cx="2575564" cy="119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E347C-76CF-430F-B061-3A3E5AB989D5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FF571-2D04-4997-BE54-D480AD264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95571-A0EC-C646-B86E-1B6323E2395B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33A126-EC0D-3A47-8951-A19E00494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9952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64904-EE9E-9D43-984E-0DEB9272C136}" type="slidenum">
              <a:rPr lang="en-US"/>
              <a:pPr/>
              <a:t>23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0272A-F274-EA45-B0FB-150A5821107A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1BC20-7158-C14A-9C29-F5A0FF94E0D1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32C02-EFEF-D643-9998-531DC28248FF}" type="slidenum">
              <a:rPr lang="en-US"/>
              <a:pPr/>
              <a:t>34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3B9FA-4DE8-4ED5-9DEA-807D67D2E14A}" type="slidenum">
              <a:rPr lang="en-US"/>
              <a:pPr/>
              <a:t>36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7" charset="0"/>
              <a:ea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5CDDF-D5FC-4678-9725-21031DF0A18C}" type="slidenum">
              <a:rPr lang="en-US"/>
              <a:pPr/>
              <a:t>37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7" charset="0"/>
              <a:ea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2FD15-F800-46EA-AA33-4AD07D4AA015}" type="slidenum">
              <a:rPr lang="en-US"/>
              <a:pPr/>
              <a:t>38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7" charset="0"/>
              <a:ea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A126-EC0D-3A47-8951-A19E004945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22E-932D-4CEE-9E2B-512528E68105}" type="datetime1">
              <a:rPr lang="en-US" smtClean="0"/>
              <a:pPr/>
              <a:t>4/13/15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5F5-FB5E-4F79-A561-97039C58DE01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4237-606C-4E4E-B4E6-B2FE3E447D14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05CD-5D6C-48F6-994D-1ECCB9AB26B1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FB5F-E2D7-425D-B252-90AE70C159E6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3FC-9BC1-4316-966C-62BDCC4E09E1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B183-F4D8-4F0F-958D-41A6E2D76413}" type="datetime1">
              <a:rPr lang="en-US" smtClean="0"/>
              <a:pPr/>
              <a:t>4/13/15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02A4-25EF-419B-ACA4-9417A20E5957}" type="datetime1">
              <a:rPr lang="en-US" smtClean="0"/>
              <a:pPr/>
              <a:t>4/13/15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D835-3E56-4759-9EEB-C6985F7BC27F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182A-5CEC-4595-9DEF-ABE0EF796E4A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B49-72ED-40A5-B389-69CC9A30BB95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B50E-35A9-4D12-BA8E-1EEF53DEE239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55A-7BC0-427F-AC14-6EE440228EE5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D732F39-4F06-48DF-A1EF-7A8DF4A147BF}" type="datetime1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346AC0B-D669-7545-8D6C-48ECAE80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161194"/>
            <a:ext cx="6498158" cy="1724867"/>
          </a:xfrm>
        </p:spPr>
        <p:txBody>
          <a:bodyPr/>
          <a:lstStyle/>
          <a:p>
            <a:r>
              <a:rPr lang="en-US" dirty="0" smtClean="0"/>
              <a:t>Mood Disorders,</a:t>
            </a:r>
            <a:br>
              <a:rPr lang="en-US" dirty="0" smtClean="0"/>
            </a:br>
            <a:r>
              <a:rPr lang="en-US" dirty="0" smtClean="0"/>
              <a:t>Suicide,</a:t>
            </a:r>
            <a:br>
              <a:rPr lang="en-US" dirty="0" smtClean="0"/>
            </a:br>
            <a:r>
              <a:rPr lang="en-US" dirty="0" smtClean="0"/>
              <a:t>Suicide-by-Cop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447" y="4580822"/>
            <a:ext cx="7093635" cy="1727052"/>
          </a:xfrm>
        </p:spPr>
        <p:txBody>
          <a:bodyPr>
            <a:normAutofit/>
          </a:bodyPr>
          <a:lstStyle/>
          <a:p>
            <a:r>
              <a:rPr lang="en-US" b="1" dirty="0" smtClean="0"/>
              <a:t>Andrea Watts, MS, LMHC and Cara Wilson, Ph.D.</a:t>
            </a:r>
          </a:p>
          <a:p>
            <a:r>
              <a:rPr lang="en-US" b="1" dirty="0" smtClean="0"/>
              <a:t>BCSO/APD Behavioral Sciences Division</a:t>
            </a:r>
          </a:p>
          <a:p>
            <a:r>
              <a:rPr lang="en-US" b="1" dirty="0" smtClean="0"/>
              <a:t>505-362-4131</a:t>
            </a:r>
          </a:p>
          <a:p>
            <a:r>
              <a:rPr lang="en-US" b="1" dirty="0" err="1" smtClean="0"/>
              <a:t>a.watts@fbha-nm.com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5F5-FB5E-4F79-A561-97039C58DE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61459"/>
          </a:xfrm>
        </p:spPr>
        <p:txBody>
          <a:bodyPr/>
          <a:lstStyle/>
          <a:p>
            <a:r>
              <a:rPr lang="en-US" dirty="0" smtClean="0"/>
              <a:t>LEO Encounters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99421"/>
            <a:ext cx="8042276" cy="4343400"/>
          </a:xfrm>
        </p:spPr>
        <p:txBody>
          <a:bodyPr/>
          <a:lstStyle/>
          <a:p>
            <a:r>
              <a:rPr lang="en-US" dirty="0" smtClean="0"/>
              <a:t>Depression common link in barricades where suicide or homicide/suicide is threatened (</a:t>
            </a:r>
            <a:r>
              <a:rPr lang="en-US" dirty="0" err="1" smtClean="0"/>
              <a:t>Heiskell</a:t>
            </a:r>
            <a:r>
              <a:rPr lang="en-US" dirty="0" smtClean="0"/>
              <a:t> 2001)</a:t>
            </a:r>
          </a:p>
          <a:p>
            <a:r>
              <a:rPr lang="en-US" dirty="0" smtClean="0"/>
              <a:t>92% of all law enforcement barricade incidents are emotionally driven (FBI stats)</a:t>
            </a:r>
          </a:p>
          <a:p>
            <a:r>
              <a:rPr lang="en-US" dirty="0" smtClean="0"/>
              <a:t>~ 70% of SWAT call outs for barricaded individuals who have not (yet) broken the law (Johnson 2007)</a:t>
            </a:r>
          </a:p>
          <a:p>
            <a:r>
              <a:rPr lang="en-US" dirty="0" smtClean="0"/>
              <a:t>You already have had contact with individuals suffering from Mood D/Os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just feeling a bit “down” or “off”</a:t>
            </a:r>
          </a:p>
          <a:p>
            <a:r>
              <a:rPr lang="en-US" dirty="0" smtClean="0"/>
              <a:t>Change in functioning, not better accounted for by anything else</a:t>
            </a:r>
          </a:p>
          <a:p>
            <a:r>
              <a:rPr lang="en-US" dirty="0" smtClean="0"/>
              <a:t>Person may not use the word “depressed”</a:t>
            </a:r>
          </a:p>
          <a:p>
            <a:pPr lvl="1"/>
            <a:r>
              <a:rPr lang="en-US" dirty="0" smtClean="0"/>
              <a:t>Disappointed, angry, irritable, “emptiness”</a:t>
            </a:r>
          </a:p>
          <a:p>
            <a:r>
              <a:rPr lang="en-US" dirty="0" smtClean="0"/>
              <a:t>May be apparent to episodic observer</a:t>
            </a:r>
          </a:p>
          <a:p>
            <a:pPr lvl="1"/>
            <a:r>
              <a:rPr lang="en-US" dirty="0" smtClean="0"/>
              <a:t>“Just saw Uncle Fred and he looks like crap…”</a:t>
            </a:r>
          </a:p>
          <a:p>
            <a:r>
              <a:rPr lang="en-US" dirty="0" smtClean="0"/>
              <a:t>Rarely flies solo</a:t>
            </a:r>
          </a:p>
          <a:p>
            <a:pPr lvl="1"/>
            <a:r>
              <a:rPr lang="en-US" dirty="0" smtClean="0"/>
              <a:t>Anxiety, substance abuse, PTSD,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85190C-117F-BF41-8B12-9DCCF712C008}" type="slidenum">
              <a:rPr lang="en-US"/>
              <a:pPr/>
              <a:t>12</a:t>
            </a:fld>
            <a:endParaRPr lang="en-US"/>
          </a:p>
        </p:txBody>
      </p:sp>
      <p:pic>
        <p:nvPicPr>
          <p:cNvPr id="15364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914400"/>
            <a:ext cx="6756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E79EA4-8A4D-5345-BCDC-8099B406011F}" type="slidenum">
              <a:rPr lang="en-US"/>
              <a:pPr/>
              <a:t>13</a:t>
            </a:fld>
            <a:endParaRPr lang="en-US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F2C909-3035-BA4C-B5B5-9D4B7F2FBD6E}" type="slidenum">
              <a:rPr lang="en-US"/>
              <a:pPr/>
              <a:t>14</a:t>
            </a:fld>
            <a:endParaRPr lang="en-US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93DE9A-C0C5-1246-BAB6-310E3613C013}" type="slidenum">
              <a:rPr lang="en-US"/>
              <a:pPr/>
              <a:t>15</a:t>
            </a:fld>
            <a:endParaRPr lang="en-US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CA58EA-0655-C644-8A5D-F7DA4ADF3AD8}" type="slidenum">
              <a:rPr lang="en-US"/>
              <a:pPr/>
              <a:t>16</a:t>
            </a:fld>
            <a:endParaRPr lang="en-US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1076A5-8426-464A-A5C6-3DA07DEA2768}" type="slidenum">
              <a:rPr lang="en-US"/>
              <a:pPr/>
              <a:t>17</a:t>
            </a:fld>
            <a:endParaRPr lang="en-US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44571-01BA-1744-9432-1EFD5C239760}" type="slidenum">
              <a:rPr lang="en-US"/>
              <a:pPr/>
              <a:t>18</a:t>
            </a:fld>
            <a:endParaRPr lang="en-US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0835"/>
          </a:xfrm>
        </p:spPr>
        <p:txBody>
          <a:bodyPr/>
          <a:lstStyle/>
          <a:p>
            <a:r>
              <a:rPr lang="en-US" dirty="0" smtClean="0"/>
              <a:t>Bipolar D/O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6612"/>
            <a:ext cx="8042276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Bipolar I (mania), Bipolar II (hypomania)</a:t>
            </a:r>
          </a:p>
          <a:p>
            <a:r>
              <a:rPr lang="en-US" dirty="0" smtClean="0"/>
              <a:t>Rates (Kessler et al., 2005)</a:t>
            </a:r>
          </a:p>
          <a:p>
            <a:pPr lvl="1"/>
            <a:r>
              <a:rPr lang="en-US" dirty="0" smtClean="0"/>
              <a:t>12-month prevalence: 2.6% of adults</a:t>
            </a:r>
          </a:p>
          <a:p>
            <a:pPr lvl="1"/>
            <a:r>
              <a:rPr lang="en-US" dirty="0" smtClean="0"/>
              <a:t>Lifetime: 3.9% of adults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age of onset: 25 years </a:t>
            </a:r>
          </a:p>
          <a:p>
            <a:r>
              <a:rPr lang="en-US" dirty="0" smtClean="0"/>
              <a:t>Mania</a:t>
            </a:r>
          </a:p>
          <a:p>
            <a:pPr lvl="1"/>
            <a:r>
              <a:rPr lang="en-US" dirty="0" smtClean="0"/>
              <a:t>Distinct time period (</a:t>
            </a:r>
            <a:r>
              <a:rPr lang="en-US" u="sng" dirty="0" smtClean="0"/>
              <a:t>&gt; </a:t>
            </a:r>
            <a:r>
              <a:rPr lang="en-US" dirty="0" smtClean="0"/>
              <a:t>week)</a:t>
            </a:r>
          </a:p>
          <a:p>
            <a:pPr lvl="1"/>
            <a:r>
              <a:rPr lang="en-US" dirty="0" smtClean="0"/>
              <a:t>Elevated, expansive, irritable mood</a:t>
            </a:r>
          </a:p>
          <a:p>
            <a:pPr lvl="1"/>
            <a:r>
              <a:rPr lang="en-US" dirty="0" smtClean="0"/>
              <a:t>Decreased need for sleep</a:t>
            </a:r>
          </a:p>
          <a:p>
            <a:pPr lvl="1"/>
            <a:r>
              <a:rPr lang="en-US" dirty="0" smtClean="0"/>
              <a:t>Grandiosity, inflated self esteem</a:t>
            </a:r>
          </a:p>
          <a:p>
            <a:pPr lvl="1"/>
            <a:r>
              <a:rPr lang="en-US" dirty="0" smtClean="0"/>
              <a:t>Talkative, pressured speech, distractibility, racing thoughts</a:t>
            </a:r>
          </a:p>
          <a:p>
            <a:pPr lvl="1"/>
            <a:r>
              <a:rPr lang="en-US" dirty="0" smtClean="0"/>
              <a:t>Psychomotor agitation, increased pleasure-seeking or goal-directed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0228"/>
            <a:ext cx="8042276" cy="1336956"/>
          </a:xfrm>
        </p:spPr>
        <p:txBody>
          <a:bodyPr/>
          <a:lstStyle/>
          <a:p>
            <a:r>
              <a:rPr lang="en-US" dirty="0" smtClean="0"/>
              <a:t>Why Should </a:t>
            </a:r>
            <a:r>
              <a:rPr lang="en-US" dirty="0" err="1" smtClean="0"/>
              <a:t>LEOs</a:t>
            </a:r>
            <a:r>
              <a:rPr lang="en-US" dirty="0" smtClean="0"/>
              <a:t> Learn About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44413"/>
            <a:ext cx="8042276" cy="4343400"/>
          </a:xfrm>
        </p:spPr>
        <p:txBody>
          <a:bodyPr/>
          <a:lstStyle/>
          <a:p>
            <a:r>
              <a:rPr lang="en-US" dirty="0" smtClean="0"/>
              <a:t>Mood disorders are very common</a:t>
            </a:r>
          </a:p>
          <a:p>
            <a:r>
              <a:rPr lang="en-US" dirty="0" smtClean="0"/>
              <a:t>Accounts for most suicidal, passive neglect </a:t>
            </a:r>
            <a:r>
              <a:rPr lang="en-US" dirty="0" err="1" smtClean="0"/>
              <a:t>bx</a:t>
            </a:r>
            <a:endParaRPr lang="en-US" dirty="0" smtClean="0"/>
          </a:p>
          <a:p>
            <a:r>
              <a:rPr lang="en-US" dirty="0" smtClean="0"/>
              <a:t>Suicidal persons are </a:t>
            </a:r>
            <a:r>
              <a:rPr lang="en-US" i="1" dirty="0" smtClean="0"/>
              <a:t>sometimes </a:t>
            </a:r>
            <a:r>
              <a:rPr lang="en-US" dirty="0" smtClean="0"/>
              <a:t>homicidal persons</a:t>
            </a:r>
          </a:p>
          <a:p>
            <a:r>
              <a:rPr lang="en-US" dirty="0" err="1" smtClean="0"/>
              <a:t>LEOs</a:t>
            </a:r>
            <a:r>
              <a:rPr lang="en-US" dirty="0" smtClean="0"/>
              <a:t> expected to help</a:t>
            </a:r>
          </a:p>
          <a:p>
            <a:pPr lvl="1"/>
            <a:r>
              <a:rPr lang="en-US" dirty="0" smtClean="0"/>
              <a:t>Public, suspects, victims, friends, family,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248668"/>
            <a:ext cx="8042276" cy="1336956"/>
          </a:xfrm>
        </p:spPr>
        <p:txBody>
          <a:bodyPr/>
          <a:lstStyle/>
          <a:p>
            <a:r>
              <a:rPr lang="en-US" dirty="0" smtClean="0"/>
              <a:t>Famous People </a:t>
            </a:r>
            <a:br>
              <a:rPr lang="en-US" dirty="0" smtClean="0"/>
            </a:br>
            <a:r>
              <a:rPr lang="en-US" dirty="0" err="1" smtClean="0"/>
              <a:t>w</a:t>
            </a:r>
            <a:r>
              <a:rPr lang="en-US" dirty="0" smtClean="0"/>
              <a:t>/Mood Disorders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2540"/>
            <a:ext cx="4038600" cy="4114800"/>
          </a:xfrm>
        </p:spPr>
        <p:txBody>
          <a:bodyPr/>
          <a:lstStyle/>
          <a:p>
            <a:r>
              <a:rPr lang="en-US" dirty="0" smtClean="0"/>
              <a:t>Drew Carey</a:t>
            </a:r>
          </a:p>
          <a:p>
            <a:r>
              <a:rPr lang="en-US" dirty="0" smtClean="0"/>
              <a:t>Alisha Keys</a:t>
            </a:r>
          </a:p>
          <a:p>
            <a:r>
              <a:rPr lang="en-US" dirty="0" smtClean="0"/>
              <a:t>Kurt Cobain</a:t>
            </a:r>
          </a:p>
          <a:p>
            <a:r>
              <a:rPr lang="en-US" dirty="0" smtClean="0"/>
              <a:t>Terry Bradshaw</a:t>
            </a:r>
          </a:p>
          <a:p>
            <a:r>
              <a:rPr lang="en-US" dirty="0" smtClean="0"/>
              <a:t>Vincent Van Gogh</a:t>
            </a:r>
          </a:p>
          <a:p>
            <a:r>
              <a:rPr lang="en-US" dirty="0" smtClean="0"/>
              <a:t>Halle Berry</a:t>
            </a:r>
          </a:p>
          <a:p>
            <a:r>
              <a:rPr lang="en-US" dirty="0" smtClean="0"/>
              <a:t>Chris Farley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38428"/>
            <a:ext cx="4038600" cy="4114800"/>
          </a:xfrm>
        </p:spPr>
        <p:txBody>
          <a:bodyPr/>
          <a:lstStyle/>
          <a:p>
            <a:r>
              <a:rPr lang="en-US" dirty="0" smtClean="0"/>
              <a:t>Abraham Lincoln	</a:t>
            </a:r>
          </a:p>
          <a:p>
            <a:r>
              <a:rPr lang="en-US" dirty="0" smtClean="0"/>
              <a:t>Princess Diana</a:t>
            </a:r>
          </a:p>
          <a:p>
            <a:r>
              <a:rPr lang="en-US" dirty="0" smtClean="0"/>
              <a:t>Ken Griffey </a:t>
            </a:r>
            <a:r>
              <a:rPr lang="en-US" dirty="0" err="1" smtClean="0"/>
              <a:t>Jr</a:t>
            </a:r>
            <a:endParaRPr lang="en-US" dirty="0" smtClean="0"/>
          </a:p>
          <a:p>
            <a:r>
              <a:rPr lang="en-US" dirty="0" smtClean="0"/>
              <a:t>Eddie Griffin</a:t>
            </a:r>
          </a:p>
          <a:p>
            <a:r>
              <a:rPr lang="en-US" dirty="0" smtClean="0"/>
              <a:t>Ashley Judd</a:t>
            </a:r>
          </a:p>
          <a:p>
            <a:r>
              <a:rPr lang="en-US" dirty="0" smtClean="0"/>
              <a:t>Ernest Hemmingway</a:t>
            </a:r>
          </a:p>
          <a:p>
            <a:r>
              <a:rPr lang="en-US" dirty="0" smtClean="0"/>
              <a:t>Oprah Winfrey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8531-7E92-4085-A083-E5D79AFAC0F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21147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69815"/>
            <a:ext cx="8042276" cy="481487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27" charset="-128"/>
              </a:rPr>
              <a:t>Psychotherapy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27" charset="-128"/>
              </a:rPr>
              <a:t>Cognitive-behavioral interventions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27" charset="-128"/>
              </a:rPr>
              <a:t>Group, individual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27" charset="-128"/>
              </a:rPr>
              <a:t>Medications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27" charset="-128"/>
              </a:rPr>
              <a:t>Older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27" charset="-128"/>
              </a:rPr>
              <a:t>E.g., </a:t>
            </a:r>
            <a:r>
              <a:rPr lang="en-US" dirty="0" err="1" smtClean="0">
                <a:ea typeface="ＭＳ Ｐゴシック" pitchFamily="27" charset="-128"/>
              </a:rPr>
              <a:t>Elavil</a:t>
            </a:r>
            <a:r>
              <a:rPr lang="en-US" dirty="0" smtClean="0">
                <a:ea typeface="ＭＳ Ｐゴシック" pitchFamily="27" charset="-128"/>
              </a:rPr>
              <a:t> (</a:t>
            </a:r>
            <a:r>
              <a:rPr lang="en-US" dirty="0" err="1" smtClean="0">
                <a:ea typeface="ＭＳ Ｐゴシック" pitchFamily="27" charset="-128"/>
              </a:rPr>
              <a:t>amitriptyline</a:t>
            </a:r>
            <a:r>
              <a:rPr lang="en-US" dirty="0" smtClean="0">
                <a:ea typeface="ＭＳ Ｐゴシック" pitchFamily="27" charset="-128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27" charset="-128"/>
              </a:rPr>
              <a:t>Major drawback: Can be lethal in even moderate overdose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27" charset="-128"/>
              </a:rPr>
              <a:t>Newer</a:t>
            </a:r>
          </a:p>
          <a:p>
            <a:pPr lvl="2">
              <a:lnSpc>
                <a:spcPct val="90000"/>
              </a:lnSpc>
            </a:pPr>
            <a:r>
              <a:rPr lang="en-US" sz="1900" dirty="0" smtClean="0">
                <a:ea typeface="ＭＳ Ｐゴシック" pitchFamily="27" charset="-128"/>
              </a:rPr>
              <a:t>E.g., Prozac (</a:t>
            </a:r>
            <a:r>
              <a:rPr lang="en-US" sz="1900" dirty="0" err="1" smtClean="0">
                <a:ea typeface="ＭＳ Ｐゴシック" pitchFamily="27" charset="-128"/>
              </a:rPr>
              <a:t>fluoxetine</a:t>
            </a:r>
            <a:r>
              <a:rPr lang="en-US" sz="1900" dirty="0" smtClean="0">
                <a:ea typeface="ＭＳ Ｐゴシック" pitchFamily="27" charset="-128"/>
              </a:rPr>
              <a:t>), Zoloft (</a:t>
            </a:r>
            <a:r>
              <a:rPr lang="en-US" sz="1900" dirty="0" err="1" smtClean="0">
                <a:ea typeface="ＭＳ Ｐゴシック" pitchFamily="27" charset="-128"/>
              </a:rPr>
              <a:t>sertraline</a:t>
            </a:r>
            <a:r>
              <a:rPr lang="en-US" sz="1900" dirty="0" smtClean="0">
                <a:ea typeface="ＭＳ Ｐゴシック" pitchFamily="27" charset="-128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1900" dirty="0" smtClean="0">
                <a:ea typeface="ＭＳ Ｐゴシック" pitchFamily="27" charset="-128"/>
              </a:rPr>
              <a:t>Fewer side effects, less overdose potential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27" charset="-128"/>
              </a:rPr>
              <a:t>Note: Many folks, including law enforcement officers, can be treated with newer antidepressant medications and remain on duty!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1322921" y="1431067"/>
            <a:ext cx="6498158" cy="244263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Suicide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Suicide by Cop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0B7152-2270-B646-912A-7827416A509D}" type="datetime1">
              <a:rPr lang="en-US" smtClean="0"/>
              <a:pPr>
                <a:defRPr/>
              </a:pPr>
              <a:t>4/13/15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EC5DE-2F48-3B46-84CE-F73B7395628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A68C0B-9AA3-F944-AAF6-2804C9D4DE45}" type="datetime1">
              <a:rPr lang="en-US"/>
              <a:pPr>
                <a:defRPr/>
              </a:pPr>
              <a:t>4/13/15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0114D-DA80-BF4A-A66B-1E575711FE6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9203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Suicide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9969"/>
            <a:ext cx="8229600" cy="4577431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/>
              <a:t>The Suicide rate for the U.S. is approximately 14.5 per 100,000 </a:t>
            </a:r>
          </a:p>
          <a:p>
            <a:pPr lvl="1" eaLnBrk="1" hangingPunct="1">
              <a:defRPr/>
            </a:pPr>
            <a:r>
              <a:rPr lang="en-US" sz="2400" dirty="0"/>
              <a:t>the Albuquerque Metro area would be expected to have about 75 to 90 suicides per year.</a:t>
            </a:r>
          </a:p>
          <a:p>
            <a:pPr lvl="1" eaLnBrk="1" hangingPunct="1">
              <a:defRPr/>
            </a:pPr>
            <a:r>
              <a:rPr lang="en-US" sz="2400" dirty="0"/>
              <a:t>New Mexico is ranked 5</a:t>
            </a:r>
            <a:r>
              <a:rPr lang="en-US" sz="2400" baseline="30000" dirty="0"/>
              <a:t>th</a:t>
            </a:r>
            <a:r>
              <a:rPr lang="en-US" sz="2400" dirty="0"/>
              <a:t> for the US.</a:t>
            </a:r>
          </a:p>
          <a:p>
            <a:pPr eaLnBrk="1" hangingPunct="1">
              <a:defRPr/>
            </a:pPr>
            <a:r>
              <a:rPr lang="en-US" sz="2800" dirty="0"/>
              <a:t>Suicidal behavior usually begins with thoughts, fantasies about ending one’s own life.</a:t>
            </a:r>
          </a:p>
          <a:p>
            <a:pPr eaLnBrk="1" hangingPunct="1">
              <a:defRPr/>
            </a:pPr>
            <a:r>
              <a:rPr lang="en-US" sz="2800" dirty="0"/>
              <a:t>Alcohol sometimes short-circuits the thinking process.</a:t>
            </a:r>
          </a:p>
          <a:p>
            <a:pPr lvl="1" eaLnBrk="1" hangingPunct="1">
              <a:defRPr/>
            </a:pPr>
            <a:r>
              <a:rPr lang="en-US" sz="2400" dirty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78E575-7A9C-4F4D-A220-139C61ACA6A1}" type="datetime1">
              <a:rPr lang="en-US"/>
              <a:pPr>
                <a:defRPr/>
              </a:pPr>
              <a:t>4/13/15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AF522-273B-6347-BFA5-99F39562A33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9284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Suicidal Triad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284" y="1201008"/>
            <a:ext cx="8431306" cy="2438400"/>
          </a:xfrm>
        </p:spPr>
        <p:txBody>
          <a:bodyPr>
            <a:noAutofit/>
          </a:bodyPr>
          <a:lstStyle/>
          <a:p>
            <a:pPr eaLnBrk="1" hangingPunct="1">
              <a:spcBef>
                <a:spcPts val="1300"/>
              </a:spcBef>
              <a:defRPr/>
            </a:pPr>
            <a:r>
              <a:rPr lang="en-US" sz="2600" b="1" dirty="0">
                <a:ea typeface="+mn-ea"/>
                <a:cs typeface="+mn-cs"/>
              </a:rPr>
              <a:t>Alcohol</a:t>
            </a:r>
            <a:r>
              <a:rPr lang="en-US" sz="2600" dirty="0">
                <a:ea typeface="+mn-ea"/>
                <a:cs typeface="+mn-cs"/>
              </a:rPr>
              <a:t> - either chronically or acutely</a:t>
            </a:r>
            <a:endParaRPr lang="en-US" sz="2600" dirty="0" smtClean="0">
              <a:ea typeface="+mn-ea"/>
              <a:cs typeface="+mn-cs"/>
            </a:endParaRPr>
          </a:p>
          <a:p>
            <a:pPr eaLnBrk="1" hangingPunct="1">
              <a:spcBef>
                <a:spcPts val="1300"/>
              </a:spcBef>
              <a:defRPr/>
            </a:pPr>
            <a:r>
              <a:rPr lang="en-US" sz="2600" b="1" dirty="0" smtClean="0">
                <a:ea typeface="+mn-ea"/>
                <a:cs typeface="+mn-cs"/>
              </a:rPr>
              <a:t>Depression/Isolation</a:t>
            </a:r>
            <a:r>
              <a:rPr lang="en-US" sz="2600" dirty="0" smtClean="0">
                <a:ea typeface="+mn-ea"/>
                <a:cs typeface="+mn-cs"/>
              </a:rPr>
              <a:t> – divorced, </a:t>
            </a:r>
            <a:r>
              <a:rPr lang="en-US" sz="2600" dirty="0">
                <a:ea typeface="+mn-ea"/>
                <a:cs typeface="+mn-cs"/>
              </a:rPr>
              <a:t>a person who has “burned his bridges “ </a:t>
            </a:r>
            <a:r>
              <a:rPr lang="en-US" sz="2600" dirty="0" err="1" smtClean="0">
                <a:ea typeface="+mn-ea"/>
                <a:cs typeface="+mn-cs"/>
              </a:rPr>
              <a:t>w</a:t>
            </a:r>
            <a:r>
              <a:rPr lang="en-US" sz="2600" dirty="0" smtClean="0">
                <a:ea typeface="+mn-ea"/>
                <a:cs typeface="+mn-cs"/>
              </a:rPr>
              <a:t>/family &amp; </a:t>
            </a:r>
            <a:r>
              <a:rPr lang="en-US" sz="2600" dirty="0">
                <a:ea typeface="+mn-ea"/>
                <a:cs typeface="+mn-cs"/>
              </a:rPr>
              <a:t>friends</a:t>
            </a:r>
          </a:p>
          <a:p>
            <a:pPr eaLnBrk="1" hangingPunct="1">
              <a:spcBef>
                <a:spcPts val="1300"/>
              </a:spcBef>
              <a:defRPr/>
            </a:pPr>
            <a:r>
              <a:rPr lang="en-US" sz="2600" b="1" dirty="0">
                <a:ea typeface="+mn-ea"/>
                <a:cs typeface="+mn-cs"/>
              </a:rPr>
              <a:t>Hopelessness </a:t>
            </a:r>
            <a:r>
              <a:rPr lang="en-US" sz="2600" dirty="0">
                <a:ea typeface="+mn-ea"/>
                <a:cs typeface="+mn-cs"/>
              </a:rPr>
              <a:t>- both real and perceived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590800" y="3337068"/>
          <a:ext cx="3886200" cy="3403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DE0EA5-2918-3744-9A58-34F08D9B2067}" type="datetime1">
              <a:rPr lang="en-US"/>
              <a:pPr>
                <a:defRPr/>
              </a:pPr>
              <a:t>4/13/15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D8F6D-11A2-0447-AD03-0C8D766D8C9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512"/>
            <a:ext cx="8229600" cy="100099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Suicidal Gesture vs. Attempt</a:t>
            </a:r>
            <a:endParaRPr lang="en-US" baseline="-25000" dirty="0" smtClean="0">
              <a:ea typeface="+mj-ea"/>
              <a:cs typeface="+mj-cs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Suicide plans range from vague thoughts to elaborate and detailed instructions, letters, etc</a:t>
            </a:r>
            <a:r>
              <a:rPr lang="en-US" sz="2800" dirty="0" smtClean="0"/>
              <a:t>.</a:t>
            </a: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Suicide gesture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Behavior that mimics suicide but the intent is to change someone else’s behavior.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Suicide attempt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Behavior that has as its intent the ending of a life.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68671" y="244274"/>
          <a:ext cx="8589104" cy="630227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Suicide: MMPI</a:t>
            </a:r>
            <a:br>
              <a:rPr lang="en-US" dirty="0" smtClean="0"/>
            </a:br>
            <a:r>
              <a:rPr lang="en-US" sz="3000" dirty="0" smtClean="0"/>
              <a:t>(Ask about these)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Motive</a:t>
            </a:r>
          </a:p>
          <a:p>
            <a:pPr lvl="1"/>
            <a:r>
              <a:rPr lang="en-US" dirty="0" smtClean="0"/>
              <a:t>Relief (end pain), avoid negative consequences, unburden loved ones, assert control</a:t>
            </a:r>
          </a:p>
          <a:p>
            <a:pPr lvl="1"/>
            <a:r>
              <a:rPr lang="en-US" dirty="0" smtClean="0"/>
              <a:t>Often tremendous ambivalence</a:t>
            </a:r>
          </a:p>
          <a:p>
            <a:r>
              <a:rPr lang="en-US" b="1" dirty="0" smtClean="0"/>
              <a:t>Means</a:t>
            </a:r>
          </a:p>
          <a:p>
            <a:pPr lvl="1"/>
            <a:r>
              <a:rPr lang="en-US" dirty="0" smtClean="0"/>
              <a:t>How lethal? How accessible?</a:t>
            </a:r>
          </a:p>
          <a:p>
            <a:r>
              <a:rPr lang="en-US" b="1" dirty="0" smtClean="0"/>
              <a:t>Plan</a:t>
            </a:r>
          </a:p>
          <a:p>
            <a:pPr lvl="1"/>
            <a:r>
              <a:rPr lang="en-US" dirty="0" smtClean="0"/>
              <a:t>Wide range: vague thoughts to detailed plan</a:t>
            </a:r>
          </a:p>
          <a:p>
            <a:r>
              <a:rPr lang="en-US" b="1" dirty="0" smtClean="0"/>
              <a:t>Intent</a:t>
            </a:r>
          </a:p>
          <a:p>
            <a:pPr lvl="1"/>
            <a:r>
              <a:rPr lang="en-US" dirty="0" smtClean="0"/>
              <a:t>Does person intend to harm themselves, others?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0099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Common Initiating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49" y="1269816"/>
            <a:ext cx="8042276" cy="51671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 smtClean="0"/>
              <a:t>Losses of significant relationships (the end of an intimate relationship, death of a parent, or loss of a child).</a:t>
            </a:r>
          </a:p>
          <a:p>
            <a:pPr>
              <a:defRPr/>
            </a:pPr>
            <a:r>
              <a:rPr lang="en-US" sz="2400" dirty="0" smtClean="0"/>
              <a:t>Changes in financial status (the loss of a job or threatened financial disaster).</a:t>
            </a:r>
          </a:p>
          <a:p>
            <a:pPr>
              <a:defRPr/>
            </a:pPr>
            <a:r>
              <a:rPr lang="en-US" sz="2400" dirty="0" smtClean="0"/>
              <a:t>Changes in living arrangements (being released from an institution, for example).</a:t>
            </a:r>
          </a:p>
          <a:p>
            <a:pPr>
              <a:defRPr/>
            </a:pPr>
            <a:r>
              <a:rPr lang="en-US" sz="2400" dirty="0" smtClean="0"/>
              <a:t>Feeling humiliated or being rejected, especially in public.</a:t>
            </a:r>
          </a:p>
          <a:p>
            <a:pPr>
              <a:defRPr/>
            </a:pPr>
            <a:r>
              <a:rPr lang="en-US" dirty="0" smtClean="0"/>
              <a:t>What were the initiating events?</a:t>
            </a:r>
          </a:p>
          <a:p>
            <a:pPr lvl="1">
              <a:defRPr/>
            </a:pPr>
            <a:r>
              <a:rPr lang="en-US" sz="2000" dirty="0" smtClean="0"/>
              <a:t>Michael </a:t>
            </a:r>
            <a:r>
              <a:rPr lang="en-US" sz="2000" dirty="0" err="1" smtClean="0"/>
              <a:t>Marron</a:t>
            </a:r>
            <a:r>
              <a:rPr lang="en-US" sz="2000" dirty="0" smtClean="0"/>
              <a:t> (Arsonist)</a:t>
            </a:r>
          </a:p>
          <a:p>
            <a:pPr lvl="1">
              <a:defRPr/>
            </a:pPr>
            <a:r>
              <a:rPr lang="en-US" sz="2000" dirty="0" smtClean="0"/>
              <a:t>Elliott Rodger (Santa Barbara Shooter)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0B7152-2270-B646-912A-7827416A509D}" type="datetime1">
              <a:rPr lang="en-US" smtClean="0"/>
              <a:pPr>
                <a:defRPr/>
              </a:pPr>
              <a:t>4/13/15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CE3BF-45A8-934C-971F-D0CF78B277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 of Suicide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114800"/>
          </a:xfrm>
        </p:spPr>
        <p:txBody>
          <a:bodyPr/>
          <a:lstStyle/>
          <a:p>
            <a:r>
              <a:rPr lang="en-US" dirty="0" smtClean="0"/>
              <a:t>Depression (esp. untreated)</a:t>
            </a:r>
          </a:p>
          <a:p>
            <a:r>
              <a:rPr lang="en-US" dirty="0" smtClean="0"/>
              <a:t>Hopelessness, helplessness</a:t>
            </a:r>
          </a:p>
          <a:p>
            <a:r>
              <a:rPr lang="en-US" dirty="0" smtClean="0"/>
              <a:t>Cognitive distortions</a:t>
            </a:r>
          </a:p>
          <a:p>
            <a:r>
              <a:rPr lang="en-US" dirty="0" smtClean="0"/>
              <a:t>Talking or writing about death or suicide</a:t>
            </a:r>
          </a:p>
          <a:p>
            <a:r>
              <a:rPr lang="en-US" dirty="0" smtClean="0"/>
              <a:t>Withdrawing from family, friends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14800"/>
          </a:xfrm>
        </p:spPr>
        <p:txBody>
          <a:bodyPr/>
          <a:lstStyle/>
          <a:p>
            <a:r>
              <a:rPr lang="en-US" dirty="0" smtClean="0"/>
              <a:t>Feeling strong anger or rage</a:t>
            </a:r>
          </a:p>
          <a:p>
            <a:r>
              <a:rPr lang="en-US" dirty="0" smtClean="0"/>
              <a:t>Abusing drugs or alcohol</a:t>
            </a:r>
          </a:p>
          <a:p>
            <a:r>
              <a:rPr lang="en-US" dirty="0" smtClean="0"/>
              <a:t>Impulsivity</a:t>
            </a:r>
          </a:p>
          <a:p>
            <a:r>
              <a:rPr lang="en-US" dirty="0" smtClean="0"/>
              <a:t>Giving away prized possessions</a:t>
            </a:r>
          </a:p>
          <a:p>
            <a:r>
              <a:rPr lang="en-US" dirty="0" smtClean="0"/>
              <a:t>Writing a will</a:t>
            </a:r>
          </a:p>
          <a:p>
            <a:r>
              <a:rPr lang="en-US" dirty="0" smtClean="0"/>
              <a:t>Sudden peace, serenity, etc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6E85-3F1A-4285-A278-B6A47F85DB6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41303"/>
          </a:xfrm>
        </p:spPr>
        <p:txBody>
          <a:bodyPr/>
          <a:lstStyle/>
          <a:p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word on “disorder”</a:t>
            </a:r>
          </a:p>
          <a:p>
            <a:pPr lvl="1"/>
            <a:r>
              <a:rPr lang="en-US" dirty="0" smtClean="0"/>
              <a:t>Certain set of symptoms, certain severity, certain duration, interferes with functioning, change from before, not due to something else</a:t>
            </a:r>
          </a:p>
          <a:p>
            <a:r>
              <a:rPr lang="en-US" dirty="0" smtClean="0"/>
              <a:t>Depressive Disorders</a:t>
            </a:r>
          </a:p>
          <a:p>
            <a:pPr lvl="1"/>
            <a:r>
              <a:rPr lang="en-US" dirty="0" smtClean="0"/>
              <a:t>Major depressive (MDD)</a:t>
            </a:r>
          </a:p>
          <a:p>
            <a:pPr lvl="1"/>
            <a:r>
              <a:rPr lang="en-US" dirty="0" smtClean="0"/>
              <a:t>Dysthymia</a:t>
            </a:r>
          </a:p>
          <a:p>
            <a:r>
              <a:rPr lang="en-US" dirty="0" smtClean="0"/>
              <a:t>Bipolar Disorders</a:t>
            </a:r>
          </a:p>
          <a:p>
            <a:pPr lvl="1"/>
            <a:r>
              <a:rPr lang="en-US" dirty="0" smtClean="0"/>
              <a:t>“Manic depressive”</a:t>
            </a:r>
          </a:p>
          <a:p>
            <a:pPr lvl="1"/>
            <a:r>
              <a:rPr lang="en-US" dirty="0" smtClean="0"/>
              <a:t>BPAD I, BPAD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8044"/>
            <a:ext cx="8042276" cy="1021147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LEOs</a:t>
            </a:r>
            <a:r>
              <a:rPr lang="en-US" dirty="0" smtClean="0"/>
              <a:t>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8" y="1600200"/>
            <a:ext cx="8624048" cy="4675467"/>
          </a:xfrm>
        </p:spPr>
        <p:txBody>
          <a:bodyPr/>
          <a:lstStyle/>
          <a:p>
            <a:pPr lvl="1"/>
            <a:r>
              <a:rPr lang="en-US" dirty="0" smtClean="0"/>
              <a:t>Active listening</a:t>
            </a:r>
          </a:p>
          <a:p>
            <a:pPr lvl="2"/>
            <a:r>
              <a:rPr lang="en-US" dirty="0" smtClean="0"/>
              <a:t>Go beyond the words</a:t>
            </a:r>
          </a:p>
          <a:p>
            <a:pPr lvl="1"/>
            <a:r>
              <a:rPr lang="en-US" dirty="0" smtClean="0"/>
              <a:t>Empathic </a:t>
            </a:r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Empathy Vs. Sympathy</a:t>
            </a:r>
            <a:endParaRPr lang="en-US" dirty="0" smtClean="0"/>
          </a:p>
          <a:p>
            <a:pPr lvl="2"/>
            <a:r>
              <a:rPr lang="en-US" dirty="0" smtClean="0"/>
              <a:t>Imagine </a:t>
            </a:r>
            <a:r>
              <a:rPr lang="en-US" b="1" dirty="0" smtClean="0"/>
              <a:t>that person’s perspective</a:t>
            </a:r>
            <a:r>
              <a:rPr lang="en-US" dirty="0" smtClean="0"/>
              <a:t>, </a:t>
            </a:r>
            <a:r>
              <a:rPr lang="en-US" b="1" dirty="0" smtClean="0"/>
              <a:t>not yours</a:t>
            </a:r>
          </a:p>
          <a:p>
            <a:pPr lvl="2"/>
            <a:r>
              <a:rPr lang="en-US" b="1" dirty="0" smtClean="0"/>
              <a:t>Use the</a:t>
            </a:r>
            <a:r>
              <a:rPr lang="en-US" b="1" dirty="0" smtClean="0"/>
              <a:t> direct words like suicide and </a:t>
            </a:r>
            <a:r>
              <a:rPr lang="en-US" b="1" dirty="0" smtClean="0"/>
              <a:t>kill</a:t>
            </a:r>
            <a:r>
              <a:rPr lang="en-US" b="1" dirty="0" smtClean="0"/>
              <a:t> yourself</a:t>
            </a:r>
          </a:p>
          <a:p>
            <a:pPr lvl="2"/>
            <a:r>
              <a:rPr lang="en-US" dirty="0" smtClean="0"/>
              <a:t>Generally avoid: “I need you to…”</a:t>
            </a:r>
          </a:p>
          <a:p>
            <a:pPr lvl="1"/>
            <a:r>
              <a:rPr lang="en-US" dirty="0" smtClean="0"/>
              <a:t>Explore options, but you will not solve all problems</a:t>
            </a:r>
          </a:p>
          <a:p>
            <a:pPr lvl="1"/>
            <a:r>
              <a:rPr lang="en-US" dirty="0" smtClean="0"/>
              <a:t>Provide support and understanding</a:t>
            </a:r>
          </a:p>
          <a:p>
            <a:pPr lvl="2"/>
            <a:r>
              <a:rPr lang="en-US" dirty="0" smtClean="0"/>
              <a:t>Generally avoid saying “I understand how you feel…”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0680"/>
          </a:xfrm>
        </p:spPr>
        <p:txBody>
          <a:bodyPr/>
          <a:lstStyle/>
          <a:p>
            <a:r>
              <a:rPr lang="en-US" dirty="0" smtClean="0"/>
              <a:t>Useful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0281"/>
            <a:ext cx="8042276" cy="46133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seems you’re really sad/angry/upset, etc.</a:t>
            </a:r>
          </a:p>
          <a:p>
            <a:pPr lvl="1"/>
            <a:r>
              <a:rPr lang="en-US" dirty="0" smtClean="0"/>
              <a:t>Labeling emotion</a:t>
            </a:r>
          </a:p>
          <a:p>
            <a:r>
              <a:rPr lang="en-US" dirty="0" smtClean="0"/>
              <a:t>Are you thinking of harming, killing yourself (today, right now, tonight, etc.)?</a:t>
            </a:r>
          </a:p>
          <a:p>
            <a:r>
              <a:rPr lang="en-US" dirty="0" smtClean="0"/>
              <a:t>I don’t know too much about [problem you can’t possibly solve], but I do know I care what happens to you today and want to help...</a:t>
            </a:r>
          </a:p>
          <a:p>
            <a:r>
              <a:rPr lang="en-US" dirty="0" smtClean="0"/>
              <a:t>Tell me more about that…</a:t>
            </a:r>
          </a:p>
          <a:p>
            <a:r>
              <a:rPr lang="en-US" dirty="0" smtClean="0"/>
              <a:t>Yes, you’re right, I don’t want you hurting yourself…</a:t>
            </a:r>
          </a:p>
          <a:p>
            <a:r>
              <a:rPr lang="en-US" dirty="0" smtClean="0"/>
              <a:t>I’m sorry you’ve been dismissed and ignored before, but I’m interested/care now…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1019"/>
            <a:ext cx="8042276" cy="1336956"/>
          </a:xfrm>
        </p:spPr>
        <p:txBody>
          <a:bodyPr/>
          <a:lstStyle/>
          <a:p>
            <a:r>
              <a:rPr lang="en-US" dirty="0" smtClean="0"/>
              <a:t>Suicide: the “Don’ts”</a:t>
            </a:r>
            <a:br>
              <a:rPr lang="en-US" dirty="0" smtClean="0"/>
            </a:b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32268"/>
            <a:ext cx="8042276" cy="4343400"/>
          </a:xfrm>
        </p:spPr>
        <p:txBody>
          <a:bodyPr/>
          <a:lstStyle/>
          <a:p>
            <a:r>
              <a:rPr lang="en-US" dirty="0" smtClean="0"/>
              <a:t>Ridicule those who seek help</a:t>
            </a:r>
          </a:p>
          <a:p>
            <a:r>
              <a:rPr lang="en-US" dirty="0" smtClean="0"/>
              <a:t>Offer simple solutions, “get over it”</a:t>
            </a:r>
          </a:p>
          <a:p>
            <a:r>
              <a:rPr lang="en-US" dirty="0" smtClean="0"/>
              <a:t>Judge and condemn</a:t>
            </a:r>
          </a:p>
          <a:p>
            <a:r>
              <a:rPr lang="en-US" dirty="0" smtClean="0"/>
              <a:t>Help someone hide or ignore destructive behavior</a:t>
            </a:r>
          </a:p>
          <a:p>
            <a:pPr lvl="1"/>
            <a:r>
              <a:rPr lang="en-US" dirty="0" smtClean="0"/>
              <a:t>Drug, alcohol abuse; violence; recklessness</a:t>
            </a:r>
          </a:p>
          <a:p>
            <a:r>
              <a:rPr lang="en-US" dirty="0" smtClean="0"/>
              <a:t>Ignore any problems you see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6E85-3F1A-4285-A278-B6A47F85DB6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AKA “victim-precipitated homicide”</a:t>
            </a:r>
          </a:p>
          <a:p>
            <a:pPr lvl="1"/>
            <a:r>
              <a:rPr lang="en-US" dirty="0" smtClean="0"/>
              <a:t>Subject provokes LEO, suicidal intent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Question</a:t>
            </a:r>
            <a:r>
              <a:rPr lang="en-US" dirty="0"/>
              <a:t>—</a:t>
            </a:r>
            <a:r>
              <a:rPr lang="en-US" i="1" dirty="0"/>
              <a:t>If a barricaded armed suspect steps out to face police with a firearm in his hand, is he suicidal or homicidal</a:t>
            </a:r>
            <a:r>
              <a:rPr lang="en-US" i="1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/>
              <a:t>Answer--??</a:t>
            </a:r>
            <a:r>
              <a:rPr lang="en-US" b="1" i="1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/>
              <a:t>A man willing to take his own life is capable of killing others.</a:t>
            </a:r>
            <a:r>
              <a:rPr lang="en-US" b="1" i="1" dirty="0" smtClean="0"/>
              <a:t>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10-15% of police shootings are suicide by cop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CB7577-9C16-924B-BCBD-15BB1E48111B}" type="slidenum">
              <a:rPr lang="en-US"/>
              <a:pPr/>
              <a:t>33</a:t>
            </a:fld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Suicide By Cop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8F02DB-E943-EB44-AA6A-4E2D25D26DEA}" type="datetime1">
              <a:rPr lang="en-US"/>
              <a:pPr>
                <a:defRPr/>
              </a:pPr>
              <a:t>4/13/15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2F8BF-CD6A-AE47-BFAA-7EA99C25881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94052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Profile</a:t>
            </a:r>
            <a:endParaRPr lang="en-US" baseline="-25000" dirty="0" smtClean="0">
              <a:ea typeface="+mj-ea"/>
              <a:cs typeface="+mj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9504"/>
            <a:ext cx="8229600" cy="53527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Call often starts as a disturbance call, i.e. “man waving a gun around” or “man threatening neighbors with a knife.”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Subject is usually: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Intoxicated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Despondent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Angry</a:t>
            </a:r>
            <a:r>
              <a:rPr lang="en-US" sz="2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Often with a history of prior contact with police</a:t>
            </a:r>
            <a:r>
              <a:rPr lang="en-US" sz="24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49% show no evidence of planning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8044"/>
            <a:ext cx="8042276" cy="880057"/>
          </a:xfrm>
        </p:spPr>
        <p:txBody>
          <a:bodyPr/>
          <a:lstStyle/>
          <a:p>
            <a:r>
              <a:rPr lang="en-US" dirty="0" smtClean="0"/>
              <a:t>Motives &amp;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10125"/>
            <a:ext cx="8594725" cy="5306162"/>
          </a:xfrm>
        </p:spPr>
        <p:txBody>
          <a:bodyPr>
            <a:normAutofit/>
          </a:bodyPr>
          <a:lstStyle/>
          <a:p>
            <a:r>
              <a:rPr lang="en-US" dirty="0" smtClean="0"/>
              <a:t>Motives</a:t>
            </a:r>
          </a:p>
          <a:p>
            <a:pPr lvl="1"/>
            <a:r>
              <a:rPr lang="en-US" dirty="0" smtClean="0"/>
              <a:t>Avoid negative consequences</a:t>
            </a:r>
          </a:p>
          <a:p>
            <a:pPr lvl="1"/>
            <a:r>
              <a:rPr lang="en-US" dirty="0" smtClean="0"/>
              <a:t>Express rage, revenge</a:t>
            </a:r>
          </a:p>
          <a:p>
            <a:pPr lvl="1"/>
            <a:r>
              <a:rPr lang="en-US" dirty="0" smtClean="0"/>
              <a:t>Total need for control then loss of control</a:t>
            </a:r>
          </a:p>
          <a:p>
            <a:pPr lvl="1"/>
            <a:r>
              <a:rPr lang="en-US" dirty="0" smtClean="0"/>
              <a:t>Calling attention to a personal issue</a:t>
            </a:r>
          </a:p>
          <a:p>
            <a:pPr lvl="1"/>
            <a:r>
              <a:rPr lang="en-US" dirty="0" smtClean="0"/>
              <a:t>“Moral loophole”</a:t>
            </a:r>
          </a:p>
          <a:p>
            <a:r>
              <a:rPr lang="en-US" dirty="0" smtClean="0"/>
              <a:t>Most immediate trigger: pointing gun at an officer</a:t>
            </a:r>
          </a:p>
          <a:p>
            <a:r>
              <a:rPr lang="en-US" dirty="0" smtClean="0"/>
              <a:t>Resistant to initial verbal de-escalation</a:t>
            </a:r>
          </a:p>
          <a:p>
            <a:pPr lvl="1"/>
            <a:r>
              <a:rPr lang="en-US" dirty="0" smtClean="0"/>
              <a:t>“You’re just going to have to kill me…”</a:t>
            </a:r>
          </a:p>
          <a:p>
            <a:pPr lvl="1"/>
            <a:r>
              <a:rPr lang="en-US" dirty="0" smtClean="0"/>
              <a:t>Can happen quickly (</a:t>
            </a:r>
            <a:r>
              <a:rPr lang="en-US" dirty="0" err="1" smtClean="0"/>
              <a:t>avg</a:t>
            </a:r>
            <a:r>
              <a:rPr lang="en-US" dirty="0" smtClean="0"/>
              <a:t> is 17 minutes)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B213-FAAC-4DA8-ACFF-E1C9E2E67F0D}" type="slidenum">
              <a:rPr lang="en-US"/>
              <a:pPr/>
              <a:t>36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104130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Possible Outcomes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pitchFamily="27" charset="-128"/>
              </a:rPr>
              <a:t>Subject </a:t>
            </a:r>
            <a:r>
              <a:rPr lang="en-US" i="1" dirty="0" smtClean="0">
                <a:ea typeface="ＭＳ Ｐゴシック" pitchFamily="27" charset="-128"/>
              </a:rPr>
              <a:t>may</a:t>
            </a:r>
            <a:r>
              <a:rPr lang="en-US" dirty="0" smtClean="0">
                <a:ea typeface="ＭＳ Ｐゴシック" pitchFamily="27" charset="-128"/>
              </a:rPr>
              <a:t> respond to skillful, persistent verbal de-escalation</a:t>
            </a:r>
          </a:p>
          <a:p>
            <a:pPr lvl="1"/>
            <a:r>
              <a:rPr lang="en-US" dirty="0" smtClean="0">
                <a:ea typeface="ＭＳ Ｐゴシック" pitchFamily="27" charset="-128"/>
              </a:rPr>
              <a:t>Simply repeating commands is</a:t>
            </a:r>
            <a:r>
              <a:rPr lang="en-US" b="1" dirty="0" smtClean="0">
                <a:ea typeface="ＭＳ Ｐゴシック" pitchFamily="27" charset="-128"/>
              </a:rPr>
              <a:t> </a:t>
            </a:r>
            <a:r>
              <a:rPr lang="en-US" i="1" dirty="0" smtClean="0">
                <a:ea typeface="ＭＳ Ｐゴシック" pitchFamily="27" charset="-128"/>
              </a:rPr>
              <a:t>not</a:t>
            </a:r>
            <a:r>
              <a:rPr lang="en-US" b="1" dirty="0" smtClean="0">
                <a:ea typeface="ＭＳ Ｐゴシック" pitchFamily="27" charset="-128"/>
              </a:rPr>
              <a:t> </a:t>
            </a:r>
            <a:r>
              <a:rPr lang="en-US" dirty="0" smtClean="0">
                <a:ea typeface="ＭＳ Ｐゴシック" pitchFamily="27" charset="-128"/>
              </a:rPr>
              <a:t>verbal de-escalation</a:t>
            </a:r>
          </a:p>
          <a:p>
            <a:pPr lvl="1"/>
            <a:r>
              <a:rPr lang="en-US" dirty="0" smtClean="0">
                <a:ea typeface="ＭＳ Ｐゴシック" pitchFamily="27" charset="-128"/>
              </a:rPr>
              <a:t>Reinforce </a:t>
            </a:r>
            <a:r>
              <a:rPr lang="en-US" i="1" dirty="0" smtClean="0">
                <a:ea typeface="ＭＳ Ｐゴシック" pitchFamily="27" charset="-128"/>
              </a:rPr>
              <a:t>any</a:t>
            </a:r>
            <a:r>
              <a:rPr lang="en-US" dirty="0" smtClean="0">
                <a:ea typeface="ＭＳ Ｐゴシック" pitchFamily="27" charset="-128"/>
              </a:rPr>
              <a:t> move toward de-escalation</a:t>
            </a:r>
          </a:p>
          <a:p>
            <a:pPr lvl="1">
              <a:buNone/>
            </a:pPr>
            <a:endParaRPr lang="en-US" dirty="0" smtClean="0">
              <a:ea typeface="ＭＳ Ｐゴシック" pitchFamily="27" charset="-128"/>
            </a:endParaRPr>
          </a:p>
          <a:p>
            <a:pPr eaLnBrk="1" hangingPunct="1"/>
            <a:r>
              <a:rPr lang="en-US" dirty="0" smtClean="0">
                <a:ea typeface="ＭＳ Ｐゴシック" pitchFamily="27" charset="-128"/>
              </a:rPr>
              <a:t>Outcome based on</a:t>
            </a:r>
          </a:p>
          <a:p>
            <a:pPr lvl="1" eaLnBrk="1" hangingPunct="1"/>
            <a:r>
              <a:rPr lang="en-US" dirty="0" smtClean="0">
                <a:ea typeface="ＭＳ Ｐゴシック" pitchFamily="27" charset="-128"/>
              </a:rPr>
              <a:t>Subject’s behavior, motives, wherewithal</a:t>
            </a:r>
          </a:p>
          <a:p>
            <a:pPr lvl="1" eaLnBrk="1" hangingPunct="1"/>
            <a:r>
              <a:rPr lang="en-US" dirty="0" smtClean="0">
                <a:ea typeface="ＭＳ Ｐゴシック" pitchFamily="27" charset="-128"/>
              </a:rPr>
              <a:t>Level of intoxication </a:t>
            </a:r>
          </a:p>
          <a:p>
            <a:pPr lvl="1" eaLnBrk="1" hangingPunct="1"/>
            <a:r>
              <a:rPr lang="en-US" dirty="0" smtClean="0">
                <a:ea typeface="ＭＳ Ｐゴシック" pitchFamily="27" charset="-128"/>
              </a:rPr>
              <a:t>Responders’ skill</a:t>
            </a:r>
          </a:p>
          <a:p>
            <a:pPr lvl="1" eaLnBrk="1" hangingPunct="1"/>
            <a:r>
              <a:rPr lang="en-US" dirty="0" smtClean="0">
                <a:ea typeface="ＭＳ Ｐゴシック" pitchFamily="27" charset="-128"/>
              </a:rPr>
              <a:t>Available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DA38-C74D-44CC-B38A-3F290CDF8BD6}" type="slidenum">
              <a:rPr lang="en-US"/>
              <a:pPr/>
              <a:t>37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58" y="188200"/>
            <a:ext cx="8624048" cy="104130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7" charset="-128"/>
              </a:rPr>
              <a:t>Suicide By Cop: The “Do’s”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0043"/>
            <a:ext cx="8229600" cy="4426375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27" charset="-128"/>
              </a:rPr>
              <a:t>Do </a:t>
            </a:r>
            <a:r>
              <a:rPr lang="en-US" dirty="0" smtClean="0">
                <a:ea typeface="ＭＳ Ｐゴシック" pitchFamily="27" charset="-128"/>
              </a:rPr>
              <a:t>remember officer safety</a:t>
            </a:r>
            <a:endParaRPr lang="en-US" i="1" dirty="0" smtClean="0">
              <a:ea typeface="ＭＳ Ｐゴシック" pitchFamily="27" charset="-128"/>
            </a:endParaRPr>
          </a:p>
          <a:p>
            <a:pPr eaLnBrk="1" hangingPunct="1"/>
            <a:r>
              <a:rPr lang="en-US" i="1" dirty="0" smtClean="0">
                <a:ea typeface="ＭＳ Ｐゴシック" pitchFamily="27" charset="-128"/>
              </a:rPr>
              <a:t>Do </a:t>
            </a:r>
            <a:r>
              <a:rPr lang="en-US" dirty="0" smtClean="0">
                <a:ea typeface="ＭＳ Ｐゴシック" pitchFamily="27" charset="-128"/>
              </a:rPr>
              <a:t>ask </a:t>
            </a:r>
            <a:r>
              <a:rPr lang="en-US" u="sng" dirty="0" smtClean="0">
                <a:ea typeface="ＭＳ Ｐゴシック" pitchFamily="27" charset="-128"/>
              </a:rPr>
              <a:t>directly</a:t>
            </a:r>
            <a:r>
              <a:rPr lang="en-US" dirty="0" smtClean="0">
                <a:ea typeface="ＭＳ Ｐゴシック" pitchFamily="27" charset="-128"/>
              </a:rPr>
              <a:t>, but </a:t>
            </a:r>
            <a:r>
              <a:rPr lang="en-US" u="sng" dirty="0" smtClean="0">
                <a:ea typeface="ＭＳ Ｐゴシック" pitchFamily="27" charset="-128"/>
              </a:rPr>
              <a:t>supportively</a:t>
            </a:r>
            <a:r>
              <a:rPr lang="en-US" dirty="0" smtClean="0">
                <a:ea typeface="ＭＳ Ｐゴシック" pitchFamily="27" charset="-128"/>
              </a:rPr>
              <a:t>, if subject is planning to harm/kill himself/herself</a:t>
            </a:r>
          </a:p>
          <a:p>
            <a:pPr lvl="1" eaLnBrk="1" hangingPunct="1"/>
            <a:r>
              <a:rPr lang="en-US" dirty="0" smtClean="0">
                <a:ea typeface="ＭＳ Ｐゴシック" pitchFamily="27" charset="-128"/>
              </a:rPr>
              <a:t>Motive, Means, Plan, Intent (MMPI)</a:t>
            </a:r>
          </a:p>
          <a:p>
            <a:pPr eaLnBrk="1" hangingPunct="1"/>
            <a:r>
              <a:rPr lang="en-US" i="1" dirty="0" smtClean="0">
                <a:ea typeface="ＭＳ Ｐゴシック" pitchFamily="27" charset="-128"/>
              </a:rPr>
              <a:t>Do keep hope, no matter how hopeless a person’s situation may seem.</a:t>
            </a:r>
            <a:r>
              <a:rPr lang="en-US" dirty="0" smtClean="0">
                <a:ea typeface="ＭＳ Ｐゴシック" pitchFamily="27" charset="-128"/>
              </a:rPr>
              <a:t> </a:t>
            </a:r>
          </a:p>
          <a:p>
            <a:pPr eaLnBrk="1" hangingPunct="1"/>
            <a:r>
              <a:rPr lang="en-US" i="1" dirty="0" smtClean="0">
                <a:ea typeface="ＭＳ Ｐゴシック" pitchFamily="27" charset="-128"/>
              </a:rPr>
              <a:t>Do</a:t>
            </a:r>
            <a:r>
              <a:rPr lang="en-US" dirty="0" smtClean="0">
                <a:ea typeface="ＭＳ Ｐゴシック" pitchFamily="27" charset="-128"/>
              </a:rPr>
              <a:t> remember this stuff may apply to fellow officers and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3BF-0B1A-4F36-8A73-0ADFB839A01D}" type="slidenum">
              <a:rPr lang="en-US"/>
              <a:pPr/>
              <a:t>38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58" y="107576"/>
            <a:ext cx="8624048" cy="1336956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7" charset="-128"/>
              </a:rPr>
              <a:t>Suicide By Cop: The “Don’ts”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7648"/>
            <a:ext cx="8229600" cy="4114800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27" charset="-128"/>
              </a:rPr>
              <a:t>Don’t</a:t>
            </a:r>
            <a:r>
              <a:rPr lang="en-US" dirty="0" smtClean="0">
                <a:ea typeface="ＭＳ Ｐゴシック" pitchFamily="27" charset="-128"/>
              </a:rPr>
              <a:t> let a suicide by cop event lead to injury/death of officer</a:t>
            </a:r>
          </a:p>
          <a:p>
            <a:pPr eaLnBrk="1" hangingPunct="1"/>
            <a:r>
              <a:rPr lang="en-US" i="1" dirty="0" smtClean="0">
                <a:ea typeface="ＭＳ Ｐゴシック" pitchFamily="27" charset="-128"/>
              </a:rPr>
              <a:t>Don’t</a:t>
            </a:r>
            <a:r>
              <a:rPr lang="en-US" dirty="0" smtClean="0">
                <a:ea typeface="ＭＳ Ｐゴシック" pitchFamily="27" charset="-128"/>
              </a:rPr>
              <a:t> go face-to-face if subject has a gun</a:t>
            </a:r>
          </a:p>
          <a:p>
            <a:pPr eaLnBrk="1" hangingPunct="1"/>
            <a:r>
              <a:rPr lang="en-US" i="1" dirty="0" smtClean="0">
                <a:ea typeface="ＭＳ Ｐゴシック" pitchFamily="27" charset="-128"/>
              </a:rPr>
              <a:t>Don’t</a:t>
            </a:r>
            <a:r>
              <a:rPr lang="en-US" dirty="0" smtClean="0">
                <a:ea typeface="ＭＳ Ｐゴシック" pitchFamily="27" charset="-128"/>
              </a:rPr>
              <a:t> use family member to talk with subject</a:t>
            </a:r>
          </a:p>
          <a:p>
            <a:pPr eaLnBrk="1" hangingPunct="1"/>
            <a:r>
              <a:rPr lang="en-US" i="1" dirty="0" smtClean="0">
                <a:ea typeface="ＭＳ Ｐゴシック" pitchFamily="27" charset="-128"/>
              </a:rPr>
              <a:t>Don’t</a:t>
            </a:r>
            <a:r>
              <a:rPr lang="en-US" dirty="0" smtClean="0">
                <a:ea typeface="ＭＳ Ｐゴシック" pitchFamily="27" charset="-128"/>
              </a:rPr>
              <a:t> move closer to the subject (will just add pressure)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49275" y="1189190"/>
            <a:ext cx="8042276" cy="508647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40000"/>
              </a:lnSpc>
              <a:spcBef>
                <a:spcPts val="1300"/>
              </a:spcBef>
            </a:pPr>
            <a:r>
              <a:rPr lang="en-US" sz="2429" dirty="0"/>
              <a:t>Clinical depression is a serious medical condition that negatively affects how a person thinks, feels, and behaves.  Symptoms may include</a:t>
            </a:r>
            <a:r>
              <a:rPr lang="en-US" sz="2429" dirty="0" smtClean="0"/>
              <a:t>: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/>
              <a:t>Difficulty concentrating, remembering details, and making </a:t>
            </a:r>
            <a:r>
              <a:rPr lang="en-US" sz="2571" i="1" dirty="0" smtClean="0"/>
              <a:t>decisions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/>
              <a:t>Fatigue and decreased </a:t>
            </a:r>
            <a:r>
              <a:rPr lang="en-US" sz="2571" i="1" dirty="0" smtClean="0"/>
              <a:t>energy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/>
              <a:t>Feelings of guilt, worthlessness, and/or </a:t>
            </a:r>
            <a:r>
              <a:rPr lang="en-US" sz="2571" i="1" dirty="0" smtClean="0"/>
              <a:t>helplessness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/>
              <a:t>Feelings of hopelessness and/or </a:t>
            </a:r>
            <a:r>
              <a:rPr lang="en-US" sz="2571" i="1" dirty="0" smtClean="0"/>
              <a:t>pessimism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/>
              <a:t>Insomnia, early-morning wakefulness, or excessive </a:t>
            </a:r>
            <a:r>
              <a:rPr lang="en-US" sz="2571" i="1" dirty="0" smtClean="0"/>
              <a:t>sleeping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 smtClean="0"/>
              <a:t>Irritability, restlessness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 smtClean="0"/>
              <a:t>Loss of interest in activities or hobbies 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 smtClean="0"/>
              <a:t>Overeating or appetite loss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 smtClean="0"/>
              <a:t>Persistent aches or pains, headaches, cramps, or digestive problems 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 smtClean="0"/>
              <a:t>Persistent sad or "empty" feelings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en-US" sz="2571" i="1" dirty="0" smtClean="0"/>
              <a:t>Thoughts of  death or suicide, suicide attempt or plan</a:t>
            </a:r>
          </a:p>
          <a:p>
            <a:pPr eaLnBrk="1" hangingPunct="1">
              <a:lnSpc>
                <a:spcPct val="90000"/>
              </a:lnSpc>
            </a:pPr>
            <a:endParaRPr lang="en-US" sz="2000" i="1" dirty="0" smtClean="0"/>
          </a:p>
          <a:p>
            <a:pPr eaLnBrk="1" hangingPunct="1">
              <a:lnSpc>
                <a:spcPct val="90000"/>
              </a:lnSpc>
            </a:pPr>
            <a:endParaRPr lang="en-US" sz="1900" i="1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43077-DF84-AD4D-BD92-92D1017C0072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974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What is Depression?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00991"/>
          </a:xfrm>
        </p:spPr>
        <p:txBody>
          <a:bodyPr/>
          <a:lstStyle/>
          <a:p>
            <a:r>
              <a:rPr lang="en-US" dirty="0" smtClean="0"/>
              <a:t>MDD &amp;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18797"/>
            <a:ext cx="8042276" cy="4343400"/>
          </a:xfrm>
        </p:spPr>
        <p:txBody>
          <a:bodyPr/>
          <a:lstStyle/>
          <a:p>
            <a:r>
              <a:rPr lang="en-US" dirty="0" smtClean="0"/>
              <a:t>Filtering</a:t>
            </a:r>
          </a:p>
          <a:p>
            <a:r>
              <a:rPr lang="en-US" dirty="0" smtClean="0"/>
              <a:t>“Black and White” or polarized thinking</a:t>
            </a:r>
          </a:p>
          <a:p>
            <a:r>
              <a:rPr lang="en-US" dirty="0" smtClean="0"/>
              <a:t>Overgeneralization</a:t>
            </a:r>
          </a:p>
          <a:p>
            <a:r>
              <a:rPr lang="en-US" dirty="0" smtClean="0"/>
              <a:t>Jumping to conclusions</a:t>
            </a:r>
          </a:p>
          <a:p>
            <a:r>
              <a:rPr lang="en-US" dirty="0" smtClean="0"/>
              <a:t>Catastrophizing or minimization</a:t>
            </a:r>
          </a:p>
          <a:p>
            <a:r>
              <a:rPr lang="en-US" dirty="0" smtClean="0"/>
              <a:t>Personalization</a:t>
            </a:r>
          </a:p>
          <a:p>
            <a:r>
              <a:rPr lang="en-US" dirty="0" smtClean="0"/>
              <a:t>Emotional reasoning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0835"/>
          </a:xfrm>
        </p:spPr>
        <p:txBody>
          <a:bodyPr/>
          <a:lstStyle/>
          <a:p>
            <a:r>
              <a:rPr lang="en-US" dirty="0" smtClean="0"/>
              <a:t>Key Facts on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38953"/>
            <a:ext cx="8042276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Medical condition, not weakness</a:t>
            </a:r>
          </a:p>
          <a:p>
            <a:r>
              <a:rPr lang="en-US" dirty="0" smtClean="0"/>
              <a:t>Quite common: ~ 5% of population at any given time</a:t>
            </a:r>
          </a:p>
          <a:p>
            <a:pPr lvl="1"/>
            <a:r>
              <a:rPr lang="en-US" u="sng" dirty="0" smtClean="0"/>
              <a:t>&lt;</a:t>
            </a:r>
            <a:r>
              <a:rPr lang="en-US" dirty="0" smtClean="0"/>
              <a:t> 20% of population (lifetime), 5-10% M, 10-20% F</a:t>
            </a:r>
          </a:p>
          <a:p>
            <a:pPr lvl="1"/>
            <a:r>
              <a:rPr lang="en-US" dirty="0" smtClean="0"/>
              <a:t>But, 80% or more will not develop depression</a:t>
            </a:r>
          </a:p>
          <a:p>
            <a:r>
              <a:rPr lang="en-US" dirty="0" smtClean="0"/>
              <a:t>One of most treatable mental illnesses (Miller 2006)</a:t>
            </a:r>
          </a:p>
          <a:p>
            <a:pPr lvl="1"/>
            <a:r>
              <a:rPr lang="en-US" dirty="0" smtClean="0"/>
              <a:t>Up to 90% response rate to medication, therapy</a:t>
            </a:r>
          </a:p>
          <a:p>
            <a:pPr lvl="1"/>
            <a:r>
              <a:rPr lang="en-US" dirty="0" smtClean="0"/>
              <a:t>Many folks, including </a:t>
            </a:r>
            <a:r>
              <a:rPr lang="en-US" dirty="0" err="1" smtClean="0"/>
              <a:t>LEOs</a:t>
            </a:r>
            <a:r>
              <a:rPr lang="en-US" dirty="0" smtClean="0"/>
              <a:t>, treated successfully w/o missing work</a:t>
            </a:r>
          </a:p>
          <a:p>
            <a:r>
              <a:rPr lang="en-US" dirty="0" smtClean="0"/>
              <a:t>If untreated, likely last &gt; 6 months</a:t>
            </a:r>
          </a:p>
          <a:p>
            <a:r>
              <a:rPr lang="en-US" dirty="0" smtClean="0"/>
              <a:t>Role in up to 75% of psychiatric hospitalizations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FullSizeRend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6" y="1115376"/>
            <a:ext cx="8963926" cy="4246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CIT July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FullSize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66" y="0"/>
            <a:ext cx="688022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0835"/>
          </a:xfrm>
        </p:spPr>
        <p:txBody>
          <a:bodyPr/>
          <a:lstStyle/>
          <a:p>
            <a:r>
              <a:rPr lang="en-US" dirty="0" smtClean="0"/>
              <a:t> LEO Encounters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79265"/>
            <a:ext cx="8042276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a typeface="ＭＳ Ｐゴシック" pitchFamily="27" charset="-128"/>
              </a:rPr>
              <a:t>Witnesses, subject, public, fellow officers</a:t>
            </a:r>
          </a:p>
          <a:p>
            <a:r>
              <a:rPr lang="en-US" dirty="0" smtClean="0">
                <a:ea typeface="ＭＳ Ｐゴシック" pitchFamily="27" charset="-128"/>
              </a:rPr>
              <a:t>Welfare check</a:t>
            </a:r>
          </a:p>
          <a:p>
            <a:r>
              <a:rPr lang="en-US" dirty="0" smtClean="0">
                <a:ea typeface="ＭＳ Ｐゴシック" pitchFamily="27" charset="-128"/>
              </a:rPr>
              <a:t>Interrupted homicide/suicide</a:t>
            </a:r>
          </a:p>
          <a:p>
            <a:r>
              <a:rPr lang="en-US" dirty="0" smtClean="0">
                <a:ea typeface="ＭＳ Ｐゴシック" pitchFamily="27" charset="-128"/>
              </a:rPr>
              <a:t>Suicide in progress (or completed suicide)</a:t>
            </a:r>
          </a:p>
          <a:p>
            <a:r>
              <a:rPr lang="en-US" dirty="0" smtClean="0">
                <a:ea typeface="ＭＳ Ｐゴシック" pitchFamily="27" charset="-128"/>
              </a:rPr>
              <a:t>Barricaded, with or without </a:t>
            </a:r>
            <a:r>
              <a:rPr lang="en-US" dirty="0" err="1" smtClean="0">
                <a:ea typeface="ＭＳ Ｐゴシック" pitchFamily="27" charset="-128"/>
              </a:rPr>
              <a:t>hostage(s</a:t>
            </a:r>
            <a:r>
              <a:rPr lang="en-US" dirty="0" smtClean="0">
                <a:ea typeface="ＭＳ Ｐゴシック" pitchFamily="27" charset="-128"/>
              </a:rPr>
              <a:t>)</a:t>
            </a:r>
          </a:p>
          <a:p>
            <a:r>
              <a:rPr lang="en-US" dirty="0" smtClean="0">
                <a:ea typeface="ＭＳ Ｐゴシック" pitchFamily="27" charset="-128"/>
              </a:rPr>
              <a:t>“Man with a gun” call</a:t>
            </a:r>
          </a:p>
          <a:p>
            <a:r>
              <a:rPr lang="en-US" dirty="0" smtClean="0">
                <a:ea typeface="ＭＳ Ｐゴシック" pitchFamily="27" charset="-128"/>
              </a:rPr>
              <a:t>Bizarre behavior (bridge jumper, running in traffic, setting self on fire)</a:t>
            </a:r>
          </a:p>
          <a:p>
            <a:r>
              <a:rPr lang="en-US" dirty="0" smtClean="0">
                <a:ea typeface="ＭＳ Ｐゴシック" pitchFamily="27" charset="-128"/>
              </a:rPr>
              <a:t>Terrorism, suicide bombers, etc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C0B-D669-7545-8D6C-48ECAE80A1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1797</Words>
  <Application>Microsoft Macintosh PowerPoint</Application>
  <PresentationFormat>On-screen Show (4:3)</PresentationFormat>
  <Paragraphs>318</Paragraphs>
  <Slides>39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Breeze</vt:lpstr>
      <vt:lpstr>Mood Disorders, Suicide, Suicide-by-Cop</vt:lpstr>
      <vt:lpstr>Why Should LEOs Learn About This?</vt:lpstr>
      <vt:lpstr>Mood Disorders</vt:lpstr>
      <vt:lpstr>What is Depression?</vt:lpstr>
      <vt:lpstr>MDD &amp; Thinking</vt:lpstr>
      <vt:lpstr>Key Facts on Depression</vt:lpstr>
      <vt:lpstr>Slide 7</vt:lpstr>
      <vt:lpstr>Slide 8</vt:lpstr>
      <vt:lpstr> LEO Encounters</vt:lpstr>
      <vt:lpstr>LEO Encounters (2)</vt:lpstr>
      <vt:lpstr>Remember…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Bipolar D/O</vt:lpstr>
      <vt:lpstr>Famous People  w/Mood Disorders</vt:lpstr>
      <vt:lpstr>Treatment</vt:lpstr>
      <vt:lpstr>Suicide  &amp;  Suicide by Cop</vt:lpstr>
      <vt:lpstr>Suicide</vt:lpstr>
      <vt:lpstr>Suicidal Triad</vt:lpstr>
      <vt:lpstr>Suicidal Gesture vs. Attempt</vt:lpstr>
      <vt:lpstr>Slide 26</vt:lpstr>
      <vt:lpstr>Suicide: MMPI (Ask about these)</vt:lpstr>
      <vt:lpstr>Common Initiating Events</vt:lpstr>
      <vt:lpstr>Warning Signs of Suicide</vt:lpstr>
      <vt:lpstr>How LEOs Can Help</vt:lpstr>
      <vt:lpstr>Useful Phrases</vt:lpstr>
      <vt:lpstr>Suicide: the “Don’ts” </vt:lpstr>
      <vt:lpstr>Suicide By Cop</vt:lpstr>
      <vt:lpstr>Profile</vt:lpstr>
      <vt:lpstr>Motives &amp; Triggers</vt:lpstr>
      <vt:lpstr>Possible Outcomes</vt:lpstr>
      <vt:lpstr>Suicide By Cop: The “Do’s”</vt:lpstr>
      <vt:lpstr>Suicide By Cop: The “Don’ts”</vt:lpstr>
      <vt:lpstr>Questions?</vt:lpstr>
    </vt:vector>
  </TitlesOfParts>
  <Company>Veterans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Disorders, Suicide, Suicide-by-Cop</dc:title>
  <dc:creator>Nicole Duranceaux</dc:creator>
  <cp:lastModifiedBy>Andrea Watts</cp:lastModifiedBy>
  <cp:revision>68</cp:revision>
  <cp:lastPrinted>2014-06-16T17:05:36Z</cp:lastPrinted>
  <dcterms:created xsi:type="dcterms:W3CDTF">2015-04-13T17:16:50Z</dcterms:created>
  <dcterms:modified xsi:type="dcterms:W3CDTF">2015-04-13T17:34:22Z</dcterms:modified>
</cp:coreProperties>
</file>