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9" r:id="rId8"/>
    <p:sldId id="261" r:id="rId9"/>
    <p:sldId id="262" r:id="rId10"/>
    <p:sldId id="263" r:id="rId11"/>
    <p:sldId id="264" r:id="rId12"/>
    <p:sldId id="270" r:id="rId13"/>
    <p:sldId id="265" r:id="rId14"/>
    <p:sldId id="266" r:id="rId15"/>
    <p:sldId id="271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4630"/>
  </p:normalViewPr>
  <p:slideViewPr>
    <p:cSldViewPr>
      <p:cViewPr varScale="1">
        <p:scale>
          <a:sx n="87" d="100"/>
          <a:sy n="87" d="100"/>
        </p:scale>
        <p:origin x="17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5E88-2300-4554-8C58-40F66368D472}" type="datetimeFigureOut">
              <a:rPr lang="en-US" smtClean="0"/>
              <a:t>9/26/18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9905-E855-4230-A2BF-E1DB88CBFB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5E88-2300-4554-8C58-40F66368D472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9905-E855-4230-A2BF-E1DB88CB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5E88-2300-4554-8C58-40F66368D472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9905-E855-4230-A2BF-E1DB88CB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5E88-2300-4554-8C58-40F66368D472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9905-E855-4230-A2BF-E1DB88CB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5E88-2300-4554-8C58-40F66368D472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9905-E855-4230-A2BF-E1DB88CBFB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5E88-2300-4554-8C58-40F66368D472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9905-E855-4230-A2BF-E1DB88CB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5E88-2300-4554-8C58-40F66368D472}" type="datetimeFigureOut">
              <a:rPr lang="en-US" smtClean="0"/>
              <a:t>9/26/18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9905-E855-4230-A2BF-E1DB88CB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5E88-2300-4554-8C58-40F66368D472}" type="datetimeFigureOut">
              <a:rPr lang="en-US" smtClean="0"/>
              <a:t>9/26/18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9905-E855-4230-A2BF-E1DB88CB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5E88-2300-4554-8C58-40F66368D472}" type="datetimeFigureOut">
              <a:rPr lang="en-US" smtClean="0"/>
              <a:t>9/26/18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9905-E855-4230-A2BF-E1DB88CBFB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5E88-2300-4554-8C58-40F66368D472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9905-E855-4230-A2BF-E1DB88CB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5E88-2300-4554-8C58-40F66368D472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9905-E855-4230-A2BF-E1DB88CBFB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D75E88-2300-4554-8C58-40F66368D472}" type="datetimeFigureOut">
              <a:rPr lang="en-US" smtClean="0"/>
              <a:t>9/26/18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F59905-E855-4230-A2BF-E1DB88CBFB7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7800" y="919096"/>
            <a:ext cx="7406640" cy="86258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Mobile Crisis Team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5334000"/>
            <a:ext cx="7406640" cy="1066800"/>
          </a:xfrm>
        </p:spPr>
        <p:txBody>
          <a:bodyPr>
            <a:normAutofit/>
          </a:bodyPr>
          <a:lstStyle/>
          <a:p>
            <a:r>
              <a:rPr lang="en-US" sz="2400" b="1" dirty="0"/>
              <a:t>Mike </a:t>
            </a:r>
            <a:r>
              <a:rPr lang="en-US" sz="2400" b="1" dirty="0" err="1"/>
              <a:t>Sciarrillo</a:t>
            </a:r>
            <a:r>
              <a:rPr lang="en-US" sz="2400" b="1" dirty="0"/>
              <a:t>, P1/C, LAYN </a:t>
            </a:r>
          </a:p>
          <a:p>
            <a:r>
              <a:rPr lang="en-US" sz="2400" b="1" dirty="0"/>
              <a:t>Lisa </a:t>
            </a:r>
            <a:r>
              <a:rPr lang="en-US" sz="2400" b="1" dirty="0" err="1"/>
              <a:t>Galles</a:t>
            </a:r>
            <a:r>
              <a:rPr lang="en-US" sz="2400" b="1" dirty="0"/>
              <a:t>, LPCC, </a:t>
            </a:r>
            <a:r>
              <a:rPr lang="en-US" sz="2400" b="1" dirty="0" err="1"/>
              <a:t>HopeWorks</a:t>
            </a:r>
            <a:r>
              <a:rPr lang="en-US" sz="2400" b="1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058667"/>
            <a:ext cx="4387243" cy="234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67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does MCT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idea was TWO Officers to One Master Level Clinician </a:t>
            </a:r>
          </a:p>
          <a:p>
            <a:r>
              <a:rPr lang="en-US" dirty="0"/>
              <a:t>Two Teams from Albuquerque Police Department </a:t>
            </a:r>
          </a:p>
          <a:p>
            <a:r>
              <a:rPr lang="en-US" dirty="0"/>
              <a:t>One Team from Bernalillo County Sheriff’s Office </a:t>
            </a:r>
          </a:p>
        </p:txBody>
      </p:sp>
    </p:spTree>
    <p:extLst>
      <p:ext uri="{BB962C8B-B14F-4D97-AF65-F5344CB8AC3E}">
        <p14:creationId xmlns:p14="http://schemas.microsoft.com/office/powerpoint/2010/main" val="2263406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does MCT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MCT did not go in effect until 03/03/2018</a:t>
            </a:r>
          </a:p>
          <a:p>
            <a:r>
              <a:rPr lang="en-US" dirty="0"/>
              <a:t>First Mobile Crisis Team came from Albuquerque Police Department</a:t>
            </a:r>
          </a:p>
          <a:p>
            <a:pPr lvl="1"/>
            <a:r>
              <a:rPr lang="en-US" dirty="0"/>
              <a:t>Lisa </a:t>
            </a:r>
            <a:r>
              <a:rPr lang="en-US" dirty="0" err="1"/>
              <a:t>Galles</a:t>
            </a:r>
            <a:r>
              <a:rPr lang="en-US" dirty="0"/>
              <a:t>, LPCC </a:t>
            </a:r>
          </a:p>
          <a:p>
            <a:pPr lvl="1"/>
            <a:r>
              <a:rPr lang="en-US" dirty="0"/>
              <a:t>Michael </a:t>
            </a:r>
            <a:r>
              <a:rPr lang="en-US" dirty="0" err="1"/>
              <a:t>Sciarrillo</a:t>
            </a:r>
            <a:r>
              <a:rPr lang="en-US" dirty="0"/>
              <a:t>, P1/C</a:t>
            </a:r>
          </a:p>
          <a:p>
            <a:pPr lvl="1"/>
            <a:r>
              <a:rPr lang="en-US" dirty="0"/>
              <a:t>Average about 110 calls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124200"/>
            <a:ext cx="28003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108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Calls that MCT will respond to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Suicide Calls </a:t>
            </a:r>
          </a:p>
          <a:p>
            <a:r>
              <a:rPr lang="en-US" dirty="0"/>
              <a:t>Persons that are highly delusional or paranoid </a:t>
            </a:r>
          </a:p>
          <a:p>
            <a:r>
              <a:rPr lang="en-US" dirty="0"/>
              <a:t>Disturbances, Suspicious Persons or </a:t>
            </a:r>
            <a:r>
              <a:rPr lang="en-US" dirty="0" err="1"/>
              <a:t>Wel</a:t>
            </a:r>
            <a:r>
              <a:rPr lang="en-US" dirty="0"/>
              <a:t>-Fare Check Calls where there is a Mental Health Component </a:t>
            </a:r>
          </a:p>
          <a:p>
            <a:r>
              <a:rPr lang="en-US" dirty="0"/>
              <a:t>Calls where a Clinician can and will be used </a:t>
            </a:r>
          </a:p>
        </p:txBody>
      </p:sp>
    </p:spTree>
    <p:extLst>
      <p:ext uri="{BB962C8B-B14F-4D97-AF65-F5344CB8AC3E}">
        <p14:creationId xmlns:p14="http://schemas.microsoft.com/office/powerpoint/2010/main" val="601721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Calls that MCT will respond to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High Priority Behavioral Health calls where a Certificate of Evaluation is already written but an MCT Unit is requested </a:t>
            </a:r>
          </a:p>
          <a:p>
            <a:pPr lvl="1"/>
            <a:r>
              <a:rPr lang="en-US" dirty="0"/>
              <a:t>Will be determined by each MCT Unit </a:t>
            </a:r>
          </a:p>
          <a:p>
            <a:r>
              <a:rPr lang="en-US" dirty="0"/>
              <a:t>Domestic Disputes with a Behavioral Health Element </a:t>
            </a:r>
          </a:p>
        </p:txBody>
      </p:sp>
    </p:spTree>
    <p:extLst>
      <p:ext uri="{BB962C8B-B14F-4D97-AF65-F5344CB8AC3E}">
        <p14:creationId xmlns:p14="http://schemas.microsoft.com/office/powerpoint/2010/main" val="1915578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Tips for responding with MCT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MCT Officers typically only need one Assisting Officer to respond with them</a:t>
            </a:r>
          </a:p>
          <a:p>
            <a:r>
              <a:rPr lang="en-US" dirty="0"/>
              <a:t>The scene needs to be safe for the Clinician</a:t>
            </a:r>
          </a:p>
          <a:p>
            <a:pPr lvl="1"/>
            <a:r>
              <a:rPr lang="en-US" dirty="0"/>
              <a:t>Assisting Officer will help with scene security and Clinician Safety </a:t>
            </a:r>
          </a:p>
          <a:p>
            <a:r>
              <a:rPr lang="en-US" dirty="0"/>
              <a:t>Clinician is a civilian, does not have authority to use force and be a part of force array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89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Tips for responding with MCT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MCT will not be used for perimeters </a:t>
            </a:r>
          </a:p>
          <a:p>
            <a:r>
              <a:rPr lang="en-US" dirty="0"/>
              <a:t>MCT will not respond if the Clinician serves no purpose by being on scene </a:t>
            </a:r>
          </a:p>
          <a:p>
            <a:r>
              <a:rPr lang="en-US" dirty="0"/>
              <a:t>MCT Officers typically take over the scene and become primary</a:t>
            </a:r>
          </a:p>
          <a:p>
            <a:pPr lvl="1"/>
            <a:r>
              <a:rPr lang="en-US" dirty="0"/>
              <a:t>Only a select calls will be turned back to the field</a:t>
            </a:r>
          </a:p>
          <a:p>
            <a:r>
              <a:rPr lang="en-US" dirty="0"/>
              <a:t>Once engaged, the Clinician will rarely need the officer to add to the conversation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58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09800"/>
            <a:ext cx="7498080" cy="1143000"/>
          </a:xfrm>
        </p:spPr>
        <p:txBody>
          <a:bodyPr/>
          <a:lstStyle/>
          <a:p>
            <a:r>
              <a:rPr lang="en-US" dirty="0"/>
              <a:t>		Questions???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86400"/>
            <a:ext cx="7498080" cy="762000"/>
          </a:xfrm>
        </p:spPr>
        <p:txBody>
          <a:bodyPr/>
          <a:lstStyle/>
          <a:p>
            <a:pPr marL="82296" indent="0" algn="ctr">
              <a:buNone/>
            </a:pPr>
            <a:r>
              <a:rPr lang="en-US" dirty="0"/>
              <a:t>apdcit@cabq.gov</a:t>
            </a:r>
          </a:p>
        </p:txBody>
      </p:sp>
    </p:spTree>
    <p:extLst>
      <p:ext uri="{BB962C8B-B14F-4D97-AF65-F5344CB8AC3E}">
        <p14:creationId xmlns:p14="http://schemas.microsoft.com/office/powerpoint/2010/main" val="379315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Course Objectives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590800"/>
            <a:ext cx="7498080" cy="3048000"/>
          </a:xfrm>
        </p:spPr>
        <p:txBody>
          <a:bodyPr/>
          <a:lstStyle/>
          <a:p>
            <a:r>
              <a:rPr lang="en-US" dirty="0"/>
              <a:t>What the Mobile Crisis Team consists of </a:t>
            </a:r>
          </a:p>
          <a:p>
            <a:r>
              <a:rPr lang="en-US" dirty="0"/>
              <a:t>Why the Mobile Crisis Team was created </a:t>
            </a:r>
          </a:p>
          <a:p>
            <a:r>
              <a:rPr lang="en-US" dirty="0"/>
              <a:t>What calls the Mobile Crisis Team will respond to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0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is the Mobile Crisis Team?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defined in SOP 2-19:</a:t>
            </a:r>
          </a:p>
          <a:p>
            <a:pPr marL="82296" indent="0">
              <a:buNone/>
            </a:pPr>
            <a:r>
              <a:rPr lang="en-US" dirty="0"/>
              <a:t>The Mobile Crisis Team (MCT) are co-responder teams composed of one </a:t>
            </a:r>
            <a:r>
              <a:rPr lang="en-US" dirty="0" err="1"/>
              <a:t>eCIT</a:t>
            </a:r>
            <a:r>
              <a:rPr lang="en-US" dirty="0"/>
              <a:t> Officer, from APD or BCSO, and one independently licensed Clinician through St. Martins </a:t>
            </a:r>
            <a:r>
              <a:rPr lang="en-US" dirty="0" err="1"/>
              <a:t>Hopeworks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9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is the Mobile Crisis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Independently licensed Clinician is Master’s Level or Doctorate Level</a:t>
            </a:r>
          </a:p>
          <a:p>
            <a:r>
              <a:rPr lang="en-US" dirty="0"/>
              <a:t>Can write Certificates of Evaluation on scene  </a:t>
            </a:r>
          </a:p>
          <a:p>
            <a:r>
              <a:rPr lang="en-US" dirty="0"/>
              <a:t>Can provide resources</a:t>
            </a:r>
          </a:p>
          <a:p>
            <a:pPr lvl="1"/>
            <a:r>
              <a:rPr lang="en-US" dirty="0"/>
              <a:t>Otherwise unavailable to police </a:t>
            </a:r>
          </a:p>
          <a:p>
            <a:r>
              <a:rPr lang="en-US" dirty="0"/>
              <a:t>Another opinion on scene to determine what is best for each individual </a:t>
            </a:r>
          </a:p>
          <a:p>
            <a:r>
              <a:rPr lang="en-US" dirty="0"/>
              <a:t>Their goal is to keep citizens in the community </a:t>
            </a:r>
          </a:p>
        </p:txBody>
      </p:sp>
    </p:spTree>
    <p:extLst>
      <p:ext uri="{BB962C8B-B14F-4D97-AF65-F5344CB8AC3E}">
        <p14:creationId xmlns:p14="http://schemas.microsoft.com/office/powerpoint/2010/main" val="3663114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is the Mobile Crisis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calls citywide in all six area commands</a:t>
            </a:r>
          </a:p>
          <a:p>
            <a:r>
              <a:rPr lang="en-US" dirty="0"/>
              <a:t>Their goal is to keep citizens in the community when legal to do so.</a:t>
            </a:r>
          </a:p>
          <a:p>
            <a:pPr lvl="1"/>
            <a:r>
              <a:rPr lang="en-US" dirty="0"/>
              <a:t>No charges </a:t>
            </a:r>
          </a:p>
          <a:p>
            <a:pPr lvl="1"/>
            <a:r>
              <a:rPr lang="en-US" dirty="0"/>
              <a:t>No warrants </a:t>
            </a:r>
          </a:p>
          <a:p>
            <a:pPr lvl="1"/>
            <a:r>
              <a:rPr lang="en-US" dirty="0"/>
              <a:t>Does not meet standard for 43-1-10 </a:t>
            </a:r>
          </a:p>
          <a:p>
            <a:pPr lvl="1"/>
            <a:r>
              <a:rPr lang="en-US" dirty="0"/>
              <a:t>Does not meet standard for a Certificate of Evaluation  </a:t>
            </a:r>
          </a:p>
        </p:txBody>
      </p:sp>
    </p:spTree>
    <p:extLst>
      <p:ext uri="{BB962C8B-B14F-4D97-AF65-F5344CB8AC3E}">
        <p14:creationId xmlns:p14="http://schemas.microsoft.com/office/powerpoint/2010/main" val="158440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is the Mobile Crisis Team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eCIT</a:t>
            </a:r>
            <a:r>
              <a:rPr lang="en-US" dirty="0"/>
              <a:t> Trained Officer/Deputy </a:t>
            </a:r>
          </a:p>
          <a:p>
            <a:r>
              <a:rPr lang="en-US" dirty="0"/>
              <a:t>Two from Albuquerque Police Department </a:t>
            </a:r>
          </a:p>
          <a:p>
            <a:r>
              <a:rPr lang="en-US" dirty="0"/>
              <a:t>Two from Bernalillo County Sheriff’s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13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Benefits of the Mobile Crisis Team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Reduction in police needed for Behavioral Health Calls </a:t>
            </a:r>
          </a:p>
          <a:p>
            <a:r>
              <a:rPr lang="en-US" dirty="0"/>
              <a:t>Reduction in custody or detention </a:t>
            </a:r>
          </a:p>
          <a:p>
            <a:r>
              <a:rPr lang="en-US" dirty="0"/>
              <a:t>De-criminalizing individuals living with Behavioral Health Illness</a:t>
            </a:r>
          </a:p>
          <a:p>
            <a:r>
              <a:rPr lang="en-US" dirty="0"/>
              <a:t>Better access Behavioral Health Support and Services </a:t>
            </a:r>
          </a:p>
          <a:p>
            <a:r>
              <a:rPr lang="en-US" dirty="0"/>
              <a:t>Quicker access to Behavioral Health Support at the time of a crisis </a:t>
            </a:r>
          </a:p>
        </p:txBody>
      </p:sp>
    </p:spTree>
    <p:extLst>
      <p:ext uri="{BB962C8B-B14F-4D97-AF65-F5344CB8AC3E}">
        <p14:creationId xmlns:p14="http://schemas.microsoft.com/office/powerpoint/2010/main" val="1547916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590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6000" b="1" u="sng" dirty="0">
                <a:solidFill>
                  <a:srgbClr val="C00000"/>
                </a:solidFill>
              </a:rPr>
              <a:t>Why does MCT exist??</a:t>
            </a:r>
          </a:p>
        </p:txBody>
      </p:sp>
    </p:spTree>
    <p:extLst>
      <p:ext uri="{BB962C8B-B14F-4D97-AF65-F5344CB8AC3E}">
        <p14:creationId xmlns:p14="http://schemas.microsoft.com/office/powerpoint/2010/main" val="78276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does MCT exist?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2015, Bernalillo County imposed a new tax, which collected $17 Million in one year </a:t>
            </a:r>
          </a:p>
          <a:p>
            <a:r>
              <a:rPr lang="en-US" dirty="0"/>
              <a:t>In 2015, Albuquerque spent $16 Million on Behavioral Health</a:t>
            </a:r>
          </a:p>
          <a:p>
            <a:r>
              <a:rPr lang="en-US" dirty="0"/>
              <a:t>Between Bernalillo County and the City of Albuquerque, new idea of Mobile Crisis Teams came about</a:t>
            </a:r>
          </a:p>
        </p:txBody>
      </p:sp>
    </p:spTree>
    <p:extLst>
      <p:ext uri="{BB962C8B-B14F-4D97-AF65-F5344CB8AC3E}">
        <p14:creationId xmlns:p14="http://schemas.microsoft.com/office/powerpoint/2010/main" val="908932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1946</TotalTime>
  <Words>575</Words>
  <Application>Microsoft Macintosh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Gill Sans MT</vt:lpstr>
      <vt:lpstr>Verdana</vt:lpstr>
      <vt:lpstr>Wingdings 2</vt:lpstr>
      <vt:lpstr>Solstice</vt:lpstr>
      <vt:lpstr>Mobile Crisis Team </vt:lpstr>
      <vt:lpstr>Course Objectives  </vt:lpstr>
      <vt:lpstr>What is the Mobile Crisis Team?</vt:lpstr>
      <vt:lpstr>What is the Mobile Crisis Team</vt:lpstr>
      <vt:lpstr>What is the Mobile Crisis Team</vt:lpstr>
      <vt:lpstr>What is the Mobile Crisis Team </vt:lpstr>
      <vt:lpstr>Benefits of the Mobile Crisis Team </vt:lpstr>
      <vt:lpstr>Why does MCT exist??</vt:lpstr>
      <vt:lpstr>Why does MCT exist?</vt:lpstr>
      <vt:lpstr>Why does MCT exist?</vt:lpstr>
      <vt:lpstr>Why does MCT exist?</vt:lpstr>
      <vt:lpstr>Calls that MCT will respond to </vt:lpstr>
      <vt:lpstr>Calls that MCT will respond to </vt:lpstr>
      <vt:lpstr>Tips for responding with MCT </vt:lpstr>
      <vt:lpstr>Tips for responding with MCT </vt:lpstr>
      <vt:lpstr>  Questions???</vt:lpstr>
    </vt:vector>
  </TitlesOfParts>
  <Company>Hewlett-Packard Company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Crisis Team</dc:title>
  <dc:creator>Bludworth, Jeffrey M.</dc:creator>
  <cp:lastModifiedBy>Jennifer Earheart</cp:lastModifiedBy>
  <cp:revision>19</cp:revision>
  <dcterms:created xsi:type="dcterms:W3CDTF">2018-07-31T16:04:29Z</dcterms:created>
  <dcterms:modified xsi:type="dcterms:W3CDTF">2018-09-27T02:10:20Z</dcterms:modified>
</cp:coreProperties>
</file>