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20"/>
  </p:notesMasterIdLst>
  <p:sldIdLst>
    <p:sldId id="256" r:id="rId2"/>
    <p:sldId id="283" r:id="rId3"/>
    <p:sldId id="284" r:id="rId4"/>
    <p:sldId id="286" r:id="rId5"/>
    <p:sldId id="289" r:id="rId6"/>
    <p:sldId id="287" r:id="rId7"/>
    <p:sldId id="288" r:id="rId8"/>
    <p:sldId id="290" r:id="rId9"/>
    <p:sldId id="291" r:id="rId10"/>
    <p:sldId id="292" r:id="rId11"/>
    <p:sldId id="293" r:id="rId12"/>
    <p:sldId id="294" r:id="rId13"/>
    <p:sldId id="295" r:id="rId14"/>
    <p:sldId id="298" r:id="rId15"/>
    <p:sldId id="297" r:id="rId16"/>
    <p:sldId id="299" r:id="rId17"/>
    <p:sldId id="278" r:id="rId18"/>
    <p:sldId id="300" r:id="rId19"/>
  </p:sldIdLst>
  <p:sldSz cx="9144000" cy="5143500" type="screen16x9"/>
  <p:notesSz cx="6858000" cy="9144000"/>
  <p:embeddedFontLst>
    <p:embeddedFont>
      <p:font typeface="Barlow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8541157-C558-431D-8AB2-A2B8AD568E9D}">
  <a:tblStyle styleId="{A8541157-C558-431D-8AB2-A2B8AD568E9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7" d="100"/>
          <a:sy n="157" d="100"/>
        </p:scale>
        <p:origin x="-294" y="3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75024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686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72900" y="-75"/>
            <a:ext cx="12711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Google Shape;11;p2"/>
          <p:cNvSpPr/>
          <p:nvPr/>
        </p:nvSpPr>
        <p:spPr>
          <a:xfrm>
            <a:off x="2241225" y="1310875"/>
            <a:ext cx="6509100" cy="25218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710225" y="1310850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3047925" y="-75"/>
            <a:ext cx="6096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" name="Google Shape;15;p3"/>
          <p:cNvSpPr/>
          <p:nvPr/>
        </p:nvSpPr>
        <p:spPr>
          <a:xfrm>
            <a:off x="2241225" y="1770000"/>
            <a:ext cx="6509100" cy="16035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935400" y="1846200"/>
            <a:ext cx="5814900" cy="910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935400" y="2604625"/>
            <a:ext cx="5814900" cy="451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 slide">
  <p:cSld name="TITLE_AND_BODY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/>
          <p:nvPr/>
        </p:nvSpPr>
        <p:spPr>
          <a:xfrm>
            <a:off x="4178396" y="393525"/>
            <a:ext cx="45720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483099" y="393475"/>
            <a:ext cx="34608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865550" y="1349150"/>
            <a:ext cx="3776400" cy="2938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 rtl="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 rtl="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 rtl="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 rtl="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 rtl="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40" name="Google Shape;40;p6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" name="Google Shape;43;p7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" name="Google Shape;44;p7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1576275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268071" y="1367175"/>
            <a:ext cx="3482400" cy="3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▪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▫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49" name="Google Shape;49;p7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62;p9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63;p9"/>
          <p:cNvSpPr/>
          <p:nvPr/>
        </p:nvSpPr>
        <p:spPr>
          <a:xfrm>
            <a:off x="877500" y="393525"/>
            <a:ext cx="7872900" cy="8067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9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66" name="Google Shape;66;p9"/>
          <p:cNvSpPr/>
          <p:nvPr/>
        </p:nvSpPr>
        <p:spPr>
          <a:xfrm>
            <a:off x="7943750" y="393425"/>
            <a:ext cx="806700" cy="806700"/>
          </a:xfrm>
          <a:prstGeom prst="rect">
            <a:avLst/>
          </a:prstGeom>
          <a:solidFill>
            <a:srgbClr val="FFFFFF">
              <a:alpha val="52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/>
          <p:nvPr/>
        </p:nvSpPr>
        <p:spPr>
          <a:xfrm>
            <a:off x="1271100" y="-75"/>
            <a:ext cx="7872900" cy="51435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76;p11"/>
          <p:cNvSpPr/>
          <p:nvPr/>
        </p:nvSpPr>
        <p:spPr>
          <a:xfrm>
            <a:off x="8750300" y="4356125"/>
            <a:ext cx="393600" cy="393600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1BEF0D-F0BB-DE4B-95CE-6DB70DBA9567}" type="datetimeFigureOut">
              <a:rPr lang="en-US" dirty="0"/>
              <a:pPr/>
              <a:t>8/20/2018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03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61BEF0D-F0BB-DE4B-95CE-6DB70DBA9567}" type="datetimeFigureOut">
              <a:rPr lang="en-US" dirty="0"/>
              <a:pPr/>
              <a:t>8/20/2018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1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Barlow"/>
              <a:buNone/>
              <a:defRPr sz="24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56331" y="1349141"/>
            <a:ext cx="7085700" cy="29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▪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▫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●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○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rgbClr val="D9D9D9"/>
              </a:buClr>
              <a:buSzPts val="2600"/>
              <a:buFont typeface="Barlow"/>
              <a:buChar char="■"/>
              <a:defRPr sz="260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lvl="1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lvl="2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lvl="3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lvl="4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lvl="5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lvl="6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lvl="7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lvl="8" algn="ctr">
              <a:buNone/>
              <a:defRPr sz="1200" b="1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7" r:id="rId6"/>
    <p:sldLayoutId id="2147483661" r:id="rId7"/>
    <p:sldLayoutId id="2147483662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ctrTitle"/>
          </p:nvPr>
        </p:nvSpPr>
        <p:spPr>
          <a:xfrm>
            <a:off x="2710225" y="1310850"/>
            <a:ext cx="5476800" cy="25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Sharing is Caring</a:t>
            </a:r>
            <a:br>
              <a:rPr lang="en" dirty="0" smtClean="0"/>
            </a:br>
            <a:r>
              <a:rPr lang="en" dirty="0"/>
              <a:t/>
            </a:r>
            <a:br>
              <a:rPr lang="en" dirty="0"/>
            </a:br>
            <a:r>
              <a:rPr lang="en" sz="2400" dirty="0" smtClean="0"/>
              <a:t>Folie a Deux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Participants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</a:pPr>
            <a:r>
              <a:rPr lang="en-US" b="1" dirty="0" smtClean="0"/>
              <a:t>Anissa Weier</a:t>
            </a:r>
          </a:p>
          <a:p>
            <a:r>
              <a:rPr lang="en-US" sz="2000" dirty="0" smtClean="0"/>
              <a:t>12 year old student</a:t>
            </a:r>
          </a:p>
          <a:p>
            <a:endParaRPr lang="en-US" sz="2000" dirty="0"/>
          </a:p>
          <a:p>
            <a:r>
              <a:rPr lang="en-US" sz="2000" dirty="0" smtClean="0"/>
              <a:t>No disciplinary or behavioral health issues prior to the event</a:t>
            </a:r>
          </a:p>
          <a:p>
            <a:endParaRPr lang="en-US" sz="2000" dirty="0"/>
          </a:p>
          <a:p>
            <a:r>
              <a:rPr lang="en-US" sz="2000" dirty="0" smtClean="0"/>
              <a:t>Was infatuated with Geyser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88900" indent="0">
              <a:buNone/>
            </a:pPr>
            <a:r>
              <a:rPr lang="en-US" b="1" dirty="0" smtClean="0"/>
              <a:t>Morgan Geyser</a:t>
            </a:r>
          </a:p>
          <a:p>
            <a:r>
              <a:rPr lang="en-US" sz="2000" dirty="0" smtClean="0"/>
              <a:t>12 year old student </a:t>
            </a:r>
          </a:p>
          <a:p>
            <a:endParaRPr lang="en-US" sz="2000" dirty="0"/>
          </a:p>
          <a:p>
            <a:r>
              <a:rPr lang="en-US" sz="2000" dirty="0" smtClean="0"/>
              <a:t>Prior behavioral health issues noted by school officials</a:t>
            </a:r>
          </a:p>
          <a:p>
            <a:endParaRPr lang="en-US" sz="2000" dirty="0"/>
          </a:p>
          <a:p>
            <a:r>
              <a:rPr lang="en-US" sz="2000" dirty="0" smtClean="0"/>
              <a:t>Eventually diagnosed with schizophrenia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865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The Sequence of Events </a:t>
            </a:r>
            <a:endParaRPr dirty="0"/>
          </a:p>
        </p:txBody>
      </p:sp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 dirty="0"/>
          </a:p>
        </p:txBody>
      </p:sp>
      <p:grpSp>
        <p:nvGrpSpPr>
          <p:cNvPr id="281" name="Google Shape;281;p30"/>
          <p:cNvGrpSpPr/>
          <p:nvPr/>
        </p:nvGrpSpPr>
        <p:grpSpPr>
          <a:xfrm>
            <a:off x="8192081" y="607094"/>
            <a:ext cx="320958" cy="379470"/>
            <a:chOff x="4636075" y="261925"/>
            <a:chExt cx="401800" cy="475050"/>
          </a:xfrm>
        </p:grpSpPr>
        <p:sp>
          <p:nvSpPr>
            <p:cNvPr id="282" name="Google Shape;282;p30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0" t="0" r="0" b="0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0" t="0" r="0" b="0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0" t="0" r="0" b="0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0" t="0" r="0" b="0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6" name="Google Shape;286;p30"/>
          <p:cNvGrpSpPr/>
          <p:nvPr/>
        </p:nvGrpSpPr>
        <p:grpSpPr>
          <a:xfrm>
            <a:off x="5984210" y="1799375"/>
            <a:ext cx="2766540" cy="2785550"/>
            <a:chOff x="5632317" y="1189775"/>
            <a:chExt cx="3305700" cy="2785550"/>
          </a:xfrm>
        </p:grpSpPr>
        <p:sp>
          <p:nvSpPr>
            <p:cNvPr id="287" name="Google Shape;287;p30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The </a:t>
              </a:r>
              <a:r>
                <a:rPr lang="en" b="1" dirty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a</a:t>
              </a: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ttack is committed </a:t>
              </a:r>
              <a:endParaRPr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88" name="Google Shape;288;p30"/>
            <p:cNvSpPr txBox="1"/>
            <p:nvPr/>
          </p:nvSpPr>
          <p:spPr>
            <a:xfrm>
              <a:off x="6167076" y="2057125"/>
              <a:ext cx="2236200" cy="19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Luring Leutner in to the woods the two hold her down and stab her 19 times, leaving her for dead. The two are caught a short time later.</a:t>
              </a:r>
              <a:endParaRPr sz="1200" dirty="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89" name="Google Shape;289;p30"/>
          <p:cNvGrpSpPr/>
          <p:nvPr/>
        </p:nvGrpSpPr>
        <p:grpSpPr>
          <a:xfrm>
            <a:off x="1270524" y="1799589"/>
            <a:ext cx="2968401" cy="2785336"/>
            <a:chOff x="0" y="1189989"/>
            <a:chExt cx="3546900" cy="2785336"/>
          </a:xfrm>
        </p:grpSpPr>
        <p:sp>
          <p:nvSpPr>
            <p:cNvPr id="290" name="Google Shape;290;p30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Geyser and Weier meet </a:t>
              </a:r>
              <a:endParaRPr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91" name="Google Shape;291;p30"/>
            <p:cNvSpPr txBox="1"/>
            <p:nvPr/>
          </p:nvSpPr>
          <p:spPr>
            <a:xfrm>
              <a:off x="655366" y="2057125"/>
              <a:ext cx="2236200" cy="19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The two meet and become friends also befriending the eventual victim Payton Leutner. After reading about “Slenderman” on the internet Geyser begins to have delusions involving the fictional character </a:t>
              </a:r>
              <a:r>
                <a:rPr lang="en-US" sz="1200" dirty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S</a:t>
              </a:r>
              <a:r>
                <a:rPr lang="en-US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lenderman </a:t>
              </a:r>
              <a:endParaRPr sz="1200" dirty="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92" name="Google Shape;292;p30"/>
          <p:cNvGrpSpPr/>
          <p:nvPr/>
        </p:nvGrpSpPr>
        <p:grpSpPr>
          <a:xfrm>
            <a:off x="3734528" y="1799375"/>
            <a:ext cx="2766540" cy="2785550"/>
            <a:chOff x="2944204" y="1189775"/>
            <a:chExt cx="3305700" cy="2785550"/>
          </a:xfrm>
        </p:grpSpPr>
        <p:sp>
          <p:nvSpPr>
            <p:cNvPr id="293" name="Google Shape;293;p30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Delusions spread and grow</a:t>
              </a:r>
              <a:endParaRPr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94" name="Google Shape;294;p30"/>
            <p:cNvSpPr txBox="1"/>
            <p:nvPr/>
          </p:nvSpPr>
          <p:spPr>
            <a:xfrm>
              <a:off x="3478941" y="2057125"/>
              <a:ext cx="2236200" cy="19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Both girls come to believe that in order to appease Slenderman they must commit a murder. They decide on friend Payton Leutner.</a:t>
              </a:r>
              <a:endParaRPr sz="1200" dirty="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593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Eriksson Sisters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Truth is stranger than fiction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750300" y="4356100"/>
            <a:ext cx="393700" cy="3937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3598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Participants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76275" y="1367174"/>
            <a:ext cx="3482400" cy="3642975"/>
          </a:xfrm>
        </p:spPr>
        <p:txBody>
          <a:bodyPr/>
          <a:lstStyle/>
          <a:p>
            <a:pPr marL="88900" indent="0">
              <a:buNone/>
            </a:pPr>
            <a:r>
              <a:rPr lang="en-US" b="1" dirty="0" smtClean="0"/>
              <a:t>Ursela Eriksson</a:t>
            </a:r>
          </a:p>
          <a:p>
            <a:r>
              <a:rPr lang="en-US" sz="2000" dirty="0" smtClean="0"/>
              <a:t>Swedish national living in the US.</a:t>
            </a:r>
          </a:p>
          <a:p>
            <a:endParaRPr lang="en-US" sz="2000" dirty="0"/>
          </a:p>
          <a:p>
            <a:r>
              <a:rPr lang="en-US" sz="2000" dirty="0" smtClean="0"/>
              <a:t>No history of substance use, criminal activity or mental illness</a:t>
            </a:r>
          </a:p>
          <a:p>
            <a:endParaRPr lang="en-US" sz="2000" dirty="0"/>
          </a:p>
          <a:p>
            <a:r>
              <a:rPr lang="en-US" sz="2000" dirty="0" smtClean="0"/>
              <a:t>Traveled to Ireland in 2008 to visit Sabina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5268071" y="1367174"/>
            <a:ext cx="3482400" cy="3642975"/>
          </a:xfrm>
        </p:spPr>
        <p:txBody>
          <a:bodyPr/>
          <a:lstStyle/>
          <a:p>
            <a:pPr marL="88900" indent="0">
              <a:buNone/>
            </a:pPr>
            <a:r>
              <a:rPr lang="en-US" b="1" dirty="0" smtClean="0"/>
              <a:t>Sabina Eriksson</a:t>
            </a:r>
          </a:p>
          <a:p>
            <a:r>
              <a:rPr lang="en-US" sz="2000" dirty="0" smtClean="0"/>
              <a:t>Swedish national living in Ireland</a:t>
            </a:r>
          </a:p>
          <a:p>
            <a:endParaRPr lang="en-US" sz="2000" dirty="0"/>
          </a:p>
          <a:p>
            <a:r>
              <a:rPr lang="en-US" sz="2000" dirty="0" smtClean="0"/>
              <a:t>No history of substance use, criminal activity or mental illness</a:t>
            </a:r>
          </a:p>
          <a:p>
            <a:endParaRPr lang="en-US" sz="2000" dirty="0" smtClean="0"/>
          </a:p>
          <a:p>
            <a:r>
              <a:rPr lang="en-US" sz="2000" dirty="0" smtClean="0"/>
              <a:t>Has two children and a partner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229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Sequence of Events 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Ursela visits Sabina in Ireland</a:t>
            </a:r>
          </a:p>
          <a:p>
            <a:endParaRPr lang="en-US" dirty="0"/>
          </a:p>
          <a:p>
            <a:r>
              <a:rPr lang="en-US" dirty="0" smtClean="0"/>
              <a:t>The two abandon their children and partners and board a bus to </a:t>
            </a:r>
            <a:r>
              <a:rPr lang="en-US" dirty="0"/>
              <a:t>L</a:t>
            </a:r>
            <a:r>
              <a:rPr lang="en-US" dirty="0" smtClean="0"/>
              <a:t>ondon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Suspicious behavior on the bus gets the two thrown off the bus and a brief police contact</a:t>
            </a:r>
          </a:p>
          <a:p>
            <a:endParaRPr lang="en-US" dirty="0"/>
          </a:p>
          <a:p>
            <a:r>
              <a:rPr lang="en-US" dirty="0" smtClean="0"/>
              <a:t>The sisters are seen walking down the middle of a busy London freeway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849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 dirty="0"/>
          </a:p>
        </p:txBody>
      </p:sp>
      <p:pic>
        <p:nvPicPr>
          <p:cNvPr id="4" name="Motorway M6,UK Madness - Swedish Twi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209550"/>
            <a:ext cx="7467600" cy="472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45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Sequence of Events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Critically injured Ursula remains in hospital </a:t>
            </a:r>
          </a:p>
          <a:p>
            <a:endParaRPr lang="en-US" dirty="0"/>
          </a:p>
          <a:p>
            <a:r>
              <a:rPr lang="en-US" dirty="0" smtClean="0"/>
              <a:t>Sabina is released after one day in jail</a:t>
            </a:r>
          </a:p>
          <a:p>
            <a:endParaRPr lang="en-US" dirty="0"/>
          </a:p>
          <a:p>
            <a:r>
              <a:rPr lang="en-US" dirty="0" smtClean="0"/>
              <a:t>Sabina stays the night with a local, Glenn </a:t>
            </a:r>
            <a:r>
              <a:rPr lang="en-US" dirty="0" smtClean="0"/>
              <a:t>Hollinshead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The next day Sabina stabs Glenn to death then flees</a:t>
            </a:r>
          </a:p>
          <a:p>
            <a:endParaRPr lang="en-US" dirty="0"/>
          </a:p>
          <a:p>
            <a:r>
              <a:rPr lang="en-US" dirty="0" smtClean="0"/>
              <a:t>Sabina attacks another man with a roofing tile</a:t>
            </a:r>
          </a:p>
          <a:p>
            <a:endParaRPr lang="en-US" dirty="0"/>
          </a:p>
          <a:p>
            <a:r>
              <a:rPr lang="en-US" dirty="0" smtClean="0"/>
              <a:t>Sabina fleeing from police leaps of a 40ft high bridge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6515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 dirty="0"/>
          </a:p>
        </p:txBody>
      </p:sp>
      <p:sp>
        <p:nvSpPr>
          <p:cNvPr id="365" name="Google Shape;365;p36"/>
          <p:cNvSpPr txBox="1">
            <a:spLocks noGrp="1"/>
          </p:cNvSpPr>
          <p:nvPr>
            <p:ph type="ctrTitle" idx="4294967295"/>
          </p:nvPr>
        </p:nvSpPr>
        <p:spPr>
          <a:xfrm>
            <a:off x="1504677" y="569850"/>
            <a:ext cx="72456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B000"/>
                </a:solidFill>
              </a:rPr>
              <a:t>THANKS!</a:t>
            </a:r>
            <a:endParaRPr sz="9600" dirty="0">
              <a:solidFill>
                <a:srgbClr val="FFB000"/>
              </a:solidFill>
            </a:endParaRPr>
          </a:p>
        </p:txBody>
      </p:sp>
      <p:sp>
        <p:nvSpPr>
          <p:cNvPr id="366" name="Google Shape;366;p36"/>
          <p:cNvSpPr txBox="1">
            <a:spLocks noGrp="1"/>
          </p:cNvSpPr>
          <p:nvPr>
            <p:ph type="subTitle" idx="4294967295"/>
          </p:nvPr>
        </p:nvSpPr>
        <p:spPr>
          <a:xfrm>
            <a:off x="1557975" y="1777100"/>
            <a:ext cx="7192200" cy="197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 dirty="0"/>
              <a:t>Any questions</a:t>
            </a:r>
            <a:r>
              <a:rPr lang="en" b="1" dirty="0" smtClean="0"/>
              <a:t>?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 indent="0">
              <a:buNone/>
            </a:pPr>
            <a:r>
              <a:rPr lang="en-US" sz="1050" dirty="0"/>
              <a:t>"Case 17: The Eriksson Twins - Casefile: True Crime Podcast". Casefile: True Crime Podcast. </a:t>
            </a:r>
            <a:r>
              <a:rPr lang="en-US" sz="1050" dirty="0" smtClean="0"/>
              <a:t>2016-04-30. </a:t>
            </a:r>
          </a:p>
          <a:p>
            <a:pPr marL="88900" indent="0">
              <a:buNone/>
            </a:pPr>
            <a:r>
              <a:rPr lang="en-US" sz="1050" dirty="0" smtClean="0"/>
              <a:t>"</a:t>
            </a:r>
            <a:r>
              <a:rPr lang="en-US" sz="1050" dirty="0"/>
              <a:t>Case 17: The Eriksson Twins - Casefile: True Crime Podcast". Casefile: True Crime Podcast. 2016-04-30. Retrieved </a:t>
            </a:r>
            <a:r>
              <a:rPr lang="en-US" sz="1050" dirty="0" smtClean="0"/>
              <a:t>2018-07-31.</a:t>
            </a:r>
          </a:p>
          <a:p>
            <a:pPr marL="88900" indent="0">
              <a:buNone/>
            </a:pPr>
            <a:r>
              <a:rPr lang="en-US" sz="1050" dirty="0" smtClean="0"/>
              <a:t> </a:t>
            </a:r>
            <a:r>
              <a:rPr lang="en-US" sz="1050" dirty="0"/>
              <a:t>Berrios G E &amp; </a:t>
            </a:r>
            <a:r>
              <a:rPr lang="en-US" sz="1050" dirty="0"/>
              <a:t>Marková</a:t>
            </a:r>
            <a:r>
              <a:rPr lang="en-US" sz="1050" dirty="0"/>
              <a:t> IS (2015) Shared Pathologies. In </a:t>
            </a:r>
            <a:r>
              <a:rPr lang="en-US" sz="1050" dirty="0"/>
              <a:t>Bhugra</a:t>
            </a:r>
            <a:r>
              <a:rPr lang="en-US" sz="1050" dirty="0"/>
              <a:t> D &amp; </a:t>
            </a:r>
            <a:r>
              <a:rPr lang="en-US" sz="1050" dirty="0"/>
              <a:t>Malhi</a:t>
            </a:r>
            <a:r>
              <a:rPr lang="en-US" sz="1050" dirty="0"/>
              <a:t> G (</a:t>
            </a:r>
            <a:r>
              <a:rPr lang="en-US" sz="1050" dirty="0"/>
              <a:t>eds</a:t>
            </a:r>
            <a:r>
              <a:rPr lang="en-US" sz="1050" dirty="0"/>
              <a:t>) Troublesome disguises. Managing challenging Disorders in Psychiatry. 2nd Edition, London, Wiley, </a:t>
            </a:r>
            <a:r>
              <a:rPr lang="en-US" sz="1050" dirty="0" smtClean="0"/>
              <a:t>pp3-15</a:t>
            </a:r>
          </a:p>
          <a:p>
            <a:pPr marL="88900" indent="0">
              <a:buNone/>
            </a:pPr>
            <a:r>
              <a:rPr lang="en-US" sz="1050" dirty="0"/>
              <a:t>Halgin</a:t>
            </a:r>
            <a:r>
              <a:rPr lang="en-US" sz="1050" dirty="0"/>
              <a:t>, R. &amp; </a:t>
            </a:r>
            <a:r>
              <a:rPr lang="en-US" sz="1050" dirty="0"/>
              <a:t>Whitbourne</a:t>
            </a:r>
            <a:r>
              <a:rPr lang="en-US" sz="1050" dirty="0"/>
              <a:t>, S. (2002) Abnormal Psychology: Clinical Perspectives on Psychological Disorders. McGraw-Hill. ISBN </a:t>
            </a:r>
            <a:r>
              <a:rPr lang="en-US" sz="1050" dirty="0" smtClean="0"/>
              <a:t>0072817216</a:t>
            </a:r>
          </a:p>
          <a:p>
            <a:pPr marL="88900" indent="0">
              <a:buNone/>
            </a:pPr>
            <a:r>
              <a:rPr lang="en-US" sz="1050" dirty="0"/>
              <a:t>Enoch, D. &amp; Ball, H. (2001) </a:t>
            </a:r>
            <a:r>
              <a:rPr lang="en-US" sz="1050" dirty="0"/>
              <a:t>Folie</a:t>
            </a:r>
            <a:r>
              <a:rPr lang="en-US" sz="1050" dirty="0"/>
              <a:t> à </a:t>
            </a:r>
            <a:r>
              <a:rPr lang="en-US" sz="1050" dirty="0"/>
              <a:t>deux</a:t>
            </a:r>
            <a:r>
              <a:rPr lang="en-US" sz="1050" dirty="0"/>
              <a:t> (et </a:t>
            </a:r>
            <a:r>
              <a:rPr lang="en-US" sz="1050" dirty="0"/>
              <a:t>Folie</a:t>
            </a:r>
            <a:r>
              <a:rPr lang="en-US" sz="1050" dirty="0"/>
              <a:t> à </a:t>
            </a:r>
            <a:r>
              <a:rPr lang="en-US" sz="1050" dirty="0"/>
              <a:t>plusieurs</a:t>
            </a:r>
            <a:r>
              <a:rPr lang="en-US" sz="1050" dirty="0"/>
              <a:t>). In Enoch, D. &amp; Ball, H. Uncommon psychiatric syndromes (Fourth edition). London: Arnold. ISBN 0340763884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88900" indent="0">
              <a:buNone/>
            </a:pPr>
            <a:r>
              <a:rPr lang="en-US" sz="1050" dirty="0"/>
              <a:t>Hatfield, Elaine; </a:t>
            </a:r>
            <a:r>
              <a:rPr lang="en-US" sz="1050" dirty="0"/>
              <a:t>Caccioppo</a:t>
            </a:r>
            <a:r>
              <a:rPr lang="en-US" sz="1050" dirty="0"/>
              <a:t>, John T &amp; Rapson, Richard L. (1994). Emotional contagion (Studies in Emotional and Social Interaction). Cambridge, UK: Cambridge University Press. ISBN 0-521-44948-0</a:t>
            </a:r>
            <a:r>
              <a:rPr lang="en-US" sz="1050" dirty="0" smtClean="0"/>
              <a:t>.</a:t>
            </a:r>
          </a:p>
          <a:p>
            <a:pPr marL="88900" indent="0">
              <a:buNone/>
            </a:pPr>
            <a:r>
              <a:rPr lang="en-US" sz="1050" dirty="0"/>
              <a:t>Hanna, Jason (June 3, 2014). "12 year-old Wisconsin girl stabbed 19 times; friends arrested". CNN</a:t>
            </a:r>
            <a:r>
              <a:rPr lang="en-US" sz="1050" dirty="0" smtClean="0"/>
              <a:t>.</a:t>
            </a:r>
          </a:p>
          <a:p>
            <a:pPr marL="88900" indent="0">
              <a:buNone/>
            </a:pPr>
            <a:r>
              <a:rPr lang="en-US" sz="1050" dirty="0"/>
              <a:t>Fieldstadt</a:t>
            </a:r>
            <a:r>
              <a:rPr lang="en-US" sz="1050" dirty="0"/>
              <a:t>, Elisha (February 22, 2015). "'Slender Man' Stabbing Suspects Blamed Each Other in Interrogations". NBC News. Retrieved </a:t>
            </a:r>
            <a:r>
              <a:rPr lang="en-US" sz="1050" dirty="0" smtClean="0"/>
              <a:t>August 1</a:t>
            </a:r>
            <a:r>
              <a:rPr lang="en-US" sz="1050" baseline="30000" dirty="0" smtClean="0"/>
              <a:t>st</a:t>
            </a:r>
            <a:r>
              <a:rPr lang="en-US" sz="1050" dirty="0" smtClean="0"/>
              <a:t> 2018.</a:t>
            </a:r>
          </a:p>
          <a:p>
            <a:pPr marL="88900" indent="0">
              <a:buNone/>
            </a:pPr>
            <a:r>
              <a:rPr lang="en-US" sz="1050" dirty="0"/>
              <a:t>Higdon, Hal (June 27, 1975). "Leopold and Loeb: The Crime of the Century". University of Illinois Press – via Google Books</a:t>
            </a:r>
            <a:r>
              <a:rPr lang="en-US" sz="1050" dirty="0" smtClean="0"/>
              <a:t>.</a:t>
            </a:r>
          </a:p>
          <a:p>
            <a:pPr marL="88900" indent="0">
              <a:buNone/>
            </a:pPr>
            <a:r>
              <a:rPr lang="en-US" sz="1050" dirty="0"/>
              <a:t>Leopold and Loeb: The Crime of the Century ISBN </a:t>
            </a:r>
            <a:r>
              <a:rPr lang="en-US" sz="1050" dirty="0" smtClean="0"/>
              <a:t>0-252-06829-7</a:t>
            </a:r>
          </a:p>
          <a:p>
            <a:pPr marL="88900" indent="0">
              <a:buNone/>
            </a:pPr>
            <a:r>
              <a:rPr lang="en-US" sz="1050" dirty="0"/>
              <a:t>"</a:t>
            </a:r>
            <a:r>
              <a:rPr lang="en-US" sz="1050" dirty="0"/>
              <a:t>CrimeArchives</a:t>
            </a:r>
            <a:r>
              <a:rPr lang="en-US" sz="1050" dirty="0"/>
              <a:t>: The Leopold-Loeb Case - Interrogation". www.crimearchives.net.</a:t>
            </a:r>
            <a:endParaRPr lang="en-US" sz="1050" dirty="0" smtClean="0"/>
          </a:p>
          <a:p>
            <a:pPr marL="88900" indent="0">
              <a:buNone/>
            </a:pPr>
            <a:endParaRPr lang="en-US" sz="105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0597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Define the syndrome of folie a deux</a:t>
            </a:r>
          </a:p>
          <a:p>
            <a:endParaRPr lang="en-US" dirty="0" smtClean="0"/>
          </a:p>
          <a:p>
            <a:r>
              <a:rPr lang="en-US" dirty="0" smtClean="0"/>
              <a:t>Describe the characteristics of folie a deux</a:t>
            </a:r>
          </a:p>
          <a:p>
            <a:endParaRPr lang="en-US" dirty="0"/>
          </a:p>
          <a:p>
            <a:r>
              <a:rPr lang="en-US" dirty="0" smtClean="0"/>
              <a:t>Dissect some real life examples of the phenomenon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200" dirty="0"/>
              <a:t>A psychiatric syndrome in which symptoms of a delusional believe and sometimes hallucinations are transmitted from one individual to </a:t>
            </a:r>
            <a:r>
              <a:rPr lang="en-US" sz="1200" dirty="0" smtClean="0"/>
              <a:t>another.</a:t>
            </a:r>
            <a:endParaRPr lang="en-US" sz="1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352550"/>
            <a:ext cx="3810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223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Folie Imposee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 dirty="0"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0" name="Google Shape;210;p25"/>
          <p:cNvGrpSpPr/>
          <p:nvPr/>
        </p:nvGrpSpPr>
        <p:grpSpPr>
          <a:xfrm>
            <a:off x="3787460" y="2173524"/>
            <a:ext cx="1944600" cy="2912826"/>
            <a:chOff x="3071457" y="2013875"/>
            <a:chExt cx="1944600" cy="1569600"/>
          </a:xfrm>
        </p:grpSpPr>
        <p:sp>
          <p:nvSpPr>
            <p:cNvPr id="211" name="Google Shape;211;p25"/>
            <p:cNvSpPr/>
            <p:nvPr/>
          </p:nvSpPr>
          <p:spPr>
            <a:xfrm rot="10800000" flipH="1">
              <a:off x="3071457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2" name="Google Shape;212;p25"/>
            <p:cNvSpPr txBox="1"/>
            <p:nvPr/>
          </p:nvSpPr>
          <p:spPr>
            <a:xfrm>
              <a:off x="3316102" y="2256385"/>
              <a:ext cx="1451700" cy="258099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100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Secondary Individual/s</a:t>
              </a:r>
              <a:endParaRPr sz="11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3" name="Google Shape;213;p25"/>
            <p:cNvSpPr txBox="1"/>
            <p:nvPr/>
          </p:nvSpPr>
          <p:spPr>
            <a:xfrm>
              <a:off x="3316100" y="2540947"/>
              <a:ext cx="1451700" cy="96566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Receives the psychosis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Might not have been psychotic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Will get better once separated from primary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sz="1050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sz="105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14" name="Google Shape;214;p25"/>
          <p:cNvGrpSpPr/>
          <p:nvPr/>
        </p:nvGrpSpPr>
        <p:grpSpPr>
          <a:xfrm>
            <a:off x="1845246" y="2173524"/>
            <a:ext cx="1944600" cy="2912826"/>
            <a:chOff x="1126863" y="2013875"/>
            <a:chExt cx="1944600" cy="1569600"/>
          </a:xfrm>
        </p:grpSpPr>
        <p:sp>
          <p:nvSpPr>
            <p:cNvPr id="215" name="Google Shape;215;p25"/>
            <p:cNvSpPr/>
            <p:nvPr/>
          </p:nvSpPr>
          <p:spPr>
            <a:xfrm>
              <a:off x="1126863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6" name="Google Shape;216;p25"/>
            <p:cNvSpPr txBox="1"/>
            <p:nvPr/>
          </p:nvSpPr>
          <p:spPr>
            <a:xfrm>
              <a:off x="1351627" y="2256385"/>
              <a:ext cx="1451700" cy="296814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Primary Individual</a:t>
              </a:r>
              <a:endParaRPr sz="12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7" name="Google Shape;217;p25"/>
            <p:cNvSpPr txBox="1"/>
            <p:nvPr/>
          </p:nvSpPr>
          <p:spPr>
            <a:xfrm>
              <a:off x="1351625" y="2553162"/>
              <a:ext cx="1451700" cy="675589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Initially psychotic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Imposes the Psychosis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Will usually not get better without treatment</a:t>
              </a:r>
            </a:p>
          </p:txBody>
        </p:sp>
      </p:grpSp>
      <p:grpSp>
        <p:nvGrpSpPr>
          <p:cNvPr id="218" name="Google Shape;218;p25"/>
          <p:cNvGrpSpPr/>
          <p:nvPr/>
        </p:nvGrpSpPr>
        <p:grpSpPr>
          <a:xfrm>
            <a:off x="5729559" y="2173524"/>
            <a:ext cx="3001200" cy="2912825"/>
            <a:chOff x="5015938" y="2013875"/>
            <a:chExt cx="3001200" cy="1569600"/>
          </a:xfrm>
        </p:grpSpPr>
        <p:sp>
          <p:nvSpPr>
            <p:cNvPr id="219" name="Google Shape;219;p25"/>
            <p:cNvSpPr/>
            <p:nvPr/>
          </p:nvSpPr>
          <p:spPr>
            <a:xfrm>
              <a:off x="5015938" y="2013875"/>
              <a:ext cx="3001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0" name="Google Shape;220;p25"/>
            <p:cNvSpPr txBox="1"/>
            <p:nvPr/>
          </p:nvSpPr>
          <p:spPr>
            <a:xfrm>
              <a:off x="5360226" y="2256387"/>
              <a:ext cx="2417100" cy="459900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Shared Psychosis</a:t>
              </a:r>
              <a:endParaRPr sz="11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1" name="Google Shape;221;p25"/>
            <p:cNvSpPr txBox="1"/>
            <p:nvPr/>
          </p:nvSpPr>
          <p:spPr>
            <a:xfrm>
              <a:off x="5360225" y="2716353"/>
              <a:ext cx="2417100" cy="512400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All individuals involved come to share the delusion and/or hallucinations. </a:t>
              </a:r>
              <a:endParaRPr sz="105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22" name="Google Shape;222;p25"/>
          <p:cNvGrpSpPr/>
          <p:nvPr/>
        </p:nvGrpSpPr>
        <p:grpSpPr>
          <a:xfrm>
            <a:off x="5599105" y="2860920"/>
            <a:ext cx="261571" cy="260379"/>
            <a:chOff x="4858109" y="2631368"/>
            <a:chExt cx="316442" cy="315000"/>
          </a:xfrm>
        </p:grpSpPr>
        <p:sp>
          <p:nvSpPr>
            <p:cNvPr id="223" name="Google Shape;223;p25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Barlow"/>
                  <a:ea typeface="Barlow"/>
                  <a:cs typeface="Barlow"/>
                  <a:sym typeface="Barlow"/>
                </a:rPr>
                <a:t/>
              </a:r>
              <a:br>
                <a:rPr lang="en">
                  <a:latin typeface="Barlow"/>
                  <a:ea typeface="Barlow"/>
                  <a:cs typeface="Barlow"/>
                  <a:sym typeface="Barlow"/>
                </a:rPr>
              </a:b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25" name="Google Shape;225;p25"/>
          <p:cNvGrpSpPr/>
          <p:nvPr/>
        </p:nvGrpSpPr>
        <p:grpSpPr>
          <a:xfrm>
            <a:off x="3661899" y="2860921"/>
            <a:ext cx="260366" cy="260366"/>
            <a:chOff x="3157188" y="909150"/>
            <a:chExt cx="470400" cy="470400"/>
          </a:xfrm>
        </p:grpSpPr>
        <p:sp>
          <p:nvSpPr>
            <p:cNvPr id="226" name="Google Shape;226;p25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461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Folie Simultanee</a:t>
            </a:r>
            <a:endParaRPr dirty="0"/>
          </a:p>
        </p:txBody>
      </p:sp>
      <p:sp>
        <p:nvSpPr>
          <p:cNvPr id="202" name="Google Shape;202;p25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 dirty="0"/>
          </a:p>
        </p:txBody>
      </p:sp>
      <p:grpSp>
        <p:nvGrpSpPr>
          <p:cNvPr id="203" name="Google Shape;203;p25"/>
          <p:cNvGrpSpPr/>
          <p:nvPr/>
        </p:nvGrpSpPr>
        <p:grpSpPr>
          <a:xfrm>
            <a:off x="8141260" y="590035"/>
            <a:ext cx="431172" cy="413599"/>
            <a:chOff x="5241175" y="4959100"/>
            <a:chExt cx="539775" cy="517775"/>
          </a:xfrm>
        </p:grpSpPr>
        <p:sp>
          <p:nvSpPr>
            <p:cNvPr id="204" name="Google Shape;204;p2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0" t="0" r="0" b="0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205;p2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0" t="0" r="0" b="0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206;p2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0" t="0" r="0" b="0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2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0" t="0" r="0" b="0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08;p2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0" t="0" r="0" b="0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09;p2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0" t="0" r="0" b="0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0" name="Google Shape;210;p25"/>
          <p:cNvGrpSpPr/>
          <p:nvPr/>
        </p:nvGrpSpPr>
        <p:grpSpPr>
          <a:xfrm>
            <a:off x="3787460" y="2173524"/>
            <a:ext cx="1944600" cy="2912826"/>
            <a:chOff x="3071457" y="2013875"/>
            <a:chExt cx="1944600" cy="1569600"/>
          </a:xfrm>
        </p:grpSpPr>
        <p:sp>
          <p:nvSpPr>
            <p:cNvPr id="211" name="Google Shape;211;p25"/>
            <p:cNvSpPr/>
            <p:nvPr/>
          </p:nvSpPr>
          <p:spPr>
            <a:xfrm rot="10800000" flipH="1">
              <a:off x="3071457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2" name="Google Shape;212;p25"/>
            <p:cNvSpPr txBox="1"/>
            <p:nvPr/>
          </p:nvSpPr>
          <p:spPr>
            <a:xfrm>
              <a:off x="3316102" y="2023157"/>
              <a:ext cx="1451700" cy="453298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Psychotic or morbidly predisposed individual/s</a:t>
              </a:r>
              <a:endParaRPr sz="12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3" name="Google Shape;213;p25"/>
            <p:cNvSpPr txBox="1"/>
            <p:nvPr/>
          </p:nvSpPr>
          <p:spPr>
            <a:xfrm>
              <a:off x="3316100" y="2540947"/>
              <a:ext cx="1451700" cy="965667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May already be psychotic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May be at risk for developing psychosis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Trigger symptoms in each other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sz="1050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sz="105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14" name="Google Shape;214;p25"/>
          <p:cNvGrpSpPr/>
          <p:nvPr/>
        </p:nvGrpSpPr>
        <p:grpSpPr>
          <a:xfrm>
            <a:off x="1845246" y="2173524"/>
            <a:ext cx="1944600" cy="2912826"/>
            <a:chOff x="1126863" y="2013875"/>
            <a:chExt cx="1944600" cy="1569600"/>
          </a:xfrm>
        </p:grpSpPr>
        <p:sp>
          <p:nvSpPr>
            <p:cNvPr id="215" name="Google Shape;215;p25"/>
            <p:cNvSpPr/>
            <p:nvPr/>
          </p:nvSpPr>
          <p:spPr>
            <a:xfrm>
              <a:off x="1126863" y="2013875"/>
              <a:ext cx="19446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6" name="Google Shape;216;p25"/>
            <p:cNvSpPr txBox="1"/>
            <p:nvPr/>
          </p:nvSpPr>
          <p:spPr>
            <a:xfrm>
              <a:off x="1351627" y="2023158"/>
              <a:ext cx="1451700" cy="453298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Psychotic or morbidly predisposed individual/s</a:t>
              </a:r>
              <a:endParaRPr sz="12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17" name="Google Shape;217;p25"/>
            <p:cNvSpPr txBox="1"/>
            <p:nvPr/>
          </p:nvSpPr>
          <p:spPr>
            <a:xfrm>
              <a:off x="1351625" y="2553162"/>
              <a:ext cx="1451700" cy="953452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May already be psychotic 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May  be at risk for developing psychosis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Trigger symptoms in each other</a:t>
              </a: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sz="1050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  <a:p>
              <a:pPr marL="171450" lvl="0" indent="-17145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Font typeface="Arial" panose="020B0604020202020204" pitchFamily="34" charset="0"/>
                <a:buChar char="•"/>
              </a:pPr>
              <a:endParaRPr lang="en-US" sz="1050" dirty="0" smtClean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18" name="Google Shape;218;p25"/>
          <p:cNvGrpSpPr/>
          <p:nvPr/>
        </p:nvGrpSpPr>
        <p:grpSpPr>
          <a:xfrm>
            <a:off x="5729559" y="2173524"/>
            <a:ext cx="3001200" cy="2912825"/>
            <a:chOff x="5015938" y="2013875"/>
            <a:chExt cx="3001200" cy="1569600"/>
          </a:xfrm>
        </p:grpSpPr>
        <p:sp>
          <p:nvSpPr>
            <p:cNvPr id="219" name="Google Shape;219;p25"/>
            <p:cNvSpPr/>
            <p:nvPr/>
          </p:nvSpPr>
          <p:spPr>
            <a:xfrm>
              <a:off x="5015938" y="2013875"/>
              <a:ext cx="3001200" cy="1569600"/>
            </a:xfrm>
            <a:prstGeom prst="round2DiagRect">
              <a:avLst>
                <a:gd name="adj1" fmla="val 0"/>
                <a:gd name="adj2" fmla="val 17764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0" name="Google Shape;220;p25"/>
            <p:cNvSpPr txBox="1"/>
            <p:nvPr/>
          </p:nvSpPr>
          <p:spPr>
            <a:xfrm>
              <a:off x="5360226" y="2256387"/>
              <a:ext cx="2417100" cy="459900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Shared Psychosis</a:t>
              </a:r>
              <a:endParaRPr sz="1100"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1" name="Google Shape;221;p25"/>
            <p:cNvSpPr txBox="1"/>
            <p:nvPr/>
          </p:nvSpPr>
          <p:spPr>
            <a:xfrm>
              <a:off x="5360225" y="2716353"/>
              <a:ext cx="2417100" cy="512400"/>
            </a:xfrm>
            <a:prstGeom prst="rect">
              <a:avLst/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-US" sz="1050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All individuals involved influence the content of each others delusions so they become identical or strikingly similar</a:t>
              </a:r>
              <a:endParaRPr sz="1050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22" name="Google Shape;222;p25"/>
          <p:cNvGrpSpPr/>
          <p:nvPr/>
        </p:nvGrpSpPr>
        <p:grpSpPr>
          <a:xfrm>
            <a:off x="5599105" y="2860920"/>
            <a:ext cx="261571" cy="260379"/>
            <a:chOff x="4858109" y="2631368"/>
            <a:chExt cx="316442" cy="315000"/>
          </a:xfrm>
        </p:grpSpPr>
        <p:sp>
          <p:nvSpPr>
            <p:cNvPr id="223" name="Google Shape;223;p25"/>
            <p:cNvSpPr/>
            <p:nvPr/>
          </p:nvSpPr>
          <p:spPr>
            <a:xfrm>
              <a:off x="4859551" y="2631368"/>
              <a:ext cx="315000" cy="315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4" name="Google Shape;224;p25"/>
            <p:cNvSpPr/>
            <p:nvPr/>
          </p:nvSpPr>
          <p:spPr>
            <a:xfrm>
              <a:off x="4858109" y="2739300"/>
              <a:ext cx="239100" cy="99000"/>
            </a:xfrm>
            <a:prstGeom prst="rightArrow">
              <a:avLst>
                <a:gd name="adj1" fmla="val 32020"/>
                <a:gd name="adj2" fmla="val 6697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latin typeface="Barlow"/>
                  <a:ea typeface="Barlow"/>
                  <a:cs typeface="Barlow"/>
                  <a:sym typeface="Barlow"/>
                </a:rPr>
                <a:t/>
              </a:r>
              <a:br>
                <a:rPr lang="en">
                  <a:latin typeface="Barlow"/>
                  <a:ea typeface="Barlow"/>
                  <a:cs typeface="Barlow"/>
                  <a:sym typeface="Barlow"/>
                </a:rPr>
              </a:b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25" name="Google Shape;225;p25"/>
          <p:cNvGrpSpPr/>
          <p:nvPr/>
        </p:nvGrpSpPr>
        <p:grpSpPr>
          <a:xfrm>
            <a:off x="3661899" y="2860921"/>
            <a:ext cx="260366" cy="260366"/>
            <a:chOff x="3157188" y="909150"/>
            <a:chExt cx="470400" cy="470400"/>
          </a:xfrm>
        </p:grpSpPr>
        <p:sp>
          <p:nvSpPr>
            <p:cNvPr id="226" name="Google Shape;226;p25"/>
            <p:cNvSpPr/>
            <p:nvPr/>
          </p:nvSpPr>
          <p:spPr>
            <a:xfrm>
              <a:off x="3157188" y="909150"/>
              <a:ext cx="470400" cy="4704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27" name="Google Shape;227;p25"/>
            <p:cNvSpPr/>
            <p:nvPr/>
          </p:nvSpPr>
          <p:spPr>
            <a:xfrm>
              <a:off x="3243138" y="995100"/>
              <a:ext cx="298500" cy="298500"/>
            </a:xfrm>
            <a:prstGeom prst="mathPlus">
              <a:avLst>
                <a:gd name="adj1" fmla="val 99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722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Leopold and Loeb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1924 Murderous folie a deux 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750300" y="4356100"/>
            <a:ext cx="393700" cy="3937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4296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Participants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76275" y="1367174"/>
            <a:ext cx="3482400" cy="3776325"/>
          </a:xfrm>
        </p:spPr>
        <p:txBody>
          <a:bodyPr/>
          <a:lstStyle/>
          <a:p>
            <a:pPr marL="88900" indent="0" algn="ctr">
              <a:buNone/>
            </a:pPr>
            <a:r>
              <a:rPr lang="en-US" b="1" dirty="0" smtClean="0"/>
              <a:t>Nathan Leopold</a:t>
            </a:r>
          </a:p>
          <a:p>
            <a:r>
              <a:rPr lang="en-US" sz="2000" dirty="0" smtClean="0"/>
              <a:t>IQ of over 200 </a:t>
            </a:r>
          </a:p>
          <a:p>
            <a:endParaRPr lang="en-US" sz="2000" dirty="0" smtClean="0"/>
          </a:p>
          <a:p>
            <a:r>
              <a:rPr lang="en-US" sz="2000" dirty="0" smtClean="0"/>
              <a:t>Graduated college at age 19</a:t>
            </a:r>
          </a:p>
          <a:p>
            <a:endParaRPr lang="en-US" sz="2000" dirty="0" smtClean="0"/>
          </a:p>
          <a:p>
            <a:r>
              <a:rPr lang="en-US" sz="2000" dirty="0" smtClean="0"/>
              <a:t>Enrolled in Harvard Law at the time of incident</a:t>
            </a:r>
          </a:p>
          <a:p>
            <a:endParaRPr lang="en-US" sz="2000" dirty="0" smtClean="0"/>
          </a:p>
          <a:p>
            <a:r>
              <a:rPr lang="en-US" sz="2000" dirty="0" smtClean="0"/>
              <a:t>Socially awkward </a:t>
            </a:r>
          </a:p>
          <a:p>
            <a:endParaRPr lang="en-US" sz="2000" dirty="0" smtClean="0"/>
          </a:p>
          <a:p>
            <a:pPr marL="88900" indent="0">
              <a:buNone/>
            </a:pPr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2"/>
          </p:nvPr>
        </p:nvSpPr>
        <p:spPr>
          <a:xfrm>
            <a:off x="5268071" y="1367174"/>
            <a:ext cx="3482400" cy="3776325"/>
          </a:xfrm>
        </p:spPr>
        <p:txBody>
          <a:bodyPr/>
          <a:lstStyle/>
          <a:p>
            <a:pPr marL="88900" indent="0" algn="ctr">
              <a:buNone/>
            </a:pPr>
            <a:r>
              <a:rPr lang="en-US" b="1" dirty="0" smtClean="0"/>
              <a:t>Richard Loeb</a:t>
            </a:r>
          </a:p>
          <a:p>
            <a:r>
              <a:rPr lang="en-US" sz="2000" dirty="0" smtClean="0"/>
              <a:t>Highly intelligent</a:t>
            </a:r>
          </a:p>
          <a:p>
            <a:endParaRPr lang="en-US" sz="2000" dirty="0"/>
          </a:p>
          <a:p>
            <a:r>
              <a:rPr lang="en-US" sz="2000" dirty="0" smtClean="0"/>
              <a:t>Youngest graduate of Michigan University</a:t>
            </a:r>
          </a:p>
          <a:p>
            <a:endParaRPr lang="en-US" sz="2000" dirty="0"/>
          </a:p>
          <a:p>
            <a:r>
              <a:rPr lang="en-US" sz="2000" dirty="0" smtClean="0"/>
              <a:t>Attractive and personable</a:t>
            </a:r>
          </a:p>
          <a:p>
            <a:endParaRPr lang="en-US" sz="2000" dirty="0"/>
          </a:p>
          <a:p>
            <a:r>
              <a:rPr lang="en-US" sz="2000" dirty="0" smtClean="0"/>
              <a:t>Fascinated by crime at a young age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7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0"/>
          <p:cNvSpPr txBox="1">
            <a:spLocks noGrp="1"/>
          </p:cNvSpPr>
          <p:nvPr>
            <p:ph type="title"/>
          </p:nvPr>
        </p:nvSpPr>
        <p:spPr>
          <a:xfrm>
            <a:off x="1182200" y="393475"/>
            <a:ext cx="67395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The Sequence of Events </a:t>
            </a:r>
            <a:endParaRPr dirty="0"/>
          </a:p>
        </p:txBody>
      </p:sp>
      <p:sp>
        <p:nvSpPr>
          <p:cNvPr id="280" name="Google Shape;280;p30"/>
          <p:cNvSpPr txBox="1">
            <a:spLocks noGrp="1"/>
          </p:cNvSpPr>
          <p:nvPr>
            <p:ph type="sldNum" idx="12"/>
          </p:nvPr>
        </p:nvSpPr>
        <p:spPr>
          <a:xfrm>
            <a:off x="8750400" y="4356225"/>
            <a:ext cx="393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 dirty="0"/>
          </a:p>
        </p:txBody>
      </p:sp>
      <p:grpSp>
        <p:nvGrpSpPr>
          <p:cNvPr id="281" name="Google Shape;281;p30"/>
          <p:cNvGrpSpPr/>
          <p:nvPr/>
        </p:nvGrpSpPr>
        <p:grpSpPr>
          <a:xfrm>
            <a:off x="8192081" y="607094"/>
            <a:ext cx="320958" cy="379470"/>
            <a:chOff x="4636075" y="261925"/>
            <a:chExt cx="401800" cy="475050"/>
          </a:xfrm>
        </p:grpSpPr>
        <p:sp>
          <p:nvSpPr>
            <p:cNvPr id="282" name="Google Shape;282;p30"/>
            <p:cNvSpPr/>
            <p:nvPr/>
          </p:nvSpPr>
          <p:spPr>
            <a:xfrm>
              <a:off x="4665400" y="326650"/>
              <a:ext cx="372475" cy="97100"/>
            </a:xfrm>
            <a:custGeom>
              <a:avLst/>
              <a:gdLst/>
              <a:ahLst/>
              <a:cxnLst/>
              <a:rect l="0" t="0" r="0" b="0"/>
              <a:pathLst>
                <a:path w="14899" h="3884" extrusionOk="0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4636075" y="438375"/>
              <a:ext cx="372475" cy="97125"/>
            </a:xfrm>
            <a:custGeom>
              <a:avLst/>
              <a:gdLst/>
              <a:ahLst/>
              <a:cxnLst/>
              <a:rect l="0" t="0" r="0" b="0"/>
              <a:pathLst>
                <a:path w="14899" h="3885" extrusionOk="0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4814975" y="261925"/>
              <a:ext cx="44000" cy="50100"/>
            </a:xfrm>
            <a:custGeom>
              <a:avLst/>
              <a:gdLst/>
              <a:ahLst/>
              <a:cxnLst/>
              <a:rect l="0" t="0" r="0" b="0"/>
              <a:pathLst>
                <a:path w="1760" h="2004" extrusionOk="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4814975" y="550125"/>
              <a:ext cx="44000" cy="186850"/>
            </a:xfrm>
            <a:custGeom>
              <a:avLst/>
              <a:gdLst/>
              <a:ahLst/>
              <a:cxnLst/>
              <a:rect l="0" t="0" r="0" b="0"/>
              <a:pathLst>
                <a:path w="1760" h="7474" extrusionOk="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solidFill>
              <a:srgbClr val="FFB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6" name="Google Shape;286;p30"/>
          <p:cNvGrpSpPr/>
          <p:nvPr/>
        </p:nvGrpSpPr>
        <p:grpSpPr>
          <a:xfrm>
            <a:off x="5984210" y="1799375"/>
            <a:ext cx="2766540" cy="2785550"/>
            <a:chOff x="5632317" y="1189775"/>
            <a:chExt cx="3305700" cy="2785550"/>
          </a:xfrm>
        </p:grpSpPr>
        <p:sp>
          <p:nvSpPr>
            <p:cNvPr id="287" name="Google Shape;287;p30"/>
            <p:cNvSpPr/>
            <p:nvPr/>
          </p:nvSpPr>
          <p:spPr>
            <a:xfrm>
              <a:off x="5632317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CCCC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The murder is comitted </a:t>
              </a:r>
              <a:endParaRPr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88" name="Google Shape;288;p30"/>
            <p:cNvSpPr txBox="1"/>
            <p:nvPr/>
          </p:nvSpPr>
          <p:spPr>
            <a:xfrm>
              <a:off x="6167076" y="2057125"/>
              <a:ext cx="2236200" cy="19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After six months of planning the pair kidnap a 14 year old boy . They bludgeon and suffocate him disposing of his body in a remote gully. Despite the intense planning evidence quickly leads back to the pair who are arrested.</a:t>
              </a:r>
              <a:endParaRPr sz="1200" dirty="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89" name="Google Shape;289;p30"/>
          <p:cNvGrpSpPr/>
          <p:nvPr/>
        </p:nvGrpSpPr>
        <p:grpSpPr>
          <a:xfrm>
            <a:off x="1270524" y="1799589"/>
            <a:ext cx="2968401" cy="2785336"/>
            <a:chOff x="0" y="1189989"/>
            <a:chExt cx="3546900" cy="2785336"/>
          </a:xfrm>
        </p:grpSpPr>
        <p:sp>
          <p:nvSpPr>
            <p:cNvPr id="290" name="Google Shape;290;p30"/>
            <p:cNvSpPr/>
            <p:nvPr/>
          </p:nvSpPr>
          <p:spPr>
            <a:xfrm>
              <a:off x="0" y="1189989"/>
              <a:ext cx="3546900" cy="669000"/>
            </a:xfrm>
            <a:prstGeom prst="homePlate">
              <a:avLst>
                <a:gd name="adj" fmla="val 50000"/>
              </a:avLst>
            </a:pr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Loeb and Leopold meet</a:t>
              </a:r>
              <a:endParaRPr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91" name="Google Shape;291;p30"/>
            <p:cNvSpPr txBox="1"/>
            <p:nvPr/>
          </p:nvSpPr>
          <p:spPr>
            <a:xfrm>
              <a:off x="655366" y="2057125"/>
              <a:ext cx="2236200" cy="19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The two meet and become lovers. Loeb becomes interested in Leopold's fascination with ubermensch. Leopold becomes fascinated with Loeb</a:t>
              </a:r>
              <a:endParaRPr sz="1200" dirty="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  <p:grpSp>
        <p:nvGrpSpPr>
          <p:cNvPr id="292" name="Google Shape;292;p30"/>
          <p:cNvGrpSpPr/>
          <p:nvPr/>
        </p:nvGrpSpPr>
        <p:grpSpPr>
          <a:xfrm>
            <a:off x="3734528" y="1799375"/>
            <a:ext cx="2766540" cy="2785550"/>
            <a:chOff x="2944204" y="1189775"/>
            <a:chExt cx="3305700" cy="2785550"/>
          </a:xfrm>
        </p:grpSpPr>
        <p:sp>
          <p:nvSpPr>
            <p:cNvPr id="293" name="Google Shape;293;p30"/>
            <p:cNvSpPr/>
            <p:nvPr/>
          </p:nvSpPr>
          <p:spPr>
            <a:xfrm>
              <a:off x="2944204" y="1189775"/>
              <a:ext cx="3305700" cy="669000"/>
            </a:xfrm>
            <a:prstGeom prst="chevron">
              <a:avLst>
                <a:gd name="adj" fmla="val 50000"/>
              </a:avLst>
            </a:prstGeom>
            <a:solidFill>
              <a:srgbClr val="9999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 smtClean="0">
                  <a:solidFill>
                    <a:srgbClr val="FFFFFF"/>
                  </a:solidFill>
                  <a:latin typeface="Barlow"/>
                  <a:ea typeface="Barlow"/>
                  <a:cs typeface="Barlow"/>
                  <a:sym typeface="Barlow"/>
                </a:rPr>
                <a:t>Delusions spread and grow</a:t>
              </a:r>
              <a:endParaRPr b="1" dirty="0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  <p:sp>
          <p:nvSpPr>
            <p:cNvPr id="294" name="Google Shape;294;p30"/>
            <p:cNvSpPr txBox="1"/>
            <p:nvPr/>
          </p:nvSpPr>
          <p:spPr>
            <a:xfrm>
              <a:off x="3478941" y="2057125"/>
              <a:ext cx="2236200" cy="191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 dirty="0" smtClean="0">
                  <a:solidFill>
                    <a:srgbClr val="434343"/>
                  </a:solidFill>
                  <a:latin typeface="Barlow"/>
                  <a:ea typeface="Barlow"/>
                  <a:cs typeface="Barlow"/>
                  <a:sym typeface="Barlow"/>
                </a:rPr>
                <a:t>Loebs’ delusions of comitting the perfect crime spread to Leopold. The two begin to commit lower level crimes and eventually start to plan a murder. </a:t>
              </a:r>
              <a:endParaRPr sz="1200" dirty="0">
                <a:solidFill>
                  <a:srgbClr val="434343"/>
                </a:solidFill>
                <a:latin typeface="Barlow"/>
                <a:ea typeface="Barlow"/>
                <a:cs typeface="Barlow"/>
                <a:sym typeface="Barlo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372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Geyser and Weier 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Slenderman stabbings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4294967295"/>
          </p:nvPr>
        </p:nvSpPr>
        <p:spPr>
          <a:xfrm>
            <a:off x="8750300" y="4356100"/>
            <a:ext cx="393700" cy="393700"/>
          </a:xfrm>
        </p:spPr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02594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sset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4370</TotalTime>
  <Words>950</Words>
  <Application>Microsoft Office PowerPoint</Application>
  <PresentationFormat>On-screen Show (16:9)</PresentationFormat>
  <Paragraphs>147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Barlow</vt:lpstr>
      <vt:lpstr>Basset template</vt:lpstr>
      <vt:lpstr>Sharing is Caring  Folie a Deux</vt:lpstr>
      <vt:lpstr>Learning Objectives</vt:lpstr>
      <vt:lpstr>A psychiatric syndrome in which symptoms of a delusional believe and sometimes hallucinations are transmitted from one individual to another.</vt:lpstr>
      <vt:lpstr>Folie Imposee</vt:lpstr>
      <vt:lpstr>Folie Simultanee</vt:lpstr>
      <vt:lpstr>Leopold and Loeb</vt:lpstr>
      <vt:lpstr>The Participants </vt:lpstr>
      <vt:lpstr>The Sequence of Events </vt:lpstr>
      <vt:lpstr>Geyser and Weier </vt:lpstr>
      <vt:lpstr>The Participants </vt:lpstr>
      <vt:lpstr>The Sequence of Events </vt:lpstr>
      <vt:lpstr>The Eriksson Sisters </vt:lpstr>
      <vt:lpstr>The Participants </vt:lpstr>
      <vt:lpstr>The Sequence of Events </vt:lpstr>
      <vt:lpstr>PowerPoint Presentation</vt:lpstr>
      <vt:lpstr>Sequence of Events </vt:lpstr>
      <vt:lpstr>THANKS!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is Caring  Folie a Deux</dc:title>
  <dc:creator>Melendrez, Benjamin</dc:creator>
  <cp:lastModifiedBy>Melendrez, Benjamin</cp:lastModifiedBy>
  <cp:revision>34</cp:revision>
  <dcterms:modified xsi:type="dcterms:W3CDTF">2018-08-20T16:00:46Z</dcterms:modified>
</cp:coreProperties>
</file>