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78" r:id="rId2"/>
    <p:sldId id="309" r:id="rId3"/>
    <p:sldId id="310" r:id="rId4"/>
    <p:sldId id="279" r:id="rId5"/>
    <p:sldId id="333" r:id="rId6"/>
    <p:sldId id="303" r:id="rId7"/>
    <p:sldId id="318" r:id="rId8"/>
    <p:sldId id="266" r:id="rId9"/>
    <p:sldId id="265" r:id="rId10"/>
    <p:sldId id="281" r:id="rId11"/>
    <p:sldId id="314" r:id="rId12"/>
    <p:sldId id="315" r:id="rId13"/>
    <p:sldId id="334" r:id="rId14"/>
    <p:sldId id="320" r:id="rId15"/>
    <p:sldId id="321" r:id="rId16"/>
    <p:sldId id="322" r:id="rId17"/>
    <p:sldId id="316" r:id="rId18"/>
    <p:sldId id="330" r:id="rId19"/>
    <p:sldId id="312" r:id="rId20"/>
    <p:sldId id="313" r:id="rId21"/>
    <p:sldId id="329" r:id="rId22"/>
    <p:sldId id="323" r:id="rId23"/>
    <p:sldId id="331" r:id="rId24"/>
    <p:sldId id="325" r:id="rId25"/>
    <p:sldId id="267" r:id="rId26"/>
    <p:sldId id="317" r:id="rId27"/>
    <p:sldId id="327" r:id="rId28"/>
    <p:sldId id="304" r:id="rId29"/>
    <p:sldId id="308" r:id="rId30"/>
    <p:sldId id="332" r:id="rId31"/>
    <p:sldId id="307" r:id="rId32"/>
    <p:sldId id="269" r:id="rId33"/>
    <p:sldId id="271" r:id="rId34"/>
    <p:sldId id="319" r:id="rId35"/>
    <p:sldId id="328" r:id="rId36"/>
    <p:sldId id="286"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718" autoAdjust="0"/>
    <p:restoredTop sz="82380" autoAdjust="0"/>
  </p:normalViewPr>
  <p:slideViewPr>
    <p:cSldViewPr>
      <p:cViewPr varScale="1">
        <p:scale>
          <a:sx n="75" d="100"/>
          <a:sy n="75" d="100"/>
        </p:scale>
        <p:origin x="984" y="16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3D4535-2442-4D81-ACB5-692E6DDDFD27}" type="datetimeFigureOut">
              <a:rPr lang="en-US" smtClean="0"/>
              <a:t>9/18/18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25BBFC-EDFA-4E6E-B7F5-A55D9C5BC559}" type="slidenum">
              <a:rPr lang="en-US" smtClean="0"/>
              <a:t>‹#›</a:t>
            </a:fld>
            <a:endParaRPr lang="en-US"/>
          </a:p>
        </p:txBody>
      </p:sp>
    </p:spTree>
    <p:extLst>
      <p:ext uri="{BB962C8B-B14F-4D97-AF65-F5344CB8AC3E}">
        <p14:creationId xmlns:p14="http://schemas.microsoft.com/office/powerpoint/2010/main" val="1510225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a:t>
            </a:r>
            <a:r>
              <a:rPr lang="en-US" baseline="0" dirty="0"/>
              <a:t> way of viewing stress reactions that can be healthy or toxic</a:t>
            </a:r>
            <a:endParaRPr lang="en-US" dirty="0"/>
          </a:p>
        </p:txBody>
      </p:sp>
      <p:sp>
        <p:nvSpPr>
          <p:cNvPr id="4" name="Slide Number Placeholder 3"/>
          <p:cNvSpPr>
            <a:spLocks noGrp="1"/>
          </p:cNvSpPr>
          <p:nvPr>
            <p:ph type="sldNum" sz="quarter" idx="10"/>
          </p:nvPr>
        </p:nvSpPr>
        <p:spPr/>
        <p:txBody>
          <a:bodyPr/>
          <a:lstStyle/>
          <a:p>
            <a:fld id="{7C25BBFC-EDFA-4E6E-B7F5-A55D9C5BC559}" type="slidenum">
              <a:rPr lang="en-US" smtClean="0"/>
              <a:t>6</a:t>
            </a:fld>
            <a:endParaRPr lang="en-US"/>
          </a:p>
        </p:txBody>
      </p:sp>
    </p:spTree>
    <p:extLst>
      <p:ext uri="{BB962C8B-B14F-4D97-AF65-F5344CB8AC3E}">
        <p14:creationId xmlns:p14="http://schemas.microsoft.com/office/powerpoint/2010/main" val="2180832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Objective #5</a:t>
            </a:r>
          </a:p>
          <a:p>
            <a:endParaRPr lang="en-US" dirty="0"/>
          </a:p>
          <a:p>
            <a:r>
              <a:rPr lang="en-US" dirty="0"/>
              <a:t>“FTO’s will be able to articulate ways to identify if their trainee is actively using some of the stress management techniques that have been taught.”</a:t>
            </a:r>
          </a:p>
          <a:p>
            <a:endParaRPr lang="en-US" dirty="0"/>
          </a:p>
        </p:txBody>
      </p:sp>
      <p:sp>
        <p:nvSpPr>
          <p:cNvPr id="4" name="Slide Number Placeholder 3"/>
          <p:cNvSpPr>
            <a:spLocks noGrp="1"/>
          </p:cNvSpPr>
          <p:nvPr>
            <p:ph type="sldNum" sz="quarter" idx="10"/>
          </p:nvPr>
        </p:nvSpPr>
        <p:spPr/>
        <p:txBody>
          <a:bodyPr/>
          <a:lstStyle/>
          <a:p>
            <a:fld id="{7C25BBFC-EDFA-4E6E-B7F5-A55D9C5BC559}" type="slidenum">
              <a:rPr lang="en-US" smtClean="0"/>
              <a:t>34</a:t>
            </a:fld>
            <a:endParaRPr lang="en-US"/>
          </a:p>
        </p:txBody>
      </p:sp>
    </p:spTree>
    <p:extLst>
      <p:ext uri="{BB962C8B-B14F-4D97-AF65-F5344CB8AC3E}">
        <p14:creationId xmlns:p14="http://schemas.microsoft.com/office/powerpoint/2010/main" val="3171924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Objective #8</a:t>
            </a:r>
            <a:r>
              <a:rPr lang="en-US" baseline="0" dirty="0"/>
              <a:t> “</a:t>
            </a:r>
            <a:r>
              <a:rPr lang="en-US" dirty="0"/>
              <a:t>FTO’s will be able to articulate how to initiate professional help for their trainees and how to get the assistance of BSS.”</a:t>
            </a:r>
          </a:p>
          <a:p>
            <a:endParaRPr lang="en-US" dirty="0"/>
          </a:p>
        </p:txBody>
      </p:sp>
      <p:sp>
        <p:nvSpPr>
          <p:cNvPr id="4" name="Slide Number Placeholder 3"/>
          <p:cNvSpPr>
            <a:spLocks noGrp="1"/>
          </p:cNvSpPr>
          <p:nvPr>
            <p:ph type="sldNum" sz="quarter" idx="10"/>
          </p:nvPr>
        </p:nvSpPr>
        <p:spPr/>
        <p:txBody>
          <a:bodyPr/>
          <a:lstStyle/>
          <a:p>
            <a:fld id="{7C25BBFC-EDFA-4E6E-B7F5-A55D9C5BC559}" type="slidenum">
              <a:rPr lang="en-US" smtClean="0"/>
              <a:t>36</a:t>
            </a:fld>
            <a:endParaRPr lang="en-US"/>
          </a:p>
        </p:txBody>
      </p:sp>
    </p:spTree>
    <p:extLst>
      <p:ext uri="{BB962C8B-B14F-4D97-AF65-F5344CB8AC3E}">
        <p14:creationId xmlns:p14="http://schemas.microsoft.com/office/powerpoint/2010/main" val="3477431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let the job be your only sense of identity, it can quickly</a:t>
            </a:r>
            <a:r>
              <a:rPr lang="en-US" baseline="0" dirty="0"/>
              <a:t> consume officers, who go from enthusiastic to vulnerable, now that work has taken over, they don’t have other outlets when work goes badly, and it always does for everyone at some point. </a:t>
            </a:r>
          </a:p>
          <a:p>
            <a:endParaRPr lang="en-US" baseline="0" dirty="0"/>
          </a:p>
          <a:p>
            <a:r>
              <a:rPr lang="en-US" baseline="0" dirty="0"/>
              <a:t>Manage your time off work, make specific plans and stick to them. Put them in your calendar, work toward time with family, friends, vacations, hobbies. Schedule these, don’t just wait for them to happen. </a:t>
            </a:r>
          </a:p>
          <a:p>
            <a:endParaRPr lang="en-US" baseline="0" dirty="0"/>
          </a:p>
          <a:p>
            <a:r>
              <a:rPr lang="en-US" baseline="0" dirty="0"/>
              <a:t>Cops, as much or more than all people, spend too much on big ticket items they don’t need. If you spend more, especially on credit, on a car or motorcycle or even a boat, you’ll make those payments for a long time. Then you’ll have less money, work overtime, and the imbalance between personal and work life expands. </a:t>
            </a:r>
          </a:p>
          <a:p>
            <a:endParaRPr lang="en-US" baseline="0" dirty="0"/>
          </a:p>
          <a:p>
            <a:r>
              <a:rPr lang="en-US" baseline="0" dirty="0"/>
              <a:t>Exercise is a great way to clear your mind and be healthy, most officers know this. It’s about making the time. </a:t>
            </a:r>
          </a:p>
          <a:p>
            <a:endParaRPr lang="en-US" baseline="0" dirty="0"/>
          </a:p>
          <a:p>
            <a:r>
              <a:rPr lang="en-US" baseline="0" dirty="0"/>
              <a:t>Avoid negative thinking. This is much easier said than done, and is the basis of CBT. </a:t>
            </a:r>
            <a:endParaRPr lang="en-US" dirty="0"/>
          </a:p>
        </p:txBody>
      </p:sp>
      <p:sp>
        <p:nvSpPr>
          <p:cNvPr id="4" name="Slide Number Placeholder 3"/>
          <p:cNvSpPr>
            <a:spLocks noGrp="1"/>
          </p:cNvSpPr>
          <p:nvPr>
            <p:ph type="sldNum" sz="quarter" idx="10"/>
          </p:nvPr>
        </p:nvSpPr>
        <p:spPr/>
        <p:txBody>
          <a:bodyPr/>
          <a:lstStyle/>
          <a:p>
            <a:fld id="{7C25BBFC-EDFA-4E6E-B7F5-A55D9C5BC559}" type="slidenum">
              <a:rPr lang="en-US" smtClean="0"/>
              <a:t>8</a:t>
            </a:fld>
            <a:endParaRPr lang="en-US"/>
          </a:p>
        </p:txBody>
      </p:sp>
    </p:spTree>
    <p:extLst>
      <p:ext uri="{BB962C8B-B14F-4D97-AF65-F5344CB8AC3E}">
        <p14:creationId xmlns:p14="http://schemas.microsoft.com/office/powerpoint/2010/main" val="1170114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a:t>
            </a:r>
            <a:r>
              <a:rPr lang="en-US" baseline="0" dirty="0"/>
              <a:t> audience, “What level of control do you have over your work life?”</a:t>
            </a:r>
          </a:p>
          <a:p>
            <a:endParaRPr lang="en-US" baseline="0" dirty="0"/>
          </a:p>
          <a:p>
            <a:r>
              <a:rPr lang="en-US" baseline="0" dirty="0"/>
              <a:t>Some may answer that they have a lot … but what they are referring to is the actual interaction with citizens, which in fact is also highly regulated by laws and the community. </a:t>
            </a:r>
          </a:p>
          <a:p>
            <a:endParaRPr lang="en-US" baseline="0" dirty="0"/>
          </a:p>
          <a:p>
            <a:r>
              <a:rPr lang="en-US" baseline="0" dirty="0"/>
              <a:t>Lead them to answer of “very little”</a:t>
            </a:r>
          </a:p>
          <a:p>
            <a:endParaRPr lang="en-US" baseline="0" dirty="0"/>
          </a:p>
          <a:p>
            <a:r>
              <a:rPr lang="en-US" baseline="0" dirty="0"/>
              <a:t>What they can’t control …</a:t>
            </a:r>
          </a:p>
          <a:p>
            <a:endParaRPr lang="en-US" baseline="0" dirty="0"/>
          </a:p>
          <a:p>
            <a:r>
              <a:rPr lang="en-US" baseline="0" dirty="0"/>
              <a:t>Laws</a:t>
            </a:r>
          </a:p>
          <a:p>
            <a:r>
              <a:rPr lang="en-US" baseline="0" dirty="0"/>
              <a:t>Politics</a:t>
            </a:r>
          </a:p>
          <a:p>
            <a:r>
              <a:rPr lang="en-US" baseline="0" dirty="0"/>
              <a:t>The Admin</a:t>
            </a:r>
          </a:p>
          <a:p>
            <a:r>
              <a:rPr lang="en-US" baseline="0" dirty="0"/>
              <a:t>Where they work</a:t>
            </a:r>
          </a:p>
          <a:p>
            <a:r>
              <a:rPr lang="en-US" baseline="0" dirty="0"/>
              <a:t>Who will screw them over</a:t>
            </a:r>
          </a:p>
          <a:p>
            <a:endParaRPr lang="en-US" baseline="0" dirty="0"/>
          </a:p>
          <a:p>
            <a:r>
              <a:rPr lang="en-US" baseline="0" dirty="0"/>
              <a:t>Ask. What can they can control in the job?”</a:t>
            </a:r>
          </a:p>
          <a:p>
            <a:endParaRPr lang="en-US" baseline="0" dirty="0"/>
          </a:p>
          <a:p>
            <a:r>
              <a:rPr lang="en-US" baseline="0" dirty="0"/>
              <a:t>What they CAN control on the job …</a:t>
            </a:r>
          </a:p>
          <a:p>
            <a:endParaRPr lang="en-US" baseline="0" dirty="0"/>
          </a:p>
          <a:p>
            <a:r>
              <a:rPr lang="en-US" baseline="0" dirty="0"/>
              <a:t>Integrity</a:t>
            </a:r>
          </a:p>
          <a:p>
            <a:r>
              <a:rPr lang="en-US" baseline="0" dirty="0"/>
              <a:t>Ethics, including work ethic</a:t>
            </a:r>
          </a:p>
          <a:p>
            <a:r>
              <a:rPr lang="en-US" baseline="0" dirty="0"/>
              <a:t>Meaning</a:t>
            </a:r>
          </a:p>
          <a:p>
            <a:endParaRPr lang="en-US" baseline="0" dirty="0"/>
          </a:p>
          <a:p>
            <a:endParaRPr lang="en-US" baseline="0" dirty="0"/>
          </a:p>
          <a:p>
            <a:r>
              <a:rPr lang="en-US" baseline="0" dirty="0"/>
              <a:t>Ask, “Where do you have more control, at work or at home?” </a:t>
            </a:r>
          </a:p>
          <a:p>
            <a:r>
              <a:rPr lang="en-US" baseline="0" dirty="0"/>
              <a:t>Ask, “Where can you make the biggest impact on the wellbeing of your life through a greater span of control … work or personal?”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7C25BBFC-EDFA-4E6E-B7F5-A55D9C5BC559}" type="slidenum">
              <a:rPr lang="en-US" smtClean="0"/>
              <a:t>9</a:t>
            </a:fld>
            <a:endParaRPr lang="en-US"/>
          </a:p>
        </p:txBody>
      </p:sp>
    </p:spTree>
    <p:extLst>
      <p:ext uri="{BB962C8B-B14F-4D97-AF65-F5344CB8AC3E}">
        <p14:creationId xmlns:p14="http://schemas.microsoft.com/office/powerpoint/2010/main" val="58041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Paraphrase the following</a:t>
            </a:r>
            <a:r>
              <a:rPr lang="en-US" baseline="0" dirty="0"/>
              <a:t> story ….</a:t>
            </a:r>
          </a:p>
          <a:p>
            <a:endParaRPr lang="en-US" baseline="0" dirty="0"/>
          </a:p>
          <a:p>
            <a:r>
              <a:rPr lang="en-US" dirty="0"/>
              <a:t>An old Cherokee is teaching his grandson about life.  “A fight is </a:t>
            </a:r>
          </a:p>
          <a:p>
            <a:r>
              <a:rPr lang="en-US" dirty="0"/>
              <a:t>going on inside me,” he said to the boy. “It is a terrible fight and it is between two wolves.  </a:t>
            </a:r>
          </a:p>
          <a:p>
            <a:endParaRPr lang="en-US" dirty="0"/>
          </a:p>
          <a:p>
            <a:r>
              <a:rPr lang="en-US" dirty="0"/>
              <a:t>One is evil – he is anger, envy, sorrow, regret, greed, arrogance, self-pity, guilt, </a:t>
            </a:r>
          </a:p>
          <a:p>
            <a:r>
              <a:rPr lang="en-US" dirty="0"/>
              <a:t>resentment, inferiority, lies, false pride, superiority, and ego.”  </a:t>
            </a:r>
          </a:p>
          <a:p>
            <a:endParaRPr lang="en-US" dirty="0"/>
          </a:p>
          <a:p>
            <a:r>
              <a:rPr lang="en-US" dirty="0"/>
              <a:t>He continued, “The other is good – his is joy, peace, love, hope, serenity, humility, kindness, benevolence, empathy, generosity, truth, compassion, and faith.  The same fight is going on inside you – and inside every other person, too.”  </a:t>
            </a:r>
          </a:p>
          <a:p>
            <a:endParaRPr lang="en-US" dirty="0"/>
          </a:p>
          <a:p>
            <a:r>
              <a:rPr lang="en-US" dirty="0"/>
              <a:t>The grandson thought about it for a minute and then asked his grandfather, “Which wolf will win?” </a:t>
            </a:r>
          </a:p>
          <a:p>
            <a:endParaRPr lang="en-US" dirty="0"/>
          </a:p>
          <a:p>
            <a:r>
              <a:rPr lang="en-US" dirty="0"/>
              <a:t>The old Cherokee simply replied, “The one you feed.” </a:t>
            </a:r>
          </a:p>
          <a:p>
            <a:endParaRPr lang="en-US" dirty="0"/>
          </a:p>
          <a:p>
            <a:r>
              <a:rPr lang="en-US" dirty="0"/>
              <a:t>________</a:t>
            </a:r>
          </a:p>
          <a:p>
            <a:endParaRPr lang="en-US" dirty="0"/>
          </a:p>
          <a:p>
            <a:r>
              <a:rPr lang="en-US" dirty="0"/>
              <a:t>This</a:t>
            </a:r>
            <a:r>
              <a:rPr lang="en-US" baseline="0" dirty="0"/>
              <a:t> is CBT, taking control of your thoughts and nurturing the positive thinking that you have.  Getting angry at the administration, at co-workers, is counterproductive. </a:t>
            </a:r>
          </a:p>
          <a:p>
            <a:endParaRPr lang="en-US" baseline="0" dirty="0"/>
          </a:p>
          <a:p>
            <a:r>
              <a:rPr lang="en-US" baseline="0" dirty="0"/>
              <a:t>Paraphrasing other wise thinkers … Indulging vengeful anger is like taking poison and hoping the other person will die. </a:t>
            </a:r>
            <a:endParaRPr lang="en-US" dirty="0"/>
          </a:p>
        </p:txBody>
      </p:sp>
      <p:sp>
        <p:nvSpPr>
          <p:cNvPr id="4" name="Slide Number Placeholder 3"/>
          <p:cNvSpPr>
            <a:spLocks noGrp="1"/>
          </p:cNvSpPr>
          <p:nvPr>
            <p:ph type="sldNum" sz="quarter" idx="10"/>
          </p:nvPr>
        </p:nvSpPr>
        <p:spPr/>
        <p:txBody>
          <a:bodyPr/>
          <a:lstStyle/>
          <a:p>
            <a:fld id="{7C25BBFC-EDFA-4E6E-B7F5-A55D9C5BC559}" type="slidenum">
              <a:rPr lang="en-US" smtClean="0"/>
              <a:t>10</a:t>
            </a:fld>
            <a:endParaRPr lang="en-US"/>
          </a:p>
        </p:txBody>
      </p:sp>
    </p:spTree>
    <p:extLst>
      <p:ext uri="{BB962C8B-B14F-4D97-AF65-F5344CB8AC3E}">
        <p14:creationId xmlns:p14="http://schemas.microsoft.com/office/powerpoint/2010/main" val="1463581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25BBFC-EDFA-4E6E-B7F5-A55D9C5BC559}" type="slidenum">
              <a:rPr lang="en-US" smtClean="0"/>
              <a:t>11</a:t>
            </a:fld>
            <a:endParaRPr lang="en-US"/>
          </a:p>
        </p:txBody>
      </p:sp>
    </p:spTree>
    <p:extLst>
      <p:ext uri="{BB962C8B-B14F-4D97-AF65-F5344CB8AC3E}">
        <p14:creationId xmlns:p14="http://schemas.microsoft.com/office/powerpoint/2010/main" val="689325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25BBFC-EDFA-4E6E-B7F5-A55D9C5BC559}" type="slidenum">
              <a:rPr lang="en-US" smtClean="0"/>
              <a:t>15</a:t>
            </a:fld>
            <a:endParaRPr lang="en-US"/>
          </a:p>
        </p:txBody>
      </p:sp>
    </p:spTree>
    <p:extLst>
      <p:ext uri="{BB962C8B-B14F-4D97-AF65-F5344CB8AC3E}">
        <p14:creationId xmlns:p14="http://schemas.microsoft.com/office/powerpoint/2010/main" val="1354452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He was a holocaust survivor, and devoted his life to studying, understanding, and promoting “meaning.”. ... Without meaning, people fill the void with hedonistic pleasures, power, materialism, hatred, and boredom.</a:t>
            </a:r>
          </a:p>
          <a:p>
            <a:endParaRPr lang="en-US" dirty="0"/>
          </a:p>
        </p:txBody>
      </p:sp>
      <p:sp>
        <p:nvSpPr>
          <p:cNvPr id="4" name="Slide Number Placeholder 3"/>
          <p:cNvSpPr>
            <a:spLocks noGrp="1"/>
          </p:cNvSpPr>
          <p:nvPr>
            <p:ph type="sldNum" sz="quarter" idx="10"/>
          </p:nvPr>
        </p:nvSpPr>
        <p:spPr/>
        <p:txBody>
          <a:bodyPr/>
          <a:lstStyle/>
          <a:p>
            <a:fld id="{7C25BBFC-EDFA-4E6E-B7F5-A55D9C5BC559}" type="slidenum">
              <a:rPr lang="en-US" smtClean="0"/>
              <a:t>28</a:t>
            </a:fld>
            <a:endParaRPr lang="en-US"/>
          </a:p>
        </p:txBody>
      </p:sp>
    </p:spTree>
    <p:extLst>
      <p:ext uri="{BB962C8B-B14F-4D97-AF65-F5344CB8AC3E}">
        <p14:creationId xmlns:p14="http://schemas.microsoft.com/office/powerpoint/2010/main" val="3704263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Objective #5</a:t>
            </a:r>
          </a:p>
          <a:p>
            <a:endParaRPr lang="en-US" dirty="0"/>
          </a:p>
          <a:p>
            <a:r>
              <a:rPr lang="en-US" dirty="0"/>
              <a:t>“FTO’s will be able to articulate ways to identify if their trainee is actively using some of the stress management techniques that have been taught.”</a:t>
            </a:r>
          </a:p>
          <a:p>
            <a:endParaRPr lang="en-US" dirty="0"/>
          </a:p>
          <a:p>
            <a:r>
              <a:rPr lang="en-US" dirty="0"/>
              <a:t>Discuss with audience other questions</a:t>
            </a:r>
            <a:r>
              <a:rPr lang="en-US" baseline="0" dirty="0"/>
              <a:t> they feel comfortable asking. Remind them to mentally practice these questions as they may feel forced or wooden at first. </a:t>
            </a:r>
            <a:endParaRPr lang="en-US" dirty="0"/>
          </a:p>
        </p:txBody>
      </p:sp>
      <p:sp>
        <p:nvSpPr>
          <p:cNvPr id="4" name="Slide Number Placeholder 3"/>
          <p:cNvSpPr>
            <a:spLocks noGrp="1"/>
          </p:cNvSpPr>
          <p:nvPr>
            <p:ph type="sldNum" sz="quarter" idx="10"/>
          </p:nvPr>
        </p:nvSpPr>
        <p:spPr/>
        <p:txBody>
          <a:bodyPr/>
          <a:lstStyle/>
          <a:p>
            <a:fld id="{7C25BBFC-EDFA-4E6E-B7F5-A55D9C5BC559}" type="slidenum">
              <a:rPr lang="en-US" smtClean="0"/>
              <a:t>32</a:t>
            </a:fld>
            <a:endParaRPr lang="en-US"/>
          </a:p>
        </p:txBody>
      </p:sp>
    </p:spTree>
    <p:extLst>
      <p:ext uri="{BB962C8B-B14F-4D97-AF65-F5344CB8AC3E}">
        <p14:creationId xmlns:p14="http://schemas.microsoft.com/office/powerpoint/2010/main" val="3171924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Objective #5</a:t>
            </a:r>
          </a:p>
          <a:p>
            <a:endParaRPr lang="en-US" dirty="0"/>
          </a:p>
          <a:p>
            <a:r>
              <a:rPr lang="en-US" dirty="0"/>
              <a:t>“FTO’s will be able to articulate ways to identify if their trainee is actively using some of the stress management techniques that have been taught.”</a:t>
            </a:r>
          </a:p>
          <a:p>
            <a:endParaRPr lang="en-US" dirty="0"/>
          </a:p>
        </p:txBody>
      </p:sp>
      <p:sp>
        <p:nvSpPr>
          <p:cNvPr id="4" name="Slide Number Placeholder 3"/>
          <p:cNvSpPr>
            <a:spLocks noGrp="1"/>
          </p:cNvSpPr>
          <p:nvPr>
            <p:ph type="sldNum" sz="quarter" idx="10"/>
          </p:nvPr>
        </p:nvSpPr>
        <p:spPr/>
        <p:txBody>
          <a:bodyPr/>
          <a:lstStyle/>
          <a:p>
            <a:fld id="{7C25BBFC-EDFA-4E6E-B7F5-A55D9C5BC559}" type="slidenum">
              <a:rPr lang="en-US" smtClean="0"/>
              <a:t>33</a:t>
            </a:fld>
            <a:endParaRPr lang="en-US"/>
          </a:p>
        </p:txBody>
      </p:sp>
    </p:spTree>
    <p:extLst>
      <p:ext uri="{BB962C8B-B14F-4D97-AF65-F5344CB8AC3E}">
        <p14:creationId xmlns:p14="http://schemas.microsoft.com/office/powerpoint/2010/main" val="3171924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7AA5EF-5DEC-4399-9B0F-0241FF003EE0}" type="datetimeFigureOut">
              <a:rPr lang="en-US" smtClean="0"/>
              <a:t>9/18/18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797F4-2682-46EA-9874-7089E13BF62E}" type="slidenum">
              <a:rPr lang="en-US" smtClean="0"/>
              <a:t>‹#›</a:t>
            </a:fld>
            <a:endParaRPr lang="en-US"/>
          </a:p>
        </p:txBody>
      </p:sp>
    </p:spTree>
    <p:extLst>
      <p:ext uri="{BB962C8B-B14F-4D97-AF65-F5344CB8AC3E}">
        <p14:creationId xmlns:p14="http://schemas.microsoft.com/office/powerpoint/2010/main" val="2653873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AA5EF-5DEC-4399-9B0F-0241FF003EE0}" type="datetimeFigureOut">
              <a:rPr lang="en-US" smtClean="0"/>
              <a:t>9/18/18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797F4-2682-46EA-9874-7089E13BF62E}" type="slidenum">
              <a:rPr lang="en-US" smtClean="0"/>
              <a:t>‹#›</a:t>
            </a:fld>
            <a:endParaRPr lang="en-US"/>
          </a:p>
        </p:txBody>
      </p:sp>
    </p:spTree>
    <p:extLst>
      <p:ext uri="{BB962C8B-B14F-4D97-AF65-F5344CB8AC3E}">
        <p14:creationId xmlns:p14="http://schemas.microsoft.com/office/powerpoint/2010/main" val="3809352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AA5EF-5DEC-4399-9B0F-0241FF003EE0}" type="datetimeFigureOut">
              <a:rPr lang="en-US" smtClean="0"/>
              <a:t>9/18/18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797F4-2682-46EA-9874-7089E13BF62E}" type="slidenum">
              <a:rPr lang="en-US" smtClean="0"/>
              <a:t>‹#›</a:t>
            </a:fld>
            <a:endParaRPr lang="en-US"/>
          </a:p>
        </p:txBody>
      </p:sp>
    </p:spTree>
    <p:extLst>
      <p:ext uri="{BB962C8B-B14F-4D97-AF65-F5344CB8AC3E}">
        <p14:creationId xmlns:p14="http://schemas.microsoft.com/office/powerpoint/2010/main" val="1903034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AA5EF-5DEC-4399-9B0F-0241FF003EE0}" type="datetimeFigureOut">
              <a:rPr lang="en-US" smtClean="0"/>
              <a:t>9/18/18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797F4-2682-46EA-9874-7089E13BF62E}" type="slidenum">
              <a:rPr lang="en-US" smtClean="0"/>
              <a:t>‹#›</a:t>
            </a:fld>
            <a:endParaRPr lang="en-US"/>
          </a:p>
        </p:txBody>
      </p:sp>
    </p:spTree>
    <p:extLst>
      <p:ext uri="{BB962C8B-B14F-4D97-AF65-F5344CB8AC3E}">
        <p14:creationId xmlns:p14="http://schemas.microsoft.com/office/powerpoint/2010/main" val="3543740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7AA5EF-5DEC-4399-9B0F-0241FF003EE0}" type="datetimeFigureOut">
              <a:rPr lang="en-US" smtClean="0"/>
              <a:t>9/18/18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797F4-2682-46EA-9874-7089E13BF62E}" type="slidenum">
              <a:rPr lang="en-US" smtClean="0"/>
              <a:t>‹#›</a:t>
            </a:fld>
            <a:endParaRPr lang="en-US"/>
          </a:p>
        </p:txBody>
      </p:sp>
    </p:spTree>
    <p:extLst>
      <p:ext uri="{BB962C8B-B14F-4D97-AF65-F5344CB8AC3E}">
        <p14:creationId xmlns:p14="http://schemas.microsoft.com/office/powerpoint/2010/main" val="2634357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7AA5EF-5DEC-4399-9B0F-0241FF003EE0}" type="datetimeFigureOut">
              <a:rPr lang="en-US" smtClean="0"/>
              <a:t>9/18/18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797F4-2682-46EA-9874-7089E13BF62E}" type="slidenum">
              <a:rPr lang="en-US" smtClean="0"/>
              <a:t>‹#›</a:t>
            </a:fld>
            <a:endParaRPr lang="en-US"/>
          </a:p>
        </p:txBody>
      </p:sp>
    </p:spTree>
    <p:extLst>
      <p:ext uri="{BB962C8B-B14F-4D97-AF65-F5344CB8AC3E}">
        <p14:creationId xmlns:p14="http://schemas.microsoft.com/office/powerpoint/2010/main" val="3953613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7AA5EF-5DEC-4399-9B0F-0241FF003EE0}" type="datetimeFigureOut">
              <a:rPr lang="en-US" smtClean="0"/>
              <a:t>9/18/18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F797F4-2682-46EA-9874-7089E13BF62E}" type="slidenum">
              <a:rPr lang="en-US" smtClean="0"/>
              <a:t>‹#›</a:t>
            </a:fld>
            <a:endParaRPr lang="en-US"/>
          </a:p>
        </p:txBody>
      </p:sp>
    </p:spTree>
    <p:extLst>
      <p:ext uri="{BB962C8B-B14F-4D97-AF65-F5344CB8AC3E}">
        <p14:creationId xmlns:p14="http://schemas.microsoft.com/office/powerpoint/2010/main" val="818128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7AA5EF-5DEC-4399-9B0F-0241FF003EE0}" type="datetimeFigureOut">
              <a:rPr lang="en-US" smtClean="0"/>
              <a:t>9/18/18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797F4-2682-46EA-9874-7089E13BF62E}" type="slidenum">
              <a:rPr lang="en-US" smtClean="0"/>
              <a:t>‹#›</a:t>
            </a:fld>
            <a:endParaRPr lang="en-US"/>
          </a:p>
        </p:txBody>
      </p:sp>
    </p:spTree>
    <p:extLst>
      <p:ext uri="{BB962C8B-B14F-4D97-AF65-F5344CB8AC3E}">
        <p14:creationId xmlns:p14="http://schemas.microsoft.com/office/powerpoint/2010/main" val="3936334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AA5EF-5DEC-4399-9B0F-0241FF003EE0}" type="datetimeFigureOut">
              <a:rPr lang="en-US" smtClean="0"/>
              <a:t>9/18/18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797F4-2682-46EA-9874-7089E13BF62E}" type="slidenum">
              <a:rPr lang="en-US" smtClean="0"/>
              <a:t>‹#›</a:t>
            </a:fld>
            <a:endParaRPr lang="en-US"/>
          </a:p>
        </p:txBody>
      </p:sp>
    </p:spTree>
    <p:extLst>
      <p:ext uri="{BB962C8B-B14F-4D97-AF65-F5344CB8AC3E}">
        <p14:creationId xmlns:p14="http://schemas.microsoft.com/office/powerpoint/2010/main" val="4147622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AA5EF-5DEC-4399-9B0F-0241FF003EE0}" type="datetimeFigureOut">
              <a:rPr lang="en-US" smtClean="0"/>
              <a:t>9/18/18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797F4-2682-46EA-9874-7089E13BF62E}" type="slidenum">
              <a:rPr lang="en-US" smtClean="0"/>
              <a:t>‹#›</a:t>
            </a:fld>
            <a:endParaRPr lang="en-US"/>
          </a:p>
        </p:txBody>
      </p:sp>
    </p:spTree>
    <p:extLst>
      <p:ext uri="{BB962C8B-B14F-4D97-AF65-F5344CB8AC3E}">
        <p14:creationId xmlns:p14="http://schemas.microsoft.com/office/powerpoint/2010/main" val="2043763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AA5EF-5DEC-4399-9B0F-0241FF003EE0}" type="datetimeFigureOut">
              <a:rPr lang="en-US" smtClean="0"/>
              <a:t>9/18/18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797F4-2682-46EA-9874-7089E13BF62E}" type="slidenum">
              <a:rPr lang="en-US" smtClean="0"/>
              <a:t>‹#›</a:t>
            </a:fld>
            <a:endParaRPr lang="en-US"/>
          </a:p>
        </p:txBody>
      </p:sp>
    </p:spTree>
    <p:extLst>
      <p:ext uri="{BB962C8B-B14F-4D97-AF65-F5344CB8AC3E}">
        <p14:creationId xmlns:p14="http://schemas.microsoft.com/office/powerpoint/2010/main" val="1107690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7AA5EF-5DEC-4399-9B0F-0241FF003EE0}" type="datetimeFigureOut">
              <a:rPr lang="en-US" smtClean="0"/>
              <a:t>9/18/18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797F4-2682-46EA-9874-7089E13BF62E}" type="slidenum">
              <a:rPr lang="en-US" smtClean="0"/>
              <a:t>‹#›</a:t>
            </a:fld>
            <a:endParaRPr lang="en-US"/>
          </a:p>
        </p:txBody>
      </p:sp>
    </p:spTree>
    <p:extLst>
      <p:ext uri="{BB962C8B-B14F-4D97-AF65-F5344CB8AC3E}">
        <p14:creationId xmlns:p14="http://schemas.microsoft.com/office/powerpoint/2010/main" val="10745186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mailto:nrosenbaum@cabq.gov"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457200"/>
            <a:ext cx="7772400" cy="1470025"/>
          </a:xfrm>
        </p:spPr>
        <p:txBody>
          <a:bodyPr/>
          <a:lstStyle/>
          <a:p>
            <a:r>
              <a:rPr lang="en-US" dirty="0"/>
              <a:t>Resiliency </a:t>
            </a:r>
          </a:p>
        </p:txBody>
      </p:sp>
      <p:sp>
        <p:nvSpPr>
          <p:cNvPr id="3" name="Subtitle 2"/>
          <p:cNvSpPr>
            <a:spLocks noGrp="1"/>
          </p:cNvSpPr>
          <p:nvPr>
            <p:ph type="subTitle" idx="1"/>
          </p:nvPr>
        </p:nvSpPr>
        <p:spPr>
          <a:xfrm>
            <a:off x="5562600" y="3581400"/>
            <a:ext cx="3581400" cy="1752600"/>
          </a:xfrm>
        </p:spPr>
        <p:txBody>
          <a:bodyPr/>
          <a:lstStyle/>
          <a:p>
            <a:r>
              <a:rPr lang="en-US" dirty="0"/>
              <a:t>Nils Rosenbaum  ECHO September 18</a:t>
            </a:r>
            <a:r>
              <a:rPr lang="en-US" baseline="30000" dirty="0"/>
              <a:t>th</a:t>
            </a:r>
            <a:r>
              <a:rPr lang="en-US" dirty="0"/>
              <a:t> 2018</a:t>
            </a:r>
          </a:p>
          <a:p>
            <a:endParaRPr lang="en-US"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676400"/>
            <a:ext cx="46482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7453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two wolves</a:t>
            </a:r>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71600"/>
            <a:ext cx="9474869"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8195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fontScale="90000"/>
          </a:bodyPr>
          <a:lstStyle/>
          <a:p>
            <a:r>
              <a:rPr lang="en-US" dirty="0"/>
              <a:t>Positive Thinking</a:t>
            </a:r>
            <a:br>
              <a:rPr lang="en-US" dirty="0"/>
            </a:br>
            <a:endParaRPr lang="en-US" dirty="0"/>
          </a:p>
        </p:txBody>
      </p:sp>
      <p:sp>
        <p:nvSpPr>
          <p:cNvPr id="3" name="Content Placeholder 2"/>
          <p:cNvSpPr>
            <a:spLocks noGrp="1"/>
          </p:cNvSpPr>
          <p:nvPr>
            <p:ph idx="1"/>
          </p:nvPr>
        </p:nvSpPr>
        <p:spPr/>
        <p:txBody>
          <a:bodyPr/>
          <a:lstStyle/>
          <a:p>
            <a:pPr marL="0" indent="0">
              <a:buNone/>
            </a:pPr>
            <a:r>
              <a:rPr lang="en-US" dirty="0"/>
              <a:t>	Combat Negative and Distorted Thinking.</a:t>
            </a:r>
          </a:p>
          <a:p>
            <a:pPr marL="0" indent="0">
              <a:buNone/>
            </a:pPr>
            <a:r>
              <a:rPr lang="en-US" dirty="0"/>
              <a:t>	Create positive thinking.</a:t>
            </a:r>
          </a:p>
          <a:p>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276600"/>
            <a:ext cx="7480300" cy="3369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6183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 Few Examples of Distorted Thinking</a:t>
            </a:r>
          </a:p>
        </p:txBody>
      </p:sp>
      <p:sp>
        <p:nvSpPr>
          <p:cNvPr id="3" name="Content Placeholder 2"/>
          <p:cNvSpPr>
            <a:spLocks noGrp="1"/>
          </p:cNvSpPr>
          <p:nvPr>
            <p:ph idx="1"/>
          </p:nvPr>
        </p:nvSpPr>
        <p:spPr/>
        <p:txBody>
          <a:bodyPr/>
          <a:lstStyle/>
          <a:p>
            <a:r>
              <a:rPr lang="en-US" dirty="0"/>
              <a:t>All or nothing thinking</a:t>
            </a:r>
          </a:p>
          <a:p>
            <a:r>
              <a:rPr lang="en-US" dirty="0" err="1"/>
              <a:t>Catastrophizing</a:t>
            </a:r>
            <a:r>
              <a:rPr lang="en-US" dirty="0"/>
              <a:t> </a:t>
            </a:r>
          </a:p>
          <a:p>
            <a:r>
              <a:rPr lang="en-US" dirty="0"/>
              <a:t>Discounting the Positive</a:t>
            </a:r>
          </a:p>
        </p:txBody>
      </p:sp>
      <p:pic>
        <p:nvPicPr>
          <p:cNvPr id="276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828800"/>
            <a:ext cx="3135086"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9243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143000"/>
            <a:ext cx="4572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93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318422"/>
            <a:ext cx="7543800" cy="2339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60982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 or nothing thinking</a:t>
            </a:r>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799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8923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480" y="-1371600"/>
            <a:ext cx="8750300" cy="792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13753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Positive Thinking</a:t>
            </a:r>
          </a:p>
        </p:txBody>
      </p:sp>
      <p:sp>
        <p:nvSpPr>
          <p:cNvPr id="3" name="Content Placeholder 2"/>
          <p:cNvSpPr>
            <a:spLocks noGrp="1"/>
          </p:cNvSpPr>
          <p:nvPr>
            <p:ph idx="1"/>
          </p:nvPr>
        </p:nvSpPr>
        <p:spPr/>
        <p:txBody>
          <a:bodyPr>
            <a:normAutofit lnSpcReduction="10000"/>
          </a:bodyPr>
          <a:lstStyle/>
          <a:p>
            <a:r>
              <a:rPr lang="en-US" dirty="0"/>
              <a:t>Not Pollyanna/Optimistic AND Realistic </a:t>
            </a:r>
          </a:p>
          <a:p>
            <a:r>
              <a:rPr lang="en-US" dirty="0"/>
              <a:t>Look at setbacks as caused by fixable, temporary, and non-pervasive factors.</a:t>
            </a:r>
          </a:p>
          <a:p>
            <a:r>
              <a:rPr lang="en-US" dirty="0"/>
              <a:t>Look at positive things in your life as more permanent, caused by your character, and longer lasting. </a:t>
            </a:r>
          </a:p>
          <a:p>
            <a:r>
              <a:rPr lang="en-US" dirty="0"/>
              <a:t>Work from your strengths, not your weaknesses.</a:t>
            </a:r>
          </a:p>
          <a:p>
            <a:r>
              <a:rPr lang="en-US" dirty="0"/>
              <a:t>Failures are chances to learn and improve</a:t>
            </a:r>
          </a:p>
        </p:txBody>
      </p:sp>
    </p:spTree>
    <p:extLst>
      <p:ext uri="{BB962C8B-B14F-4D97-AF65-F5344CB8AC3E}">
        <p14:creationId xmlns:p14="http://schemas.microsoft.com/office/powerpoint/2010/main" val="2181033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17"/>
            <a:ext cx="8229600" cy="1143000"/>
          </a:xfrm>
        </p:spPr>
        <p:txBody>
          <a:bodyPr/>
          <a:lstStyle/>
          <a:p>
            <a:r>
              <a:rPr lang="en-US" dirty="0"/>
              <a:t>Grit </a:t>
            </a:r>
          </a:p>
        </p:txBody>
      </p:sp>
      <p:sp>
        <p:nvSpPr>
          <p:cNvPr id="3" name="Content Placeholder 2"/>
          <p:cNvSpPr>
            <a:spLocks noGrp="1"/>
          </p:cNvSpPr>
          <p:nvPr>
            <p:ph idx="1"/>
          </p:nvPr>
        </p:nvSpPr>
        <p:spPr/>
        <p:txBody>
          <a:bodyPr/>
          <a:lstStyle/>
          <a:p>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2262"/>
            <a:ext cx="8686800" cy="868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8851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3657600"/>
          </a:xfrm>
        </p:spPr>
        <p:txBody>
          <a:bodyPr>
            <a:normAutofit/>
          </a:bodyPr>
          <a:lstStyle/>
          <a:p>
            <a:r>
              <a:rPr lang="en-US" dirty="0"/>
              <a:t>What are some other recommendations to improve Grit, Resiliency, and Mental Toughness? </a:t>
            </a:r>
          </a:p>
        </p:txBody>
      </p:sp>
    </p:spTree>
    <p:extLst>
      <p:ext uri="{BB962C8B-B14F-4D97-AF65-F5344CB8AC3E}">
        <p14:creationId xmlns:p14="http://schemas.microsoft.com/office/powerpoint/2010/main" val="2582537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Mental Toughness</a:t>
            </a:r>
          </a:p>
        </p:txBody>
      </p:sp>
      <p:sp>
        <p:nvSpPr>
          <p:cNvPr id="3" name="Content Placeholder 2"/>
          <p:cNvSpPr>
            <a:spLocks noGrp="1"/>
          </p:cNvSpPr>
          <p:nvPr>
            <p:ph idx="1"/>
          </p:nvPr>
        </p:nvSpPr>
        <p:spPr/>
        <p:txBody>
          <a:bodyPr/>
          <a:lstStyle/>
          <a:p>
            <a:r>
              <a:rPr lang="en-US" dirty="0"/>
              <a:t>The ability to perform at ones best, to train hard, to set and achieve goals, </a:t>
            </a:r>
            <a:r>
              <a:rPr lang="en-US" b="1" dirty="0"/>
              <a:t>to overcome adversity.</a:t>
            </a:r>
          </a:p>
          <a:p>
            <a:r>
              <a:rPr lang="en-US" dirty="0"/>
              <a:t>A term from athletics. </a:t>
            </a:r>
          </a:p>
          <a:p>
            <a:pPr marL="0" indent="0">
              <a:buNone/>
            </a:pPr>
            <a:endParaRPr lang="en-US"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3886200"/>
            <a:ext cx="43815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1511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834"/>
            <a:ext cx="8229600" cy="1143000"/>
          </a:xfrm>
        </p:spPr>
        <p:txBody>
          <a:bodyPr/>
          <a:lstStyle/>
          <a:p>
            <a:r>
              <a:rPr lang="en-US" dirty="0"/>
              <a:t>Set Goals</a:t>
            </a:r>
          </a:p>
        </p:txBody>
      </p:sp>
      <p:sp>
        <p:nvSpPr>
          <p:cNvPr id="3" name="Content Placeholder 2"/>
          <p:cNvSpPr>
            <a:spLocks noGrp="1"/>
          </p:cNvSpPr>
          <p:nvPr>
            <p:ph idx="1"/>
          </p:nvPr>
        </p:nvSpPr>
        <p:spPr>
          <a:xfrm>
            <a:off x="457200" y="381000"/>
            <a:ext cx="8106888" cy="4029941"/>
          </a:xfrm>
        </p:spPr>
        <p:txBody>
          <a:bodyPr/>
          <a:lstStyle/>
          <a:p>
            <a:pPr marL="0" indent="0">
              <a:buNone/>
            </a:pPr>
            <a:endParaRPr lang="en-US" dirty="0"/>
          </a:p>
          <a:p>
            <a:r>
              <a:rPr lang="en-US" dirty="0"/>
              <a:t>Both long term and short term.</a:t>
            </a:r>
          </a:p>
          <a:p>
            <a:pPr marL="0" indent="0">
              <a:buNone/>
            </a:pPr>
            <a:endParaRPr lang="en-US" dirty="0"/>
          </a:p>
          <a:p>
            <a:pPr marL="0" indent="0">
              <a:buNone/>
            </a:pPr>
            <a:endParaRPr lang="en-US" dirty="0"/>
          </a:p>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857870"/>
            <a:ext cx="7940040" cy="496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8042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Goals</a:t>
            </a:r>
          </a:p>
        </p:txBody>
      </p:sp>
      <p:sp>
        <p:nvSpPr>
          <p:cNvPr id="3" name="Content Placeholder 2"/>
          <p:cNvSpPr>
            <a:spLocks noGrp="1"/>
          </p:cNvSpPr>
          <p:nvPr>
            <p:ph idx="1"/>
          </p:nvPr>
        </p:nvSpPr>
        <p:spPr/>
        <p:txBody>
          <a:bodyPr/>
          <a:lstStyle/>
          <a:p>
            <a:r>
              <a:rPr lang="en-US" dirty="0"/>
              <a:t>Create Opportunities for Personnel Challenge </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514600"/>
            <a:ext cx="77216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57521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fontScale="90000"/>
          </a:bodyPr>
          <a:lstStyle/>
          <a:p>
            <a:r>
              <a:rPr lang="en-US" dirty="0"/>
              <a:t>Visualize achieving and working towards you goals.</a:t>
            </a:r>
            <a:br>
              <a:rPr lang="en-US" dirty="0"/>
            </a:br>
            <a:endParaRPr lang="en-US" dirty="0"/>
          </a:p>
        </p:txBody>
      </p:sp>
      <p:sp>
        <p:nvSpPr>
          <p:cNvPr id="3" name="Content Placeholder 2"/>
          <p:cNvSpPr>
            <a:spLocks noGrp="1"/>
          </p:cNvSpPr>
          <p:nvPr>
            <p:ph idx="1"/>
          </p:nvPr>
        </p:nvSpPr>
        <p:spPr>
          <a:xfrm>
            <a:off x="457200" y="1600200"/>
            <a:ext cx="3505200" cy="4525963"/>
          </a:xfrm>
        </p:spPr>
        <p:txBody>
          <a:bodyPr>
            <a:normAutofit/>
          </a:bodyPr>
          <a:lstStyle/>
          <a:p>
            <a:r>
              <a:rPr lang="en-US" dirty="0"/>
              <a:t>Visualization as practice. </a:t>
            </a:r>
          </a:p>
          <a:p>
            <a:r>
              <a:rPr lang="en-US" dirty="0"/>
              <a:t>Jerry West – </a:t>
            </a:r>
          </a:p>
          <a:p>
            <a:pPr marL="0" indent="0">
              <a:buNone/>
            </a:pPr>
            <a:r>
              <a:rPr lang="en-US" dirty="0"/>
              <a:t>“Mr. Clutch,” Rehearsed making those same shots countless times in his mind. </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450769"/>
            <a:ext cx="5255792" cy="4167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52690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 Perseverance </a:t>
            </a:r>
          </a:p>
        </p:txBody>
      </p:sp>
      <p:sp>
        <p:nvSpPr>
          <p:cNvPr id="3" name="Content Placeholder 2"/>
          <p:cNvSpPr>
            <a:spLocks noGrp="1"/>
          </p:cNvSpPr>
          <p:nvPr>
            <p:ph idx="1"/>
          </p:nvPr>
        </p:nvSpPr>
        <p:spPr/>
        <p:txBody>
          <a:bodyPr/>
          <a:lstStyle/>
          <a:p>
            <a:endParaRPr lang="en-US"/>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9144000" cy="547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32511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Resiliency Planning </a:t>
            </a:r>
          </a:p>
        </p:txBody>
      </p:sp>
      <p:sp>
        <p:nvSpPr>
          <p:cNvPr id="3" name="Content Placeholder 2"/>
          <p:cNvSpPr>
            <a:spLocks noGrp="1"/>
          </p:cNvSpPr>
          <p:nvPr>
            <p:ph idx="1"/>
          </p:nvPr>
        </p:nvSpPr>
        <p:spPr/>
        <p:txBody>
          <a:bodyPr/>
          <a:lstStyle/>
          <a:p>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524000"/>
            <a:ext cx="5187233" cy="5002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79318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Have a Plan</a:t>
            </a:r>
          </a:p>
        </p:txBody>
      </p:sp>
      <p:sp>
        <p:nvSpPr>
          <p:cNvPr id="3" name="Content Placeholder 2"/>
          <p:cNvSpPr>
            <a:spLocks noGrp="1"/>
          </p:cNvSpPr>
          <p:nvPr>
            <p:ph idx="1"/>
          </p:nvPr>
        </p:nvSpPr>
        <p:spPr/>
        <p:txBody>
          <a:bodyPr>
            <a:normAutofit/>
          </a:bodyPr>
          <a:lstStyle/>
          <a:p>
            <a:r>
              <a:rPr lang="en-US" dirty="0"/>
              <a:t>Manage free time better and </a:t>
            </a:r>
          </a:p>
          <a:p>
            <a:pPr marL="0" indent="0">
              <a:buNone/>
            </a:pPr>
            <a:r>
              <a:rPr lang="en-US" dirty="0"/>
              <a:t>   don’t leave your best self at work. </a:t>
            </a:r>
          </a:p>
          <a:p>
            <a:r>
              <a:rPr lang="en-US" dirty="0"/>
              <a:t>Make schedules to assure you will follow through.</a:t>
            </a:r>
          </a:p>
          <a:p>
            <a:r>
              <a:rPr lang="en-US" dirty="0"/>
              <a:t>Overcome being stuck by forcing yourself to do things you used to enjoy.</a:t>
            </a:r>
          </a:p>
          <a:p>
            <a:r>
              <a:rPr lang="en-US" dirty="0"/>
              <a:t>Try to avoid negative people, and find role models. </a:t>
            </a:r>
          </a:p>
          <a:p>
            <a:endParaRPr lang="en-US" dirty="0"/>
          </a:p>
          <a:p>
            <a:endParaRPr lang="en-US" dirty="0"/>
          </a:p>
        </p:txBody>
      </p:sp>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381000"/>
            <a:ext cx="1908175" cy="1841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58729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Tips for Resilience </a:t>
            </a:r>
          </a:p>
        </p:txBody>
      </p:sp>
      <p:sp>
        <p:nvSpPr>
          <p:cNvPr id="3" name="Content Placeholder 2"/>
          <p:cNvSpPr>
            <a:spLocks noGrp="1"/>
          </p:cNvSpPr>
          <p:nvPr>
            <p:ph idx="1"/>
          </p:nvPr>
        </p:nvSpPr>
        <p:spPr/>
        <p:txBody>
          <a:bodyPr>
            <a:normAutofit/>
          </a:bodyPr>
          <a:lstStyle/>
          <a:p>
            <a:r>
              <a:rPr lang="en-US" dirty="0"/>
              <a:t>Varied support system, and invest in relationships when times are good for you. </a:t>
            </a:r>
          </a:p>
          <a:p>
            <a:r>
              <a:rPr lang="en-US" dirty="0"/>
              <a:t>Living with Intentionality – taking control of the life that you can, taking ownership for the decisions you make. </a:t>
            </a:r>
          </a:p>
          <a:p>
            <a:r>
              <a:rPr lang="en-US" dirty="0"/>
              <a:t>Face Fears and Active Coping  –  Don’t ignore signs of distress, what you resist persists.  Take action, take responsibility.   </a:t>
            </a:r>
          </a:p>
          <a:p>
            <a:endParaRPr lang="en-US" dirty="0"/>
          </a:p>
        </p:txBody>
      </p:sp>
    </p:spTree>
    <p:extLst>
      <p:ext uri="{BB962C8B-B14F-4D97-AF65-F5344CB8AC3E}">
        <p14:creationId xmlns:p14="http://schemas.microsoft.com/office/powerpoint/2010/main" val="37782855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 Emotions and Anxiety</a:t>
            </a:r>
          </a:p>
        </p:txBody>
      </p:sp>
      <p:sp>
        <p:nvSpPr>
          <p:cNvPr id="3" name="Content Placeholder 2"/>
          <p:cNvSpPr>
            <a:spLocks noGrp="1"/>
          </p:cNvSpPr>
          <p:nvPr>
            <p:ph idx="1"/>
          </p:nvPr>
        </p:nvSpPr>
        <p:spPr/>
        <p:txBody>
          <a:bodyPr/>
          <a:lstStyle/>
          <a:p>
            <a:r>
              <a:rPr lang="en-US" dirty="0"/>
              <a:t>CBT, Positive Thinking</a:t>
            </a:r>
          </a:p>
          <a:p>
            <a:r>
              <a:rPr lang="en-US" dirty="0"/>
              <a:t>Relaxation Techniques</a:t>
            </a:r>
          </a:p>
          <a:p>
            <a:r>
              <a:rPr lang="en-US" dirty="0"/>
              <a:t>Battle Breaths</a:t>
            </a:r>
          </a:p>
          <a:p>
            <a:r>
              <a:rPr lang="en-US" dirty="0"/>
              <a:t>Fuller Awareness</a:t>
            </a:r>
          </a:p>
          <a:p>
            <a:pPr marL="0" indent="0">
              <a:buNone/>
            </a:pPr>
            <a:r>
              <a:rPr lang="en-US" dirty="0"/>
              <a:t>   Mindfulness/Meditation </a:t>
            </a:r>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524000"/>
            <a:ext cx="347573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35298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Meaning</a:t>
            </a:r>
            <a:r>
              <a:rPr lang="en-US" dirty="0"/>
              <a:t> – a foundation for Resiliency </a:t>
            </a:r>
          </a:p>
        </p:txBody>
      </p:sp>
      <p:sp>
        <p:nvSpPr>
          <p:cNvPr id="3" name="Content Placeholder 2"/>
          <p:cNvSpPr>
            <a:spLocks noGrp="1"/>
          </p:cNvSpPr>
          <p:nvPr>
            <p:ph idx="1"/>
          </p:nvPr>
        </p:nvSpPr>
        <p:spPr>
          <a:xfrm>
            <a:off x="304800" y="1198562"/>
            <a:ext cx="8229600" cy="4525963"/>
          </a:xfrm>
        </p:spPr>
        <p:txBody>
          <a:bodyPr>
            <a:normAutofit/>
          </a:bodyPr>
          <a:lstStyle/>
          <a:p>
            <a:pPr lvl="1"/>
            <a:r>
              <a:rPr lang="en-US" dirty="0"/>
              <a:t>Victor </a:t>
            </a:r>
            <a:r>
              <a:rPr lang="en-US" dirty="0" err="1"/>
              <a:t>Frankl</a:t>
            </a:r>
            <a:r>
              <a:rPr lang="en-US" dirty="0"/>
              <a:t> (1905 – 1997)</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490" y="1752600"/>
            <a:ext cx="8953500"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45165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 control and responsibility </a:t>
            </a:r>
          </a:p>
        </p:txBody>
      </p:sp>
      <p:sp>
        <p:nvSpPr>
          <p:cNvPr id="3" name="Content Placeholder 2"/>
          <p:cNvSpPr>
            <a:spLocks noGrp="1"/>
          </p:cNvSpPr>
          <p:nvPr>
            <p:ph idx="1"/>
          </p:nvPr>
        </p:nvSpPr>
        <p:spPr/>
        <p:txBody>
          <a:bodyPr>
            <a:normAutofit/>
          </a:bodyPr>
          <a:lstStyle/>
          <a:p>
            <a:r>
              <a:rPr lang="en-US" dirty="0"/>
              <a:t>Between stimulus and response there is a space. In that space is our power to choose our response. In our response lies our growth and our freedom.</a:t>
            </a:r>
          </a:p>
        </p:txBody>
      </p:sp>
    </p:spTree>
    <p:extLst>
      <p:ext uri="{BB962C8B-B14F-4D97-AF65-F5344CB8AC3E}">
        <p14:creationId xmlns:p14="http://schemas.microsoft.com/office/powerpoint/2010/main" val="543180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Grit</a:t>
            </a:r>
          </a:p>
        </p:txBody>
      </p:sp>
      <p:sp>
        <p:nvSpPr>
          <p:cNvPr id="3" name="Content Placeholder 2"/>
          <p:cNvSpPr>
            <a:spLocks noGrp="1"/>
          </p:cNvSpPr>
          <p:nvPr>
            <p:ph idx="1"/>
          </p:nvPr>
        </p:nvSpPr>
        <p:spPr>
          <a:xfrm>
            <a:off x="457200" y="1600200"/>
            <a:ext cx="5562600" cy="4525963"/>
          </a:xfrm>
        </p:spPr>
        <p:txBody>
          <a:bodyPr/>
          <a:lstStyle/>
          <a:p>
            <a:r>
              <a:rPr lang="en-US" dirty="0"/>
              <a:t>The ability to stay the course and</a:t>
            </a:r>
            <a:r>
              <a:rPr lang="en-US" b="1" dirty="0"/>
              <a:t> fight through adversity. </a:t>
            </a:r>
            <a:r>
              <a:rPr lang="en-US" dirty="0"/>
              <a:t>The ability to achieve goals despite difficulty. </a:t>
            </a:r>
          </a:p>
          <a:p>
            <a:r>
              <a:rPr lang="en-US" dirty="0"/>
              <a:t>You need grit to be mentally tough. </a:t>
            </a:r>
          </a:p>
          <a:p>
            <a:r>
              <a:rPr lang="en-US" dirty="0"/>
              <a:t>A term mostly from childhood education.</a:t>
            </a: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9" y="1752600"/>
            <a:ext cx="2830643"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84030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4" y="609600"/>
            <a:ext cx="9153954" cy="6101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75099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 control and responsibility </a:t>
            </a:r>
          </a:p>
        </p:txBody>
      </p:sp>
      <p:sp>
        <p:nvSpPr>
          <p:cNvPr id="3" name="Content Placeholder 2"/>
          <p:cNvSpPr>
            <a:spLocks noGrp="1"/>
          </p:cNvSpPr>
          <p:nvPr>
            <p:ph idx="1"/>
          </p:nvPr>
        </p:nvSpPr>
        <p:spPr>
          <a:xfrm>
            <a:off x="457200" y="1371600"/>
            <a:ext cx="8229600" cy="4525963"/>
          </a:xfrm>
        </p:spPr>
        <p:txBody>
          <a:bodyPr>
            <a:normAutofit/>
          </a:bodyPr>
          <a:lstStyle/>
          <a:p>
            <a:r>
              <a:rPr lang="en-US" dirty="0"/>
              <a:t>Everything can be taken from a man but one thing: the last of the human freedoms—to choose one’s attitude in any given set of circumstances, to choose one’s own way.</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505200"/>
            <a:ext cx="6477000" cy="3100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27545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Ask Yourself …	</a:t>
            </a:r>
          </a:p>
        </p:txBody>
      </p:sp>
      <p:sp>
        <p:nvSpPr>
          <p:cNvPr id="3" name="Content Placeholder 2"/>
          <p:cNvSpPr>
            <a:spLocks noGrp="1"/>
          </p:cNvSpPr>
          <p:nvPr>
            <p:ph idx="1"/>
          </p:nvPr>
        </p:nvSpPr>
        <p:spPr/>
        <p:txBody>
          <a:bodyPr>
            <a:normAutofit/>
          </a:bodyPr>
          <a:lstStyle/>
          <a:p>
            <a:r>
              <a:rPr lang="en-US"/>
              <a:t>In your own words:</a:t>
            </a:r>
          </a:p>
          <a:p>
            <a:r>
              <a:rPr lang="en-US"/>
              <a:t>What </a:t>
            </a:r>
            <a:r>
              <a:rPr lang="en-US" dirty="0"/>
              <a:t>do you actually do to assure you’ll keep a well rounded life and  combat stress of the job?</a:t>
            </a:r>
          </a:p>
          <a:p>
            <a:r>
              <a:rPr lang="en-US" dirty="0"/>
              <a:t>What have you done this last week to keep old friendships and networks healthy? What time have you invested in them? What were obstacle to doing this if you were unable to? </a:t>
            </a:r>
          </a:p>
        </p:txBody>
      </p:sp>
    </p:spTree>
    <p:extLst>
      <p:ext uri="{BB962C8B-B14F-4D97-AF65-F5344CB8AC3E}">
        <p14:creationId xmlns:p14="http://schemas.microsoft.com/office/powerpoint/2010/main" val="28554119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Other questions	</a:t>
            </a:r>
          </a:p>
        </p:txBody>
      </p:sp>
      <p:sp>
        <p:nvSpPr>
          <p:cNvPr id="3" name="Content Placeholder 2"/>
          <p:cNvSpPr>
            <a:spLocks noGrp="1"/>
          </p:cNvSpPr>
          <p:nvPr>
            <p:ph idx="1"/>
          </p:nvPr>
        </p:nvSpPr>
        <p:spPr/>
        <p:txBody>
          <a:bodyPr>
            <a:normAutofit fontScale="92500" lnSpcReduction="10000"/>
          </a:bodyPr>
          <a:lstStyle/>
          <a:p>
            <a:r>
              <a:rPr lang="en-US" dirty="0"/>
              <a:t>In your own words:</a:t>
            </a:r>
          </a:p>
          <a:p>
            <a:r>
              <a:rPr lang="en-US" dirty="0"/>
              <a:t>Do you make efforts to manage your free time with an actual schedule, to make sure you plan and follow through on plans even if you’re tired?</a:t>
            </a:r>
          </a:p>
          <a:p>
            <a:r>
              <a:rPr lang="en-US" dirty="0"/>
              <a:t>Do you make and keep commitments to friends and family outside of work?</a:t>
            </a:r>
          </a:p>
          <a:p>
            <a:r>
              <a:rPr lang="en-US" dirty="0"/>
              <a:t>Do you still do hobbies and things you enjoy?</a:t>
            </a:r>
          </a:p>
          <a:p>
            <a:r>
              <a:rPr lang="en-US" dirty="0"/>
              <a:t>Do you tend to overspend? Do you have a financial plan? </a:t>
            </a:r>
          </a:p>
        </p:txBody>
      </p:sp>
    </p:spTree>
    <p:extLst>
      <p:ext uri="{BB962C8B-B14F-4D97-AF65-F5344CB8AC3E}">
        <p14:creationId xmlns:p14="http://schemas.microsoft.com/office/powerpoint/2010/main" val="287960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Other questions	</a:t>
            </a:r>
          </a:p>
        </p:txBody>
      </p:sp>
      <p:sp>
        <p:nvSpPr>
          <p:cNvPr id="3" name="Content Placeholder 2"/>
          <p:cNvSpPr>
            <a:spLocks noGrp="1"/>
          </p:cNvSpPr>
          <p:nvPr>
            <p:ph idx="1"/>
          </p:nvPr>
        </p:nvSpPr>
        <p:spPr/>
        <p:txBody>
          <a:bodyPr>
            <a:normAutofit/>
          </a:bodyPr>
          <a:lstStyle/>
          <a:p>
            <a:r>
              <a:rPr lang="en-US" dirty="0"/>
              <a:t>In your own words:</a:t>
            </a:r>
          </a:p>
          <a:p>
            <a:r>
              <a:rPr lang="en-US" dirty="0"/>
              <a:t>Do feel you have grit? Resiliency? Mental Toughness?</a:t>
            </a:r>
          </a:p>
          <a:p>
            <a:r>
              <a:rPr lang="en-US" dirty="0"/>
              <a:t>Do you take control and responsibility? </a:t>
            </a:r>
          </a:p>
          <a:p>
            <a:r>
              <a:rPr lang="en-US" dirty="0"/>
              <a:t>What can you do today to improve these in your life? </a:t>
            </a:r>
          </a:p>
          <a:p>
            <a:r>
              <a:rPr lang="en-US" dirty="0"/>
              <a:t>Are you as driven by meaning, ethics, and values as you used to be? More? Less?  </a:t>
            </a:r>
          </a:p>
        </p:txBody>
      </p:sp>
    </p:spTree>
    <p:extLst>
      <p:ext uri="{BB962C8B-B14F-4D97-AF65-F5344CB8AC3E}">
        <p14:creationId xmlns:p14="http://schemas.microsoft.com/office/powerpoint/2010/main" val="1659346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465" y="0"/>
            <a:ext cx="710813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69070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get a struggling officer help</a:t>
            </a:r>
          </a:p>
        </p:txBody>
      </p:sp>
      <p:sp>
        <p:nvSpPr>
          <p:cNvPr id="3" name="Content Placeholder 2"/>
          <p:cNvSpPr>
            <a:spLocks noGrp="1"/>
          </p:cNvSpPr>
          <p:nvPr>
            <p:ph idx="1"/>
          </p:nvPr>
        </p:nvSpPr>
        <p:spPr/>
        <p:txBody>
          <a:bodyPr/>
          <a:lstStyle/>
          <a:p>
            <a:r>
              <a:rPr lang="en-US"/>
              <a:t>BSS 764-1600</a:t>
            </a:r>
            <a:endParaRPr lang="en-US" dirty="0"/>
          </a:p>
          <a:p>
            <a:r>
              <a:rPr lang="en-US" dirty="0">
                <a:hlinkClick r:id="rId3"/>
              </a:rPr>
              <a:t>nrosenbaum@cabq.gov</a:t>
            </a:r>
            <a:r>
              <a:rPr lang="en-US" dirty="0"/>
              <a:t> 505-573-5703 (c) </a:t>
            </a:r>
          </a:p>
        </p:txBody>
      </p:sp>
    </p:spTree>
    <p:extLst>
      <p:ext uri="{BB962C8B-B14F-4D97-AF65-F5344CB8AC3E}">
        <p14:creationId xmlns:p14="http://schemas.microsoft.com/office/powerpoint/2010/main" val="2355621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Resiliency </a:t>
            </a:r>
          </a:p>
        </p:txBody>
      </p:sp>
      <p:sp>
        <p:nvSpPr>
          <p:cNvPr id="3" name="Content Placeholder 2"/>
          <p:cNvSpPr>
            <a:spLocks noGrp="1"/>
          </p:cNvSpPr>
          <p:nvPr>
            <p:ph idx="1"/>
          </p:nvPr>
        </p:nvSpPr>
        <p:spPr/>
        <p:txBody>
          <a:bodyPr/>
          <a:lstStyle/>
          <a:p>
            <a:r>
              <a:rPr lang="en-US" dirty="0"/>
              <a:t>The ability to </a:t>
            </a:r>
            <a:r>
              <a:rPr lang="en-US" b="1" dirty="0"/>
              <a:t>bounce back, to overcome setbacks</a:t>
            </a:r>
            <a:r>
              <a:rPr lang="en-US" dirty="0"/>
              <a:t>, and return to high functioning.</a:t>
            </a:r>
          </a:p>
          <a:p>
            <a:r>
              <a:rPr lang="en-US" dirty="0"/>
              <a:t>You need resiliency to have grit.</a:t>
            </a: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505200"/>
            <a:ext cx="8153400" cy="282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2929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Response to Stress</a:t>
            </a:r>
          </a:p>
        </p:txBody>
      </p:sp>
      <p:sp>
        <p:nvSpPr>
          <p:cNvPr id="3" name="Content Placeholder 2"/>
          <p:cNvSpPr>
            <a:spLocks noGrp="1"/>
          </p:cNvSpPr>
          <p:nvPr>
            <p:ph idx="1"/>
          </p:nvPr>
        </p:nvSpPr>
        <p:spPr/>
        <p:txBody>
          <a:bodyPr/>
          <a:lstStyle/>
          <a:p>
            <a:endParaRPr lang="en-US"/>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273" y="1524000"/>
            <a:ext cx="8153400" cy="5439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4295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38" y="228600"/>
            <a:ext cx="8954124"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5932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9829800" cy="7380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28600" y="274638"/>
            <a:ext cx="8458200" cy="1143000"/>
          </a:xfrm>
          <a:gradFill>
            <a:gsLst>
              <a:gs pos="0">
                <a:schemeClr val="accent1">
                  <a:tint val="66000"/>
                  <a:satMod val="160000"/>
                </a:schemeClr>
              </a:gs>
              <a:gs pos="58000">
                <a:schemeClr val="accent1">
                  <a:tint val="44500"/>
                  <a:satMod val="160000"/>
                </a:schemeClr>
              </a:gs>
              <a:gs pos="100000">
                <a:schemeClr val="accent1">
                  <a:tint val="23500"/>
                  <a:satMod val="160000"/>
                </a:schemeClr>
              </a:gs>
            </a:gsLst>
            <a:lin ang="5400000" scaled="0"/>
          </a:gradFill>
        </p:spPr>
        <p:txBody>
          <a:bodyPr/>
          <a:lstStyle/>
          <a:p>
            <a:r>
              <a:rPr lang="en-US" dirty="0"/>
              <a:t>          Responses to Stress </a:t>
            </a: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15901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7040" y="304800"/>
            <a:ext cx="8229600" cy="1143000"/>
          </a:xfrm>
        </p:spPr>
        <p:txBody>
          <a:bodyPr>
            <a:normAutofit fontScale="90000"/>
          </a:bodyPr>
          <a:lstStyle/>
          <a:p>
            <a:r>
              <a:rPr lang="en-US" dirty="0"/>
              <a:t>Recommendations</a:t>
            </a:r>
            <a:br>
              <a:rPr lang="en-US" dirty="0"/>
            </a:br>
            <a:r>
              <a:rPr lang="en-US" dirty="0"/>
              <a:t>From Author </a:t>
            </a:r>
          </a:p>
        </p:txBody>
      </p:sp>
      <p:sp>
        <p:nvSpPr>
          <p:cNvPr id="3" name="Content Placeholder 2"/>
          <p:cNvSpPr>
            <a:spLocks noGrp="1"/>
          </p:cNvSpPr>
          <p:nvPr>
            <p:ph idx="1"/>
          </p:nvPr>
        </p:nvSpPr>
        <p:spPr>
          <a:xfrm>
            <a:off x="609600" y="1828800"/>
            <a:ext cx="3810000" cy="4525963"/>
          </a:xfrm>
        </p:spPr>
        <p:txBody>
          <a:bodyPr>
            <a:normAutofit fontScale="92500" lnSpcReduction="20000"/>
          </a:bodyPr>
          <a:lstStyle/>
          <a:p>
            <a:r>
              <a:rPr lang="en-US" dirty="0"/>
              <a:t>Wider range definition of self</a:t>
            </a:r>
          </a:p>
          <a:p>
            <a:r>
              <a:rPr lang="en-US" dirty="0"/>
              <a:t>Time management, goal setting, and proactive behaviors</a:t>
            </a:r>
          </a:p>
          <a:p>
            <a:r>
              <a:rPr lang="en-US" dirty="0"/>
              <a:t>Rational Spending</a:t>
            </a:r>
          </a:p>
          <a:p>
            <a:r>
              <a:rPr lang="en-US" dirty="0"/>
              <a:t>Exercise </a:t>
            </a:r>
          </a:p>
          <a:p>
            <a:r>
              <a:rPr lang="en-US" dirty="0"/>
              <a:t>Avoid negative thinking and victim mentality</a:t>
            </a:r>
          </a:p>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4138"/>
            <a:ext cx="4419600" cy="68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4575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7040" y="304800"/>
            <a:ext cx="8229600" cy="1143000"/>
          </a:xfrm>
        </p:spPr>
        <p:txBody>
          <a:bodyPr>
            <a:normAutofit/>
          </a:bodyPr>
          <a:lstStyle/>
          <a:p>
            <a:endParaRPr lang="en-US" dirty="0"/>
          </a:p>
        </p:txBody>
      </p:sp>
      <p:sp>
        <p:nvSpPr>
          <p:cNvPr id="3" name="Content Placeholder 2"/>
          <p:cNvSpPr>
            <a:spLocks noGrp="1"/>
          </p:cNvSpPr>
          <p:nvPr>
            <p:ph idx="1"/>
          </p:nvPr>
        </p:nvSpPr>
        <p:spPr>
          <a:xfrm>
            <a:off x="457200" y="1600200"/>
            <a:ext cx="3810000" cy="4525963"/>
          </a:xfrm>
        </p:spPr>
        <p:txBody>
          <a:bodyPr>
            <a:normAutofit/>
          </a:bodyPr>
          <a:lstStyle/>
          <a:p>
            <a:r>
              <a:rPr lang="en-US" dirty="0"/>
              <a:t>Take control of what you can control</a:t>
            </a:r>
          </a:p>
          <a:p>
            <a:pPr marL="0" indent="0">
              <a:buNone/>
            </a:pP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4138"/>
            <a:ext cx="4419600" cy="68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04586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2406</TotalTime>
  <Words>1491</Words>
  <Application>Microsoft Macintosh PowerPoint</Application>
  <PresentationFormat>On-screen Show (4:3)</PresentationFormat>
  <Paragraphs>169</Paragraphs>
  <Slides>36</Slides>
  <Notes>11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36</vt:i4>
      </vt:variant>
    </vt:vector>
  </HeadingPairs>
  <TitlesOfParts>
    <vt:vector size="39" baseType="lpstr">
      <vt:lpstr>Arial</vt:lpstr>
      <vt:lpstr>Calibri</vt:lpstr>
      <vt:lpstr>Office Theme</vt:lpstr>
      <vt:lpstr>Resiliency </vt:lpstr>
      <vt:lpstr>Mental Toughness</vt:lpstr>
      <vt:lpstr>Grit</vt:lpstr>
      <vt:lpstr>Resiliency </vt:lpstr>
      <vt:lpstr>Response to Stress</vt:lpstr>
      <vt:lpstr>PowerPoint Presentation</vt:lpstr>
      <vt:lpstr>          Responses to Stress </vt:lpstr>
      <vt:lpstr>Recommendations From Author </vt:lpstr>
      <vt:lpstr>PowerPoint Presentation</vt:lpstr>
      <vt:lpstr>The two wolves</vt:lpstr>
      <vt:lpstr>Positive Thinking </vt:lpstr>
      <vt:lpstr>A Few Examples of Distorted Thinking</vt:lpstr>
      <vt:lpstr>PowerPoint Presentation</vt:lpstr>
      <vt:lpstr>PowerPoint Presentation</vt:lpstr>
      <vt:lpstr>All or nothing thinking</vt:lpstr>
      <vt:lpstr>PowerPoint Presentation</vt:lpstr>
      <vt:lpstr>Positive Thinking</vt:lpstr>
      <vt:lpstr>Grit </vt:lpstr>
      <vt:lpstr>What are some other recommendations to improve Grit, Resiliency, and Mental Toughness? </vt:lpstr>
      <vt:lpstr>Set Goals</vt:lpstr>
      <vt:lpstr>Goals</vt:lpstr>
      <vt:lpstr>Visualize achieving and working towards you goals. </vt:lpstr>
      <vt:lpstr>Goals – Perseverance </vt:lpstr>
      <vt:lpstr>Resiliency Planning </vt:lpstr>
      <vt:lpstr>Have a Plan</vt:lpstr>
      <vt:lpstr>Other Tips for Resilience </vt:lpstr>
      <vt:lpstr>Manage Emotions and Anxiety</vt:lpstr>
      <vt:lpstr>Meaning – a foundation for Resiliency </vt:lpstr>
      <vt:lpstr>Take control and responsibility </vt:lpstr>
      <vt:lpstr>PowerPoint Presentation</vt:lpstr>
      <vt:lpstr>Take control and responsibility </vt:lpstr>
      <vt:lpstr>Ask Yourself … </vt:lpstr>
      <vt:lpstr>Other questions </vt:lpstr>
      <vt:lpstr>Other questions </vt:lpstr>
      <vt:lpstr>PowerPoint Presentation</vt:lpstr>
      <vt:lpstr>How to get a struggling officer help</vt:lpstr>
    </vt:vector>
  </TitlesOfParts>
  <Company>coa</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Rosenbaum, Nils</dc:creator>
  <cp:lastModifiedBy>Matthew Tinney</cp:lastModifiedBy>
  <cp:revision>46</cp:revision>
  <dcterms:created xsi:type="dcterms:W3CDTF">2018-09-06T14:26:05Z</dcterms:created>
  <dcterms:modified xsi:type="dcterms:W3CDTF">2018-09-18T21:05:49Z</dcterms:modified>
</cp:coreProperties>
</file>