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5" r:id="rId1"/>
  </p:sldMasterIdLst>
  <p:notesMasterIdLst>
    <p:notesMasterId r:id="rId15"/>
  </p:notesMasterIdLst>
  <p:sldIdLst>
    <p:sldId id="256" r:id="rId2"/>
    <p:sldId id="262" r:id="rId3"/>
    <p:sldId id="265" r:id="rId4"/>
    <p:sldId id="257" r:id="rId5"/>
    <p:sldId id="258" r:id="rId6"/>
    <p:sldId id="261" r:id="rId7"/>
    <p:sldId id="263" r:id="rId8"/>
    <p:sldId id="264" r:id="rId9"/>
    <p:sldId id="266" r:id="rId10"/>
    <p:sldId id="267" r:id="rId11"/>
    <p:sldId id="268" r:id="rId12"/>
    <p:sldId id="271" r:id="rId13"/>
    <p:sldId id="269"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21" autoAdjust="0"/>
    <p:restoredTop sz="94649"/>
  </p:normalViewPr>
  <p:slideViewPr>
    <p:cSldViewPr snapToGrid="0" snapToObjects="1">
      <p:cViewPr varScale="1">
        <p:scale>
          <a:sx n="87" d="100"/>
          <a:sy n="87" d="100"/>
        </p:scale>
        <p:origin x="784"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890EC3-8344-474E-A624-65CDC4B499F4}" type="datetimeFigureOut">
              <a:rPr lang="en-US" smtClean="0"/>
              <a:t>6/13/17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2F9EFF-DF24-8E4B-80BE-B3D36E8D287A}" type="slidenum">
              <a:rPr lang="en-US" smtClean="0"/>
              <a:t>‹#›</a:t>
            </a:fld>
            <a:endParaRPr lang="en-US"/>
          </a:p>
        </p:txBody>
      </p:sp>
    </p:spTree>
    <p:extLst>
      <p:ext uri="{BB962C8B-B14F-4D97-AF65-F5344CB8AC3E}">
        <p14:creationId xmlns:p14="http://schemas.microsoft.com/office/powerpoint/2010/main" val="266447805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2ADB343-1CEE-447C-AB64-2FB991696F5E}" type="slidenum">
              <a:rPr lang="ru-RU"/>
              <a:pPr>
                <a:defRPr/>
              </a:pPr>
              <a:t>5</a:t>
            </a:fld>
            <a:endParaRPr lang="ru-RU"/>
          </a:p>
        </p:txBody>
      </p:sp>
      <p:sp>
        <p:nvSpPr>
          <p:cNvPr id="95235"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95236"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3116597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D78ACFD-397D-164B-9B1E-4791C2321E89}" type="datetimeFigureOut">
              <a:rPr lang="en-US" smtClean="0"/>
              <a:t>6/13/17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DBA3BB-B879-4B4F-9223-D923930AE755}" type="slidenum">
              <a:rPr lang="en-US" smtClean="0"/>
              <a:t>‹#›</a:t>
            </a:fld>
            <a:endParaRPr lang="en-US"/>
          </a:p>
        </p:txBody>
      </p:sp>
    </p:spTree>
    <p:extLst>
      <p:ext uri="{BB962C8B-B14F-4D97-AF65-F5344CB8AC3E}">
        <p14:creationId xmlns:p14="http://schemas.microsoft.com/office/powerpoint/2010/main" val="1761534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78ACFD-397D-164B-9B1E-4791C2321E89}" type="datetimeFigureOut">
              <a:rPr lang="en-US" smtClean="0"/>
              <a:t>6/13/17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DBA3BB-B879-4B4F-9223-D923930AE755}" type="slidenum">
              <a:rPr lang="en-US" smtClean="0"/>
              <a:t>‹#›</a:t>
            </a:fld>
            <a:endParaRPr lang="en-US"/>
          </a:p>
        </p:txBody>
      </p:sp>
    </p:spTree>
    <p:extLst>
      <p:ext uri="{BB962C8B-B14F-4D97-AF65-F5344CB8AC3E}">
        <p14:creationId xmlns:p14="http://schemas.microsoft.com/office/powerpoint/2010/main" val="1510105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78ACFD-397D-164B-9B1E-4791C2321E89}" type="datetimeFigureOut">
              <a:rPr lang="en-US" smtClean="0"/>
              <a:t>6/13/17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DBA3BB-B879-4B4F-9223-D923930AE755}" type="slidenum">
              <a:rPr lang="en-US" smtClean="0"/>
              <a:t>‹#›</a:t>
            </a:fld>
            <a:endParaRPr lang="en-US"/>
          </a:p>
        </p:txBody>
      </p:sp>
    </p:spTree>
    <p:extLst>
      <p:ext uri="{BB962C8B-B14F-4D97-AF65-F5344CB8AC3E}">
        <p14:creationId xmlns:p14="http://schemas.microsoft.com/office/powerpoint/2010/main" val="30271136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17649"/>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454530" y="3765449"/>
            <a:ext cx="5449871"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78ACFD-397D-164B-9B1E-4791C2321E89}" type="datetimeFigureOut">
              <a:rPr lang="en-US" smtClean="0"/>
              <a:t>6/13/17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DBA3BB-B879-4B4F-9223-D923930AE755}" type="slidenum">
              <a:rPr lang="en-US" smtClean="0"/>
              <a:t>‹#›</a:t>
            </a:fld>
            <a:endParaRPr lang="en-US"/>
          </a:p>
        </p:txBody>
      </p:sp>
      <p:sp>
        <p:nvSpPr>
          <p:cNvPr id="9" name="TextBox 8"/>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9518389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78ACFD-397D-164B-9B1E-4791C2321E89}" type="datetimeFigureOut">
              <a:rPr lang="en-US" smtClean="0"/>
              <a:t>6/13/17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DBA3BB-B879-4B4F-9223-D923930AE755}" type="slidenum">
              <a:rPr lang="en-US" smtClean="0"/>
              <a:t>‹#›</a:t>
            </a:fld>
            <a:endParaRPr lang="en-US"/>
          </a:p>
        </p:txBody>
      </p:sp>
    </p:spTree>
    <p:extLst>
      <p:ext uri="{BB962C8B-B14F-4D97-AF65-F5344CB8AC3E}">
        <p14:creationId xmlns:p14="http://schemas.microsoft.com/office/powerpoint/2010/main" val="31537876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D78ACFD-397D-164B-9B1E-4791C2321E89}" type="datetimeFigureOut">
              <a:rPr lang="en-US" smtClean="0"/>
              <a:t>6/13/17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DBA3BB-B879-4B4F-9223-D923930AE755}" type="slidenum">
              <a:rPr lang="en-US" smtClean="0"/>
              <a:t>‹#›</a:t>
            </a:fld>
            <a:endParaRPr lang="en-US"/>
          </a:p>
        </p:txBody>
      </p:sp>
    </p:spTree>
    <p:extLst>
      <p:ext uri="{BB962C8B-B14F-4D97-AF65-F5344CB8AC3E}">
        <p14:creationId xmlns:p14="http://schemas.microsoft.com/office/powerpoint/2010/main" val="26054700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D78ACFD-397D-164B-9B1E-4791C2321E89}" type="datetimeFigureOut">
              <a:rPr lang="en-US" smtClean="0"/>
              <a:t>6/13/17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DBA3BB-B879-4B4F-9223-D923930AE755}" type="slidenum">
              <a:rPr lang="en-US" smtClean="0"/>
              <a:t>‹#›</a:t>
            </a:fld>
            <a:endParaRPr lang="en-US"/>
          </a:p>
        </p:txBody>
      </p:sp>
    </p:spTree>
    <p:extLst>
      <p:ext uri="{BB962C8B-B14F-4D97-AF65-F5344CB8AC3E}">
        <p14:creationId xmlns:p14="http://schemas.microsoft.com/office/powerpoint/2010/main" val="10719550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78ACFD-397D-164B-9B1E-4791C2321E89}" type="datetimeFigureOut">
              <a:rPr lang="en-US" smtClean="0"/>
              <a:t>6/13/17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DBA3BB-B879-4B4F-9223-D923930AE755}" type="slidenum">
              <a:rPr lang="en-US" smtClean="0"/>
              <a:t>‹#›</a:t>
            </a:fld>
            <a:endParaRPr lang="en-US"/>
          </a:p>
        </p:txBody>
      </p:sp>
    </p:spTree>
    <p:extLst>
      <p:ext uri="{BB962C8B-B14F-4D97-AF65-F5344CB8AC3E}">
        <p14:creationId xmlns:p14="http://schemas.microsoft.com/office/powerpoint/2010/main" val="535231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78ACFD-397D-164B-9B1E-4791C2321E89}" type="datetimeFigureOut">
              <a:rPr lang="en-US" smtClean="0"/>
              <a:t>6/13/17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DBA3BB-B879-4B4F-9223-D923930AE755}" type="slidenum">
              <a:rPr lang="en-US" smtClean="0"/>
              <a:t>‹#›</a:t>
            </a:fld>
            <a:endParaRPr lang="en-US"/>
          </a:p>
        </p:txBody>
      </p:sp>
    </p:spTree>
    <p:extLst>
      <p:ext uri="{BB962C8B-B14F-4D97-AF65-F5344CB8AC3E}">
        <p14:creationId xmlns:p14="http://schemas.microsoft.com/office/powerpoint/2010/main" val="2988892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78ACFD-397D-164B-9B1E-4791C2321E89}" type="datetimeFigureOut">
              <a:rPr lang="en-US" smtClean="0"/>
              <a:t>6/13/17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DBA3BB-B879-4B4F-9223-D923930AE755}" type="slidenum">
              <a:rPr lang="en-US" smtClean="0"/>
              <a:t>‹#›</a:t>
            </a:fld>
            <a:endParaRPr lang="en-US"/>
          </a:p>
        </p:txBody>
      </p:sp>
    </p:spTree>
    <p:extLst>
      <p:ext uri="{BB962C8B-B14F-4D97-AF65-F5344CB8AC3E}">
        <p14:creationId xmlns:p14="http://schemas.microsoft.com/office/powerpoint/2010/main" val="3931466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78ACFD-397D-164B-9B1E-4791C2321E89}" type="datetimeFigureOut">
              <a:rPr lang="en-US" smtClean="0"/>
              <a:t>6/13/17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DBA3BB-B879-4B4F-9223-D923930AE755}" type="slidenum">
              <a:rPr lang="en-US" smtClean="0"/>
              <a:t>‹#›</a:t>
            </a:fld>
            <a:endParaRPr lang="en-US"/>
          </a:p>
        </p:txBody>
      </p:sp>
    </p:spTree>
    <p:extLst>
      <p:ext uri="{BB962C8B-B14F-4D97-AF65-F5344CB8AC3E}">
        <p14:creationId xmlns:p14="http://schemas.microsoft.com/office/powerpoint/2010/main" val="2688849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D78ACFD-397D-164B-9B1E-4791C2321E89}" type="datetimeFigureOut">
              <a:rPr lang="en-US" smtClean="0"/>
              <a:t>6/13/17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DBA3BB-B879-4B4F-9223-D923930AE755}" type="slidenum">
              <a:rPr lang="en-US" smtClean="0"/>
              <a:t>‹#›</a:t>
            </a:fld>
            <a:endParaRPr lang="en-US"/>
          </a:p>
        </p:txBody>
      </p:sp>
    </p:spTree>
    <p:extLst>
      <p:ext uri="{BB962C8B-B14F-4D97-AF65-F5344CB8AC3E}">
        <p14:creationId xmlns:p14="http://schemas.microsoft.com/office/powerpoint/2010/main" val="2711678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D78ACFD-397D-164B-9B1E-4791C2321E89}" type="datetimeFigureOut">
              <a:rPr lang="en-US" smtClean="0"/>
              <a:t>6/13/17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DBA3BB-B879-4B4F-9223-D923930AE755}" type="slidenum">
              <a:rPr lang="en-US" smtClean="0"/>
              <a:t>‹#›</a:t>
            </a:fld>
            <a:endParaRPr lang="en-US"/>
          </a:p>
        </p:txBody>
      </p:sp>
    </p:spTree>
    <p:extLst>
      <p:ext uri="{BB962C8B-B14F-4D97-AF65-F5344CB8AC3E}">
        <p14:creationId xmlns:p14="http://schemas.microsoft.com/office/powerpoint/2010/main" val="3143280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AD78ACFD-397D-164B-9B1E-4791C2321E89}" type="datetimeFigureOut">
              <a:rPr lang="en-US" smtClean="0"/>
              <a:t>6/13/17</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5DBA3BB-B879-4B4F-9223-D923930AE755}" type="slidenum">
              <a:rPr lang="en-US" smtClean="0"/>
              <a:t>‹#›</a:t>
            </a:fld>
            <a:endParaRPr lang="en-US"/>
          </a:p>
        </p:txBody>
      </p:sp>
    </p:spTree>
    <p:extLst>
      <p:ext uri="{BB962C8B-B14F-4D97-AF65-F5344CB8AC3E}">
        <p14:creationId xmlns:p14="http://schemas.microsoft.com/office/powerpoint/2010/main" val="1939176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D78ACFD-397D-164B-9B1E-4791C2321E89}" type="datetimeFigureOut">
              <a:rPr lang="en-US" smtClean="0"/>
              <a:t>6/13/17</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5DBA3BB-B879-4B4F-9223-D923930AE755}" type="slidenum">
              <a:rPr lang="en-US" smtClean="0"/>
              <a:t>‹#›</a:t>
            </a:fld>
            <a:endParaRPr lang="en-US"/>
          </a:p>
        </p:txBody>
      </p:sp>
    </p:spTree>
    <p:extLst>
      <p:ext uri="{BB962C8B-B14F-4D97-AF65-F5344CB8AC3E}">
        <p14:creationId xmlns:p14="http://schemas.microsoft.com/office/powerpoint/2010/main" val="3023284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AD78ACFD-397D-164B-9B1E-4791C2321E89}" type="datetimeFigureOut">
              <a:rPr lang="en-US" smtClean="0"/>
              <a:t>6/13/17</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5DBA3BB-B879-4B4F-9223-D923930AE755}" type="slidenum">
              <a:rPr lang="en-US" smtClean="0"/>
              <a:t>‹#›</a:t>
            </a:fld>
            <a:endParaRPr lang="en-US"/>
          </a:p>
        </p:txBody>
      </p:sp>
    </p:spTree>
    <p:extLst>
      <p:ext uri="{BB962C8B-B14F-4D97-AF65-F5344CB8AC3E}">
        <p14:creationId xmlns:p14="http://schemas.microsoft.com/office/powerpoint/2010/main" val="1836367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78ACFD-397D-164B-9B1E-4791C2321E89}" type="datetimeFigureOut">
              <a:rPr lang="en-US" smtClean="0"/>
              <a:t>6/13/17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DBA3BB-B879-4B4F-9223-D923930AE755}" type="slidenum">
              <a:rPr lang="en-US" smtClean="0"/>
              <a:t>‹#›</a:t>
            </a:fld>
            <a:endParaRPr lang="en-US"/>
          </a:p>
        </p:txBody>
      </p:sp>
    </p:spTree>
    <p:extLst>
      <p:ext uri="{BB962C8B-B14F-4D97-AF65-F5344CB8AC3E}">
        <p14:creationId xmlns:p14="http://schemas.microsoft.com/office/powerpoint/2010/main" val="254400665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D78ACFD-397D-164B-9B1E-4791C2321E89}" type="datetimeFigureOut">
              <a:rPr lang="en-US" smtClean="0"/>
              <a:t>6/13/17</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D5DBA3BB-B879-4B4F-9223-D923930AE755}" type="slidenum">
              <a:rPr lang="en-US" smtClean="0"/>
              <a:t>‹#›</a:t>
            </a:fld>
            <a:endParaRPr lang="en-US"/>
          </a:p>
        </p:txBody>
      </p:sp>
    </p:spTree>
    <p:extLst>
      <p:ext uri="{BB962C8B-B14F-4D97-AF65-F5344CB8AC3E}">
        <p14:creationId xmlns:p14="http://schemas.microsoft.com/office/powerpoint/2010/main" val="387737413"/>
      </p:ext>
    </p:extLst>
  </p:cSld>
  <p:clrMap bg1="dk1" tx1="lt1" bg2="dk2" tx2="lt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798" r:id="rId13"/>
    <p:sldLayoutId id="2147483799" r:id="rId14"/>
    <p:sldLayoutId id="2147483800" r:id="rId15"/>
    <p:sldLayoutId id="2147483801" r:id="rId16"/>
    <p:sldLayoutId id="2147483802"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0"/>
            <a:ext cx="6620968" cy="1048512"/>
          </a:xfrm>
        </p:spPr>
        <p:txBody>
          <a:bodyPr/>
          <a:lstStyle/>
          <a:p>
            <a:r>
              <a:rPr lang="en-US" dirty="0"/>
              <a:t>J</a:t>
            </a:r>
            <a:r>
              <a:rPr lang="en-US" dirty="0" smtClean="0"/>
              <a:t>umpers</a:t>
            </a:r>
            <a:endParaRPr lang="en-US" dirty="0"/>
          </a:p>
        </p:txBody>
      </p:sp>
      <p:sp>
        <p:nvSpPr>
          <p:cNvPr id="3" name="Subtitle 2"/>
          <p:cNvSpPr>
            <a:spLocks noGrp="1"/>
          </p:cNvSpPr>
          <p:nvPr>
            <p:ph type="subTitle" idx="1"/>
          </p:nvPr>
        </p:nvSpPr>
        <p:spPr>
          <a:xfrm>
            <a:off x="866442" y="4562856"/>
            <a:ext cx="6620968" cy="1307592"/>
          </a:xfrm>
        </p:spPr>
        <p:txBody>
          <a:bodyPr>
            <a:normAutofit/>
          </a:bodyPr>
          <a:lstStyle/>
          <a:p>
            <a:r>
              <a:rPr lang="en-US" dirty="0" smtClean="0"/>
              <a:t>Det</a:t>
            </a:r>
            <a:r>
              <a:rPr lang="en-US" dirty="0" smtClean="0"/>
              <a:t>. Lawrence Saavedra</a:t>
            </a:r>
          </a:p>
          <a:p>
            <a:r>
              <a:rPr lang="en-US" dirty="0" smtClean="0"/>
              <a:t>Det. Matt </a:t>
            </a:r>
            <a:r>
              <a:rPr lang="en-US" dirty="0" err="1" smtClean="0"/>
              <a:t>Tinney</a:t>
            </a:r>
            <a:endParaRPr lang="en-US" dirty="0"/>
          </a:p>
        </p:txBody>
      </p:sp>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066" y="242406"/>
            <a:ext cx="7055380" cy="1185582"/>
          </a:xfrm>
        </p:spPr>
        <p:txBody>
          <a:bodyPr/>
          <a:lstStyle/>
          <a:p>
            <a:r>
              <a:rPr lang="en-US" dirty="0" err="1"/>
              <a:t>e</a:t>
            </a:r>
            <a:r>
              <a:rPr lang="en-US" dirty="0" err="1" smtClean="0"/>
              <a:t>CIT</a:t>
            </a:r>
            <a:r>
              <a:rPr lang="en-US" dirty="0" smtClean="0"/>
              <a:t> Officer</a:t>
            </a:r>
            <a:endParaRPr lang="en-US" dirty="0"/>
          </a:p>
        </p:txBody>
      </p:sp>
      <p:sp>
        <p:nvSpPr>
          <p:cNvPr id="3" name="Content Placeholder 2"/>
          <p:cNvSpPr>
            <a:spLocks noGrp="1"/>
          </p:cNvSpPr>
          <p:nvPr>
            <p:ph idx="1"/>
          </p:nvPr>
        </p:nvSpPr>
        <p:spPr>
          <a:xfrm>
            <a:off x="827700" y="1257397"/>
            <a:ext cx="6711654" cy="4195481"/>
          </a:xfrm>
        </p:spPr>
        <p:txBody>
          <a:bodyPr>
            <a:noAutofit/>
          </a:bodyPr>
          <a:lstStyle/>
          <a:p>
            <a:r>
              <a:rPr lang="en-US" sz="2400" dirty="0" smtClean="0"/>
              <a:t>If contact officer is not already </a:t>
            </a:r>
            <a:r>
              <a:rPr lang="en-US" sz="2400" dirty="0" err="1" smtClean="0"/>
              <a:t>eCIT</a:t>
            </a:r>
            <a:r>
              <a:rPr lang="en-US" sz="2400" dirty="0" smtClean="0"/>
              <a:t>, one may be requested by Sergeant</a:t>
            </a:r>
          </a:p>
          <a:p>
            <a:pPr marL="0" indent="0">
              <a:buNone/>
            </a:pPr>
            <a:endParaRPr lang="en-US" sz="2400" dirty="0" smtClean="0"/>
          </a:p>
          <a:p>
            <a:r>
              <a:rPr lang="en-US" sz="2400" dirty="0" smtClean="0"/>
              <a:t>If </a:t>
            </a:r>
            <a:r>
              <a:rPr lang="en-US" sz="2400" dirty="0" err="1" smtClean="0"/>
              <a:t>eCIT</a:t>
            </a:r>
            <a:r>
              <a:rPr lang="en-US" sz="2400" dirty="0" smtClean="0"/>
              <a:t> Officer (or CIU Det.) responds they may not necessarily take over communication with the subject if contact officer has already established dialogue/rapport </a:t>
            </a:r>
          </a:p>
          <a:p>
            <a:pPr marL="0" indent="0">
              <a:buNone/>
            </a:pPr>
            <a:endParaRPr lang="en-US" sz="2400" dirty="0" smtClean="0"/>
          </a:p>
          <a:p>
            <a:r>
              <a:rPr lang="en-US" sz="2400" dirty="0" smtClean="0"/>
              <a:t>May act as an advisor on scene</a:t>
            </a:r>
          </a:p>
          <a:p>
            <a:pPr marL="0" indent="0">
              <a:buNone/>
            </a:pPr>
            <a:endParaRPr lang="en-US" sz="2400" dirty="0" smtClean="0"/>
          </a:p>
          <a:p>
            <a:r>
              <a:rPr lang="en-US" sz="2400" dirty="0" smtClean="0"/>
              <a:t>May assist with post-incident triage</a:t>
            </a:r>
            <a:endParaRPr lang="en-US" sz="2400" dirty="0"/>
          </a:p>
        </p:txBody>
      </p:sp>
    </p:spTree>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SOP Response to Behavioral Health Issues</a:t>
            </a:r>
            <a:endParaRPr lang="en-US" dirty="0"/>
          </a:p>
        </p:txBody>
      </p:sp>
      <p:sp>
        <p:nvSpPr>
          <p:cNvPr id="3" name="Content Placeholder 2"/>
          <p:cNvSpPr>
            <a:spLocks noGrp="1"/>
          </p:cNvSpPr>
          <p:nvPr>
            <p:ph idx="1"/>
          </p:nvPr>
        </p:nvSpPr>
        <p:spPr>
          <a:xfrm>
            <a:off x="585216" y="2052925"/>
            <a:ext cx="7872983" cy="4195481"/>
          </a:xfrm>
        </p:spPr>
        <p:txBody>
          <a:bodyPr>
            <a:normAutofit lnSpcReduction="10000"/>
          </a:bodyPr>
          <a:lstStyle/>
          <a:p>
            <a:r>
              <a:rPr lang="en-US" sz="2400" dirty="0" smtClean="0"/>
              <a:t>APD SOP 2-19-8 </a:t>
            </a:r>
            <a:r>
              <a:rPr lang="en-US" sz="2400" dirty="0" smtClean="0"/>
              <a:t>Jail Diversion</a:t>
            </a:r>
          </a:p>
          <a:p>
            <a:pPr lvl="1"/>
            <a:r>
              <a:rPr lang="en-US" sz="2400" dirty="0" smtClean="0"/>
              <a:t>The decision to transport to jail, hospital or disengage should be based on </a:t>
            </a:r>
            <a:r>
              <a:rPr lang="en-US" sz="2400" dirty="0" smtClean="0">
                <a:solidFill>
                  <a:schemeClr val="accent1"/>
                </a:solidFill>
              </a:rPr>
              <a:t>“the severity of the crime, the perceived connection between the behavioral health disorder…and the criminal conduct, and whether the officer believes the individual will be better served by one option more than another.”</a:t>
            </a:r>
          </a:p>
          <a:p>
            <a:pPr lvl="1"/>
            <a:endParaRPr lang="en-US" sz="2400" dirty="0">
              <a:solidFill>
                <a:schemeClr val="accent1"/>
              </a:solidFill>
            </a:endParaRPr>
          </a:p>
          <a:p>
            <a:pPr lvl="0">
              <a:buClr>
                <a:srgbClr val="ACD433"/>
              </a:buClr>
            </a:pPr>
            <a:r>
              <a:rPr lang="en-US" sz="2400" dirty="0">
                <a:solidFill>
                  <a:prstClr val="white"/>
                </a:solidFill>
              </a:rPr>
              <a:t>Does the individual’s criminal behavior stem directly from a behavioral health disorder??</a:t>
            </a:r>
          </a:p>
          <a:p>
            <a:pPr lvl="1"/>
            <a:endParaRPr lang="en-US" sz="2200" dirty="0" smtClean="0">
              <a:solidFill>
                <a:schemeClr val="accent1"/>
              </a:solidFill>
            </a:endParaRPr>
          </a:p>
        </p:txBody>
      </p:sp>
    </p:spTree>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742" y="652395"/>
            <a:ext cx="7055380" cy="1400530"/>
          </a:xfrm>
        </p:spPr>
        <p:txBody>
          <a:bodyPr/>
          <a:lstStyle/>
          <a:p>
            <a:r>
              <a:rPr lang="en-US" dirty="0" smtClean="0"/>
              <a:t>Post-Incident Triage </a:t>
            </a:r>
            <a:endParaRPr lang="en-US" dirty="0"/>
          </a:p>
        </p:txBody>
      </p:sp>
      <p:sp>
        <p:nvSpPr>
          <p:cNvPr id="3" name="Content Placeholder 2"/>
          <p:cNvSpPr>
            <a:spLocks noGrp="1"/>
          </p:cNvSpPr>
          <p:nvPr>
            <p:ph idx="1"/>
          </p:nvPr>
        </p:nvSpPr>
        <p:spPr/>
        <p:txBody>
          <a:bodyPr>
            <a:normAutofit/>
          </a:bodyPr>
          <a:lstStyle/>
          <a:p>
            <a:pPr>
              <a:lnSpc>
                <a:spcPct val="200000"/>
              </a:lnSpc>
              <a:spcBef>
                <a:spcPts val="0"/>
              </a:spcBef>
            </a:pPr>
            <a:r>
              <a:rPr lang="en-US" sz="2400" dirty="0" smtClean="0"/>
              <a:t>Jail?</a:t>
            </a:r>
          </a:p>
          <a:p>
            <a:pPr>
              <a:lnSpc>
                <a:spcPct val="200000"/>
              </a:lnSpc>
              <a:spcBef>
                <a:spcPts val="0"/>
              </a:spcBef>
            </a:pPr>
            <a:r>
              <a:rPr lang="en-US" sz="2400" dirty="0" smtClean="0"/>
              <a:t>Hospital?</a:t>
            </a:r>
          </a:p>
          <a:p>
            <a:pPr>
              <a:lnSpc>
                <a:spcPct val="200000"/>
              </a:lnSpc>
              <a:spcBef>
                <a:spcPts val="0"/>
              </a:spcBef>
            </a:pPr>
            <a:r>
              <a:rPr lang="en-US" sz="2400" dirty="0" smtClean="0"/>
              <a:t>Documentation</a:t>
            </a:r>
          </a:p>
          <a:p>
            <a:pPr>
              <a:lnSpc>
                <a:spcPct val="200000"/>
              </a:lnSpc>
              <a:spcBef>
                <a:spcPts val="0"/>
              </a:spcBef>
            </a:pPr>
            <a:r>
              <a:rPr lang="en-US" sz="2400" dirty="0" smtClean="0"/>
              <a:t>Others affected by arrest or detention</a:t>
            </a:r>
            <a:endParaRPr lang="en-US" sz="2400" dirty="0"/>
          </a:p>
        </p:txBody>
      </p:sp>
    </p:spTree>
    <p:extLst>
      <p:ext uri="{BB962C8B-B14F-4D97-AF65-F5344CB8AC3E}">
        <p14:creationId xmlns:p14="http://schemas.microsoft.com/office/powerpoint/2010/main" val="1827487661"/>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835" y="2252943"/>
            <a:ext cx="7055380" cy="1400530"/>
          </a:xfrm>
        </p:spPr>
        <p:txBody>
          <a:bodyPr/>
          <a:lstStyle/>
          <a:p>
            <a:pPr algn="ctr"/>
            <a:r>
              <a:rPr lang="en-US" sz="4800" dirty="0" smtClean="0"/>
              <a:t>Questions?</a:t>
            </a:r>
            <a:endParaRPr lang="en-US" sz="4800" dirty="0"/>
          </a:p>
        </p:txBody>
      </p:sp>
      <p:sp>
        <p:nvSpPr>
          <p:cNvPr id="3" name="Content Placeholder 2"/>
          <p:cNvSpPr>
            <a:spLocks noGrp="1"/>
          </p:cNvSpPr>
          <p:nvPr>
            <p:ph idx="1"/>
          </p:nvPr>
        </p:nvSpPr>
        <p:spPr>
          <a:xfrm>
            <a:off x="913748" y="3186400"/>
            <a:ext cx="6711654" cy="4195481"/>
          </a:xfrm>
        </p:spPr>
        <p:txBody>
          <a:bodyPr>
            <a:normAutofit/>
          </a:bodyPr>
          <a:lstStyle/>
          <a:p>
            <a:endParaRPr lang="en-US" sz="2400" dirty="0"/>
          </a:p>
        </p:txBody>
      </p:sp>
    </p:spTree>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66344"/>
            <a:ext cx="7055380" cy="1097280"/>
          </a:xfrm>
        </p:spPr>
        <p:txBody>
          <a:bodyPr/>
          <a:lstStyle/>
          <a:p>
            <a:r>
              <a:rPr lang="en-US" dirty="0" smtClean="0"/>
              <a:t>Definition</a:t>
            </a:r>
            <a:endParaRPr lang="en-US" dirty="0"/>
          </a:p>
        </p:txBody>
      </p:sp>
      <p:sp>
        <p:nvSpPr>
          <p:cNvPr id="3" name="Content Placeholder 2"/>
          <p:cNvSpPr>
            <a:spLocks noGrp="1"/>
          </p:cNvSpPr>
          <p:nvPr>
            <p:ph idx="1"/>
          </p:nvPr>
        </p:nvSpPr>
        <p:spPr>
          <a:xfrm>
            <a:off x="827700" y="2212848"/>
            <a:ext cx="6711654" cy="4035558"/>
          </a:xfrm>
        </p:spPr>
        <p:txBody>
          <a:bodyPr>
            <a:normAutofit/>
          </a:bodyPr>
          <a:lstStyle/>
          <a:p>
            <a:pPr lvl="0"/>
            <a:r>
              <a:rPr lang="en-US" sz="2800" dirty="0" smtClean="0"/>
              <a:t>Jumpers</a:t>
            </a:r>
          </a:p>
          <a:p>
            <a:pPr marL="0" lvl="0" indent="0">
              <a:buNone/>
            </a:pPr>
            <a:endParaRPr lang="en-US" sz="2800" dirty="0" smtClean="0"/>
          </a:p>
          <a:p>
            <a:pPr marL="0" lvl="0" indent="0">
              <a:buNone/>
            </a:pPr>
            <a:r>
              <a:rPr lang="en-US" sz="2800" dirty="0" smtClean="0"/>
              <a:t>Subjects who </a:t>
            </a:r>
            <a:r>
              <a:rPr lang="en-US" sz="2800" dirty="0"/>
              <a:t>are </a:t>
            </a:r>
            <a:r>
              <a:rPr lang="en-US" sz="2800" dirty="0" smtClean="0"/>
              <a:t>in </a:t>
            </a:r>
            <a:r>
              <a:rPr lang="en-US" sz="2800" dirty="0"/>
              <a:t>crisis </a:t>
            </a:r>
            <a:r>
              <a:rPr lang="en-US" sz="2800" dirty="0" smtClean="0"/>
              <a:t>that have </a:t>
            </a:r>
            <a:r>
              <a:rPr lang="en-US" sz="2800" dirty="0"/>
              <a:t>taken a position on an elevated </a:t>
            </a:r>
            <a:r>
              <a:rPr lang="en-US" sz="2800" dirty="0" smtClean="0"/>
              <a:t>platform, with the potential to kill themselves.</a:t>
            </a:r>
            <a:endParaRPr lang="en-US" sz="2800" dirty="0"/>
          </a:p>
        </p:txBody>
      </p:sp>
    </p:spTree>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827699" y="1853249"/>
            <a:ext cx="7201875" cy="4395158"/>
          </a:xfrm>
        </p:spPr>
        <p:txBody>
          <a:bodyPr>
            <a:normAutofit/>
          </a:bodyPr>
          <a:lstStyle/>
          <a:p>
            <a:pPr lvl="0">
              <a:spcBef>
                <a:spcPts val="0"/>
              </a:spcBef>
            </a:pPr>
            <a:r>
              <a:rPr lang="en-US" sz="2400" dirty="0"/>
              <a:t>Describe </a:t>
            </a:r>
            <a:r>
              <a:rPr lang="en-US" sz="2400" dirty="0" smtClean="0"/>
              <a:t>steps that can be taken when </a:t>
            </a:r>
            <a:r>
              <a:rPr lang="en-US" sz="2400" dirty="0"/>
              <a:t>en-route to a jumper </a:t>
            </a:r>
            <a:r>
              <a:rPr lang="en-US" sz="2400" dirty="0" smtClean="0"/>
              <a:t>call</a:t>
            </a:r>
          </a:p>
          <a:p>
            <a:pPr marL="0" lvl="0" indent="0">
              <a:spcBef>
                <a:spcPts val="0"/>
              </a:spcBef>
              <a:buNone/>
            </a:pPr>
            <a:endParaRPr lang="en-US" sz="2400" dirty="0"/>
          </a:p>
          <a:p>
            <a:pPr lvl="0">
              <a:lnSpc>
                <a:spcPct val="150000"/>
              </a:lnSpc>
              <a:spcBef>
                <a:spcPts val="0"/>
              </a:spcBef>
            </a:pPr>
            <a:r>
              <a:rPr lang="en-US" sz="2400" dirty="0"/>
              <a:t>Define the roles of </a:t>
            </a:r>
            <a:r>
              <a:rPr lang="en-US" sz="2400" dirty="0" smtClean="0"/>
              <a:t>responding officers</a:t>
            </a:r>
          </a:p>
          <a:p>
            <a:pPr marL="0" lvl="0" indent="0">
              <a:lnSpc>
                <a:spcPct val="150000"/>
              </a:lnSpc>
              <a:spcBef>
                <a:spcPts val="0"/>
              </a:spcBef>
              <a:buNone/>
            </a:pPr>
            <a:endParaRPr lang="en-US" sz="2400" dirty="0"/>
          </a:p>
          <a:p>
            <a:pPr lvl="0">
              <a:spcBef>
                <a:spcPts val="0"/>
              </a:spcBef>
            </a:pPr>
            <a:r>
              <a:rPr lang="en-US" sz="2400" dirty="0"/>
              <a:t>Identify best </a:t>
            </a:r>
            <a:r>
              <a:rPr lang="en-US" sz="2400" dirty="0" smtClean="0"/>
              <a:t>practices </a:t>
            </a:r>
            <a:r>
              <a:rPr lang="en-US" sz="2400" dirty="0"/>
              <a:t>in approaching </a:t>
            </a:r>
            <a:r>
              <a:rPr lang="en-US" sz="2400" dirty="0" smtClean="0"/>
              <a:t>and interacting with a </a:t>
            </a:r>
            <a:r>
              <a:rPr lang="en-US" sz="2400" dirty="0"/>
              <a:t>potential </a:t>
            </a:r>
            <a:r>
              <a:rPr lang="en-US" sz="2400" dirty="0" smtClean="0"/>
              <a:t>jumper</a:t>
            </a:r>
          </a:p>
          <a:p>
            <a:pPr marL="0" lvl="0" indent="0">
              <a:spcBef>
                <a:spcPts val="0"/>
              </a:spcBef>
              <a:buNone/>
            </a:pPr>
            <a:endParaRPr lang="en-US" sz="2400" dirty="0"/>
          </a:p>
          <a:p>
            <a:pPr lvl="0">
              <a:spcBef>
                <a:spcPts val="0"/>
              </a:spcBef>
            </a:pPr>
            <a:r>
              <a:rPr lang="en-US" sz="2400" dirty="0"/>
              <a:t>Identify </a:t>
            </a:r>
            <a:r>
              <a:rPr lang="en-US" sz="2400" dirty="0" smtClean="0"/>
              <a:t>appropriate post-incident triage outcomes and criteria</a:t>
            </a:r>
            <a:endParaRPr lang="en-US" sz="2400" dirty="0"/>
          </a:p>
        </p:txBody>
      </p:sp>
    </p:spTree>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sp>
        <p:nvSpPr>
          <p:cNvPr id="3" name="Content Placeholder 2"/>
          <p:cNvSpPr>
            <a:spLocks noGrp="1"/>
          </p:cNvSpPr>
          <p:nvPr>
            <p:ph idx="1"/>
          </p:nvPr>
        </p:nvSpPr>
        <p:spPr/>
        <p:txBody>
          <a:bodyPr>
            <a:normAutofit/>
          </a:bodyPr>
          <a:lstStyle/>
          <a:p>
            <a:r>
              <a:rPr lang="en-US" sz="2800" dirty="0" smtClean="0"/>
              <a:t>Why is </a:t>
            </a:r>
            <a:r>
              <a:rPr lang="en-US" sz="2800" dirty="0" err="1" smtClean="0"/>
              <a:t>eCIT</a:t>
            </a:r>
            <a:r>
              <a:rPr lang="en-US" sz="2800" dirty="0" smtClean="0"/>
              <a:t> important to the Albuquerque community in terms of jumpers?</a:t>
            </a:r>
            <a:endParaRPr lang="en-US" sz="2800" dirty="0"/>
          </a:p>
        </p:txBody>
      </p:sp>
    </p:spTree>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19456" y="364710"/>
            <a:ext cx="7424928" cy="603504"/>
          </a:xfrm>
        </p:spPr>
        <p:txBody>
          <a:bodyPr>
            <a:normAutofit/>
          </a:bodyPr>
          <a:lstStyle/>
          <a:p>
            <a:r>
              <a:rPr lang="en-US" sz="3200" dirty="0" smtClean="0">
                <a:solidFill>
                  <a:schemeClr val="tx1"/>
                </a:solidFill>
              </a:rPr>
              <a:t>Jumper Call Data 2015  </a:t>
            </a:r>
            <a:endParaRPr lang="uk-UA" sz="3200" dirty="0" smtClean="0">
              <a:solidFill>
                <a:schemeClr val="tx1"/>
              </a:solidFill>
            </a:endParaRPr>
          </a:p>
        </p:txBody>
      </p:sp>
      <p:sp>
        <p:nvSpPr>
          <p:cNvPr id="3" name="Rectangle 2"/>
          <p:cNvSpPr/>
          <p:nvPr/>
        </p:nvSpPr>
        <p:spPr>
          <a:xfrm>
            <a:off x="6553200" y="6578601"/>
            <a:ext cx="2590800" cy="246221"/>
          </a:xfrm>
          <a:prstGeom prst="rect">
            <a:avLst/>
          </a:prstGeom>
        </p:spPr>
        <p:txBody>
          <a:bodyPr wrap="square">
            <a:spAutoFit/>
          </a:bodyPr>
          <a:lstStyle/>
          <a:p>
            <a:pPr algn="r"/>
            <a:r>
              <a:rPr lang="en-US" altLang="en-US" sz="1000" dirty="0">
                <a:latin typeface="Calibri" pitchFamily="34" charset="0"/>
              </a:rPr>
              <a:t>Report Completed: </a:t>
            </a:r>
            <a:r>
              <a:rPr lang="en-US" altLang="en-US" sz="1000" dirty="0" smtClean="0">
                <a:latin typeface="Calibri" pitchFamily="34" charset="0"/>
              </a:rPr>
              <a:t>July 8, 2016</a:t>
            </a:r>
            <a:endParaRPr lang="en-US" altLang="en-US" sz="1000" dirty="0">
              <a:latin typeface="Calibri" pitchFamily="34" charset="0"/>
            </a:endParaRPr>
          </a:p>
        </p:txBody>
      </p:sp>
      <p:sp>
        <p:nvSpPr>
          <p:cNvPr id="5" name="TextBox 4"/>
          <p:cNvSpPr txBox="1"/>
          <p:nvPr/>
        </p:nvSpPr>
        <p:spPr>
          <a:xfrm>
            <a:off x="457200" y="1064736"/>
            <a:ext cx="6400800" cy="523220"/>
          </a:xfrm>
          <a:prstGeom prst="rect">
            <a:avLst/>
          </a:prstGeom>
          <a:noFill/>
        </p:spPr>
        <p:txBody>
          <a:bodyPr wrap="square" rtlCol="0">
            <a:spAutoFit/>
          </a:bodyPr>
          <a:lstStyle/>
          <a:p>
            <a:r>
              <a:rPr lang="en-US" sz="2800" dirty="0" smtClean="0"/>
              <a:t>39 jumper calls in 2015 </a:t>
            </a:r>
          </a:p>
        </p:txBody>
      </p:sp>
      <p:graphicFrame>
        <p:nvGraphicFramePr>
          <p:cNvPr id="12" name="Table 11"/>
          <p:cNvGraphicFramePr>
            <a:graphicFrameLocks noGrp="1"/>
          </p:cNvGraphicFramePr>
          <p:nvPr>
            <p:extLst>
              <p:ext uri="{D42A27DB-BD31-4B8C-83A1-F6EECF244321}">
                <p14:modId xmlns:p14="http://schemas.microsoft.com/office/powerpoint/2010/main" val="2261869605"/>
              </p:ext>
            </p:extLst>
          </p:nvPr>
        </p:nvGraphicFramePr>
        <p:xfrm>
          <a:off x="740664" y="1801369"/>
          <a:ext cx="6446520" cy="4249853"/>
        </p:xfrm>
        <a:graphic>
          <a:graphicData uri="http://schemas.openxmlformats.org/drawingml/2006/table">
            <a:tbl>
              <a:tblPr/>
              <a:tblGrid>
                <a:gridCol w="4518869"/>
                <a:gridCol w="1927651"/>
              </a:tblGrid>
              <a:tr h="637385">
                <a:tc>
                  <a:txBody>
                    <a:bodyPr/>
                    <a:lstStyle/>
                    <a:p>
                      <a:pPr algn="l" fontAlgn="b"/>
                      <a:r>
                        <a:rPr lang="en-US" sz="2000" b="1" i="0" u="none" strike="noStrike" dirty="0">
                          <a:solidFill>
                            <a:srgbClr val="000000"/>
                          </a:solidFill>
                          <a:effectLst/>
                          <a:latin typeface="ARIAL" panose="020B0604020202020204" pitchFamily="34" charset="0"/>
                        </a:rPr>
                        <a:t>Area Command</a:t>
                      </a:r>
                    </a:p>
                  </a:txBody>
                  <a:tcPr marL="9525" marR="9525"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fontAlgn="b"/>
                      <a:r>
                        <a:rPr lang="en-US" sz="2000" b="1" i="0" u="none" strike="noStrike" dirty="0" smtClean="0">
                          <a:solidFill>
                            <a:srgbClr val="000000"/>
                          </a:solidFill>
                          <a:effectLst/>
                          <a:latin typeface="ARIAL" panose="020B0604020202020204" pitchFamily="34" charset="0"/>
                        </a:rPr>
                        <a:t>Number</a:t>
                      </a:r>
                      <a:r>
                        <a:rPr lang="en-US" sz="2000" b="1" i="0" u="none" strike="noStrike" baseline="0" dirty="0" smtClean="0">
                          <a:solidFill>
                            <a:srgbClr val="000000"/>
                          </a:solidFill>
                          <a:effectLst/>
                          <a:latin typeface="ARIAL" panose="020B0604020202020204" pitchFamily="34" charset="0"/>
                        </a:rPr>
                        <a:t> of Calls</a:t>
                      </a:r>
                      <a:endParaRPr lang="en-US" sz="2000" b="1" i="0" u="none" strike="noStrike" dirty="0">
                        <a:solidFill>
                          <a:srgbClr val="000000"/>
                        </a:solidFill>
                        <a:effectLst/>
                        <a:latin typeface="ARIAL" panose="020B0604020202020204" pitchFamily="34" charset="0"/>
                      </a:endParaRPr>
                    </a:p>
                  </a:txBody>
                  <a:tcPr marL="9525" marR="9525"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r>
              <a:tr h="602078">
                <a:tc>
                  <a:txBody>
                    <a:bodyPr/>
                    <a:lstStyle/>
                    <a:p>
                      <a:pPr algn="l" fontAlgn="b"/>
                      <a:r>
                        <a:rPr lang="en-US" sz="2000" b="0" i="0" u="none" strike="noStrike" dirty="0" smtClean="0">
                          <a:solidFill>
                            <a:srgbClr val="000000"/>
                          </a:solidFill>
                          <a:effectLst/>
                          <a:latin typeface="ARIAL" panose="020B0604020202020204" pitchFamily="34" charset="0"/>
                        </a:rPr>
                        <a:t>SW</a:t>
                      </a:r>
                      <a:endParaRPr lang="en-US" sz="2000" b="0" i="0" u="none" strike="noStrike" dirty="0">
                        <a:solidFill>
                          <a:srgbClr val="000000"/>
                        </a:solidFill>
                        <a:effectLst/>
                        <a:latin typeface="ARIAL" panose="020B0604020202020204" pitchFamily="34" charset="0"/>
                      </a:endParaRPr>
                    </a:p>
                  </a:txBody>
                  <a:tcPr marL="9525" marR="9525"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2000" b="0" i="0" u="none" strike="noStrike" dirty="0">
                          <a:solidFill>
                            <a:srgbClr val="000000"/>
                          </a:solidFill>
                          <a:effectLst/>
                          <a:latin typeface="ARIAL" panose="020B0604020202020204" pitchFamily="34" charset="0"/>
                        </a:rPr>
                        <a:t>7</a:t>
                      </a:r>
                    </a:p>
                  </a:txBody>
                  <a:tcPr marL="9525" marR="9525"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r h="602078">
                <a:tc>
                  <a:txBody>
                    <a:bodyPr/>
                    <a:lstStyle/>
                    <a:p>
                      <a:pPr algn="l" fontAlgn="b"/>
                      <a:r>
                        <a:rPr lang="en-US" sz="2000" b="0" i="0" u="none" strike="noStrike" dirty="0">
                          <a:solidFill>
                            <a:srgbClr val="000000"/>
                          </a:solidFill>
                          <a:effectLst/>
                          <a:latin typeface="ARIAL" panose="020B0604020202020204" pitchFamily="34" charset="0"/>
                        </a:rPr>
                        <a:t>VA</a:t>
                      </a:r>
                    </a:p>
                  </a:txBody>
                  <a:tcPr marL="9525" marR="9525"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2000" b="0" i="0" u="none" strike="noStrike" dirty="0">
                          <a:solidFill>
                            <a:srgbClr val="000000"/>
                          </a:solidFill>
                          <a:effectLst/>
                          <a:latin typeface="ARIAL" panose="020B0604020202020204" pitchFamily="34" charset="0"/>
                        </a:rPr>
                        <a:t>3</a:t>
                      </a:r>
                    </a:p>
                  </a:txBody>
                  <a:tcPr marL="9525" marR="9525"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r h="602078">
                <a:tc>
                  <a:txBody>
                    <a:bodyPr/>
                    <a:lstStyle/>
                    <a:p>
                      <a:pPr algn="l" fontAlgn="b"/>
                      <a:r>
                        <a:rPr lang="en-US" sz="2000" b="0" i="0" u="none" strike="noStrike" dirty="0">
                          <a:solidFill>
                            <a:srgbClr val="000000"/>
                          </a:solidFill>
                          <a:effectLst/>
                          <a:latin typeface="ARIAL" panose="020B0604020202020204" pitchFamily="34" charset="0"/>
                        </a:rPr>
                        <a:t>SE</a:t>
                      </a:r>
                    </a:p>
                  </a:txBody>
                  <a:tcPr marL="9525" marR="9525"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2000" b="0" i="0" u="none" strike="noStrike" dirty="0" smtClean="0">
                          <a:solidFill>
                            <a:srgbClr val="000000"/>
                          </a:solidFill>
                          <a:effectLst/>
                          <a:latin typeface="ARIAL" panose="020B0604020202020204" pitchFamily="34" charset="0"/>
                        </a:rPr>
                        <a:t>13</a:t>
                      </a:r>
                      <a:endParaRPr lang="en-US" sz="2000" b="0" i="0" u="none" strike="noStrike" dirty="0">
                        <a:solidFill>
                          <a:srgbClr val="000000"/>
                        </a:solidFill>
                        <a:effectLst/>
                        <a:latin typeface="ARIAL" panose="020B0604020202020204" pitchFamily="34" charset="0"/>
                      </a:endParaRPr>
                    </a:p>
                  </a:txBody>
                  <a:tcPr marL="9525" marR="9525"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r h="602078">
                <a:tc>
                  <a:txBody>
                    <a:bodyPr/>
                    <a:lstStyle/>
                    <a:p>
                      <a:pPr algn="l" fontAlgn="b"/>
                      <a:r>
                        <a:rPr lang="en-US" sz="2000" b="0" i="0" u="none" strike="noStrike" dirty="0">
                          <a:solidFill>
                            <a:srgbClr val="000000"/>
                          </a:solidFill>
                          <a:effectLst/>
                          <a:latin typeface="ARIAL" panose="020B0604020202020204" pitchFamily="34" charset="0"/>
                        </a:rPr>
                        <a:t>NE</a:t>
                      </a:r>
                    </a:p>
                  </a:txBody>
                  <a:tcPr marL="9525" marR="9525"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2000" b="0" i="0" u="none" strike="noStrike" dirty="0">
                          <a:solidFill>
                            <a:srgbClr val="000000"/>
                          </a:solidFill>
                          <a:effectLst/>
                          <a:latin typeface="ARIAL" panose="020B0604020202020204" pitchFamily="34" charset="0"/>
                        </a:rPr>
                        <a:t>9</a:t>
                      </a:r>
                    </a:p>
                  </a:txBody>
                  <a:tcPr marL="9525" marR="9525"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r h="602078">
                <a:tc>
                  <a:txBody>
                    <a:bodyPr/>
                    <a:lstStyle/>
                    <a:p>
                      <a:pPr algn="l" fontAlgn="b"/>
                      <a:r>
                        <a:rPr lang="en-US" sz="2000" b="0" i="0" u="none" strike="noStrike">
                          <a:solidFill>
                            <a:srgbClr val="000000"/>
                          </a:solidFill>
                          <a:effectLst/>
                          <a:latin typeface="ARIAL" panose="020B0604020202020204" pitchFamily="34" charset="0"/>
                        </a:rPr>
                        <a:t>FH</a:t>
                      </a:r>
                    </a:p>
                  </a:txBody>
                  <a:tcPr marL="9525" marR="9525"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2000" b="0" i="0" u="none" strike="noStrike" dirty="0">
                          <a:solidFill>
                            <a:srgbClr val="000000"/>
                          </a:solidFill>
                          <a:effectLst/>
                          <a:latin typeface="ARIAL" panose="020B0604020202020204" pitchFamily="34" charset="0"/>
                        </a:rPr>
                        <a:t>4</a:t>
                      </a:r>
                    </a:p>
                  </a:txBody>
                  <a:tcPr marL="9525" marR="9525"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r h="602078">
                <a:tc>
                  <a:txBody>
                    <a:bodyPr/>
                    <a:lstStyle/>
                    <a:p>
                      <a:pPr algn="l" fontAlgn="b"/>
                      <a:r>
                        <a:rPr lang="en-US" sz="2000" b="0" i="0" u="none" strike="noStrike">
                          <a:solidFill>
                            <a:srgbClr val="000000"/>
                          </a:solidFill>
                          <a:effectLst/>
                          <a:latin typeface="ARIAL" panose="020B0604020202020204" pitchFamily="34" charset="0"/>
                        </a:rPr>
                        <a:t>NW</a:t>
                      </a:r>
                    </a:p>
                  </a:txBody>
                  <a:tcPr marL="9525" marR="9525"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2000" b="0" i="0" u="none" strike="noStrike" dirty="0">
                          <a:solidFill>
                            <a:srgbClr val="000000"/>
                          </a:solidFill>
                          <a:effectLst/>
                          <a:latin typeface="ARIAL" panose="020B0604020202020204" pitchFamily="34" charset="0"/>
                        </a:rPr>
                        <a:t>3</a:t>
                      </a:r>
                    </a:p>
                  </a:txBody>
                  <a:tcPr marL="9525" marR="9525"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bl>
          </a:graphicData>
        </a:graphic>
      </p:graphicFrame>
    </p:spTree>
    <p:extLst>
      <p:ext uri="{BB962C8B-B14F-4D97-AF65-F5344CB8AC3E}">
        <p14:creationId xmlns:p14="http://schemas.microsoft.com/office/powerpoint/2010/main" val="2853570879"/>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548640"/>
            <a:ext cx="7055380" cy="1304608"/>
          </a:xfrm>
        </p:spPr>
        <p:txBody>
          <a:bodyPr/>
          <a:lstStyle/>
          <a:p>
            <a:r>
              <a:rPr lang="en-US" dirty="0" smtClean="0"/>
              <a:t>En-route to Call</a:t>
            </a:r>
            <a:endParaRPr lang="en-US" dirty="0"/>
          </a:p>
        </p:txBody>
      </p:sp>
      <p:sp>
        <p:nvSpPr>
          <p:cNvPr id="3" name="Content Placeholder 2"/>
          <p:cNvSpPr>
            <a:spLocks noGrp="1"/>
          </p:cNvSpPr>
          <p:nvPr>
            <p:ph idx="1"/>
          </p:nvPr>
        </p:nvSpPr>
        <p:spPr>
          <a:xfrm>
            <a:off x="827700" y="2052925"/>
            <a:ext cx="7097100" cy="4195481"/>
          </a:xfrm>
        </p:spPr>
        <p:txBody>
          <a:bodyPr/>
          <a:lstStyle/>
          <a:p>
            <a:pPr>
              <a:lnSpc>
                <a:spcPct val="200000"/>
              </a:lnSpc>
              <a:spcBef>
                <a:spcPts val="0"/>
              </a:spcBef>
            </a:pPr>
            <a:r>
              <a:rPr lang="en-US" sz="2400" dirty="0" smtClean="0"/>
              <a:t>Start with your 7 critical tasks</a:t>
            </a:r>
          </a:p>
          <a:p>
            <a:pPr>
              <a:lnSpc>
                <a:spcPct val="200000"/>
              </a:lnSpc>
              <a:spcBef>
                <a:spcPts val="0"/>
              </a:spcBef>
            </a:pPr>
            <a:r>
              <a:rPr lang="en-US" sz="2400" dirty="0" smtClean="0"/>
              <a:t>Shut down vehicle and pedestrian traffic</a:t>
            </a:r>
          </a:p>
          <a:p>
            <a:pPr>
              <a:lnSpc>
                <a:spcPct val="200000"/>
              </a:lnSpc>
              <a:spcBef>
                <a:spcPts val="0"/>
              </a:spcBef>
            </a:pPr>
            <a:r>
              <a:rPr lang="en-US" sz="2400" dirty="0" smtClean="0"/>
              <a:t>Get as much information as possible</a:t>
            </a:r>
          </a:p>
          <a:p>
            <a:pPr>
              <a:lnSpc>
                <a:spcPct val="200000"/>
              </a:lnSpc>
              <a:spcBef>
                <a:spcPts val="0"/>
              </a:spcBef>
            </a:pPr>
            <a:r>
              <a:rPr lang="en-US" sz="2400" dirty="0" smtClean="0"/>
              <a:t>Identify available resources</a:t>
            </a:r>
          </a:p>
          <a:p>
            <a:pPr>
              <a:lnSpc>
                <a:spcPct val="200000"/>
              </a:lnSpc>
              <a:spcBef>
                <a:spcPts val="0"/>
              </a:spcBef>
            </a:pPr>
            <a:r>
              <a:rPr lang="en-US" sz="2400" dirty="0" smtClean="0"/>
              <a:t>Identify roles of responding officers</a:t>
            </a:r>
          </a:p>
          <a:p>
            <a:endParaRPr lang="en-US" dirty="0"/>
          </a:p>
        </p:txBody>
      </p:sp>
    </p:spTree>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310" y="452718"/>
            <a:ext cx="7055380" cy="1400530"/>
          </a:xfrm>
        </p:spPr>
        <p:txBody>
          <a:bodyPr/>
          <a:lstStyle/>
          <a:p>
            <a:r>
              <a:rPr lang="en-US" dirty="0" smtClean="0"/>
              <a:t>Approaching the Subject</a:t>
            </a:r>
            <a:endParaRPr lang="en-US" dirty="0"/>
          </a:p>
        </p:txBody>
      </p:sp>
      <p:sp>
        <p:nvSpPr>
          <p:cNvPr id="3" name="Content Placeholder 2"/>
          <p:cNvSpPr>
            <a:spLocks noGrp="1"/>
          </p:cNvSpPr>
          <p:nvPr>
            <p:ph idx="1"/>
          </p:nvPr>
        </p:nvSpPr>
        <p:spPr>
          <a:xfrm>
            <a:off x="827699" y="2052925"/>
            <a:ext cx="7125675" cy="4195481"/>
          </a:xfrm>
        </p:spPr>
        <p:txBody>
          <a:bodyPr>
            <a:normAutofit/>
          </a:bodyPr>
          <a:lstStyle/>
          <a:p>
            <a:r>
              <a:rPr lang="en-US" sz="2400" dirty="0" smtClean="0"/>
              <a:t>Do not rush or crowd the individual</a:t>
            </a:r>
          </a:p>
          <a:p>
            <a:pPr marL="0" indent="0">
              <a:buNone/>
            </a:pPr>
            <a:endParaRPr lang="en-US" sz="2400" dirty="0" smtClean="0"/>
          </a:p>
          <a:p>
            <a:r>
              <a:rPr lang="en-US" sz="2400" dirty="0" smtClean="0"/>
              <a:t>Maintain a safe position </a:t>
            </a:r>
          </a:p>
          <a:p>
            <a:pPr lvl="1">
              <a:buClr>
                <a:srgbClr val="ACD433"/>
              </a:buClr>
            </a:pPr>
            <a:r>
              <a:rPr lang="en-US" sz="2400" dirty="0">
                <a:solidFill>
                  <a:prstClr val="white"/>
                </a:solidFill>
              </a:rPr>
              <a:t>Hazards: traffic, ledges, falling or thrown </a:t>
            </a:r>
            <a:r>
              <a:rPr lang="en-US" sz="2400" dirty="0" smtClean="0">
                <a:solidFill>
                  <a:prstClr val="white"/>
                </a:solidFill>
              </a:rPr>
              <a:t>items</a:t>
            </a:r>
          </a:p>
          <a:p>
            <a:pPr marL="457200" lvl="1" indent="0">
              <a:buClr>
                <a:srgbClr val="ACD433"/>
              </a:buClr>
              <a:buNone/>
            </a:pPr>
            <a:endParaRPr lang="en-US" sz="2400" dirty="0" smtClean="0"/>
          </a:p>
          <a:p>
            <a:r>
              <a:rPr lang="en-US" sz="2400" dirty="0" smtClean="0"/>
              <a:t>If safe, use only contact and assisting officer near the individual</a:t>
            </a:r>
          </a:p>
        </p:txBody>
      </p:sp>
    </p:spTree>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Officer</a:t>
            </a:r>
            <a:endParaRPr lang="en-US" dirty="0"/>
          </a:p>
        </p:txBody>
      </p:sp>
      <p:sp>
        <p:nvSpPr>
          <p:cNvPr id="3" name="Content Placeholder 2"/>
          <p:cNvSpPr>
            <a:spLocks noGrp="1"/>
          </p:cNvSpPr>
          <p:nvPr>
            <p:ph idx="1"/>
          </p:nvPr>
        </p:nvSpPr>
        <p:spPr>
          <a:xfrm>
            <a:off x="484710" y="1272534"/>
            <a:ext cx="8030640" cy="5494026"/>
          </a:xfrm>
        </p:spPr>
        <p:txBody>
          <a:bodyPr>
            <a:normAutofit fontScale="92500" lnSpcReduction="10000"/>
          </a:bodyPr>
          <a:lstStyle/>
          <a:p>
            <a:r>
              <a:rPr lang="en-US" sz="2400" dirty="0" smtClean="0">
                <a:solidFill>
                  <a:schemeClr val="accent1"/>
                </a:solidFill>
              </a:rPr>
              <a:t>Once you have started a dialogue with the individual, your primary responsibility as a contact officer is to communicate with the subject</a:t>
            </a:r>
          </a:p>
          <a:p>
            <a:r>
              <a:rPr lang="en-US" sz="2400" dirty="0" smtClean="0"/>
              <a:t>Use your script</a:t>
            </a:r>
          </a:p>
          <a:p>
            <a:r>
              <a:rPr lang="en-US" sz="2400" dirty="0" smtClean="0"/>
              <a:t>Use assisting officer to communicate with radio/other officers</a:t>
            </a:r>
          </a:p>
          <a:p>
            <a:r>
              <a:rPr lang="en-US" sz="2400" dirty="0" smtClean="0"/>
              <a:t>Provide a safety/exit plan for the subject</a:t>
            </a:r>
          </a:p>
          <a:p>
            <a:pPr lvl="1"/>
            <a:r>
              <a:rPr lang="en-US" sz="2000" dirty="0" smtClean="0"/>
              <a:t>Even if they aren’t ready yet</a:t>
            </a:r>
          </a:p>
          <a:p>
            <a:pPr lvl="1"/>
            <a:r>
              <a:rPr lang="en-US" sz="2000" dirty="0" smtClean="0"/>
              <a:t>Assisting officer should inform on-scene officers of the exit plan</a:t>
            </a:r>
          </a:p>
          <a:p>
            <a:r>
              <a:rPr lang="en-US" sz="2400" dirty="0" smtClean="0"/>
              <a:t>Do not be afraid to ask about their intent:</a:t>
            </a:r>
          </a:p>
          <a:p>
            <a:pPr lvl="1"/>
            <a:r>
              <a:rPr lang="en-US" sz="2000" dirty="0" smtClean="0"/>
              <a:t>Are you planning on killing yourself?</a:t>
            </a:r>
          </a:p>
          <a:p>
            <a:pPr lvl="1"/>
            <a:r>
              <a:rPr lang="en-US" sz="2000" dirty="0" smtClean="0"/>
              <a:t>What are you doing on this (ledge, rooftop, etc.)</a:t>
            </a:r>
          </a:p>
          <a:p>
            <a:pPr lvl="0">
              <a:buClr>
                <a:srgbClr val="ACD433"/>
              </a:buClr>
            </a:pPr>
            <a:r>
              <a:rPr lang="en-US" sz="2400" b="1" dirty="0"/>
              <a:t>DO NOT attempt to grab, catch or pull subject </a:t>
            </a:r>
          </a:p>
          <a:p>
            <a:pPr marL="457200" lvl="1" indent="0">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1" nodeType="click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1" nodeType="clickEffect">
                                  <p:stCondLst>
                                    <p:cond delay="0"/>
                                  </p:stCondLst>
                                  <p:childTnLst>
                                    <p:set>
                                      <p:cBhvr>
                                        <p:cTn id="50" dur="1" fill="hold">
                                          <p:stCondLst>
                                            <p:cond delay="0"/>
                                          </p:stCondLst>
                                        </p:cTn>
                                        <p:tgtEl>
                                          <p:spTgt spid="3">
                                            <p:txEl>
                                              <p:pRg st="3" end="3"/>
                                            </p:txEl>
                                          </p:spTgt>
                                        </p:tgtEl>
                                        <p:attrNameLst>
                                          <p:attrName>style.visibility</p:attrName>
                                        </p:attrNameLst>
                                      </p:cBhvr>
                                      <p:to>
                                        <p:strVal val="visible"/>
                                      </p:to>
                                    </p:set>
                                  </p:childTnLst>
                                </p:cTn>
                              </p:par>
                              <p:par>
                                <p:cTn id="51" presetID="1" presetClass="entr" presetSubtype="0" fill="hold" grpId="1" nodeType="with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childTnLst>
                                </p:cTn>
                              </p:par>
                              <p:par>
                                <p:cTn id="53" presetID="1" presetClass="entr" presetSubtype="0" fill="hold" grpId="1" nodeType="with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1" nodeType="clickEffect">
                                  <p:stCondLst>
                                    <p:cond delay="0"/>
                                  </p:stCondLst>
                                  <p:childTnLst>
                                    <p:set>
                                      <p:cBhvr>
                                        <p:cTn id="58" dur="1" fill="hold">
                                          <p:stCondLst>
                                            <p:cond delay="0"/>
                                          </p:stCondLst>
                                        </p:cTn>
                                        <p:tgtEl>
                                          <p:spTgt spid="3">
                                            <p:txEl>
                                              <p:pRg st="6" end="6"/>
                                            </p:txEl>
                                          </p:spTgt>
                                        </p:tgtEl>
                                        <p:attrNameLst>
                                          <p:attrName>style.visibility</p:attrName>
                                        </p:attrNameLst>
                                      </p:cBhvr>
                                      <p:to>
                                        <p:strVal val="visible"/>
                                      </p:to>
                                    </p:set>
                                  </p:childTnLst>
                                </p:cTn>
                              </p:par>
                              <p:par>
                                <p:cTn id="59" presetID="1" presetClass="entr" presetSubtype="0" fill="hold" grpId="1" nodeType="with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childTnLst>
                                </p:cTn>
                              </p:par>
                              <p:par>
                                <p:cTn id="61" presetID="1" presetClass="entr" presetSubtype="0" fill="hold" grpId="1" nodeType="with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1"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699" y="561974"/>
            <a:ext cx="7055380" cy="1291273"/>
          </a:xfrm>
        </p:spPr>
        <p:txBody>
          <a:bodyPr/>
          <a:lstStyle/>
          <a:p>
            <a:r>
              <a:rPr lang="en-US" dirty="0" smtClean="0"/>
              <a:t>Assisting Officer</a:t>
            </a:r>
            <a:endParaRPr lang="en-US" dirty="0"/>
          </a:p>
        </p:txBody>
      </p:sp>
      <p:sp>
        <p:nvSpPr>
          <p:cNvPr id="3" name="Content Placeholder 2"/>
          <p:cNvSpPr>
            <a:spLocks noGrp="1"/>
          </p:cNvSpPr>
          <p:nvPr>
            <p:ph idx="1"/>
          </p:nvPr>
        </p:nvSpPr>
        <p:spPr>
          <a:xfrm>
            <a:off x="827699" y="1853247"/>
            <a:ext cx="7592401" cy="4195481"/>
          </a:xfrm>
        </p:spPr>
        <p:txBody>
          <a:bodyPr>
            <a:noAutofit/>
          </a:bodyPr>
          <a:lstStyle/>
          <a:p>
            <a:r>
              <a:rPr lang="en-US" sz="2400" dirty="0" smtClean="0"/>
              <a:t>Keep within earshot of contact officer and subject</a:t>
            </a:r>
          </a:p>
          <a:p>
            <a:pPr marL="0" indent="0">
              <a:buNone/>
            </a:pPr>
            <a:endParaRPr lang="en-US" sz="2400" dirty="0" smtClean="0"/>
          </a:p>
          <a:p>
            <a:r>
              <a:rPr lang="en-US" sz="2400" dirty="0" smtClean="0"/>
              <a:t>Stay close enough to assist if safety issue arises</a:t>
            </a:r>
          </a:p>
          <a:p>
            <a:pPr marL="0" indent="0">
              <a:buNone/>
            </a:pPr>
            <a:endParaRPr lang="en-US" sz="2400" dirty="0" smtClean="0"/>
          </a:p>
          <a:p>
            <a:r>
              <a:rPr lang="en-US" sz="2400" dirty="0" smtClean="0"/>
              <a:t>Maintain radio communication on behalf of the contact officer</a:t>
            </a:r>
          </a:p>
          <a:p>
            <a:pPr marL="0" indent="0">
              <a:buNone/>
            </a:pPr>
            <a:endParaRPr lang="en-US" sz="2400" dirty="0" smtClean="0"/>
          </a:p>
          <a:p>
            <a:r>
              <a:rPr lang="en-US" sz="2400" dirty="0" smtClean="0"/>
              <a:t>Request additional information and resources if needed</a:t>
            </a:r>
            <a:endParaRPr lang="en-US" sz="2400" dirty="0"/>
          </a:p>
        </p:txBody>
      </p:sp>
    </p:spTree>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Ion</Template>
  <TotalTime>19632</TotalTime>
  <Words>461</Words>
  <Application>Microsoft Macintosh PowerPoint</Application>
  <PresentationFormat>On-screen Show (4:3)</PresentationFormat>
  <Paragraphs>86</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vt:lpstr>
      <vt:lpstr>Calibri</vt:lpstr>
      <vt:lpstr>Century Gothic</vt:lpstr>
      <vt:lpstr>Wingdings 3</vt:lpstr>
      <vt:lpstr>Ion</vt:lpstr>
      <vt:lpstr>Jumpers</vt:lpstr>
      <vt:lpstr>Definition</vt:lpstr>
      <vt:lpstr>Objectives</vt:lpstr>
      <vt:lpstr>Data</vt:lpstr>
      <vt:lpstr>Jumper Call Data 2015  </vt:lpstr>
      <vt:lpstr>En-route to Call</vt:lpstr>
      <vt:lpstr>Approaching the Subject</vt:lpstr>
      <vt:lpstr>Contact Officer</vt:lpstr>
      <vt:lpstr>Assisting Officer</vt:lpstr>
      <vt:lpstr>eCIT Officer</vt:lpstr>
      <vt:lpstr>SOP Response to Behavioral Health Issues</vt:lpstr>
      <vt:lpstr>Post-Incident Triage </vt:lpstr>
      <vt:lpstr>Questions?</vt:lpstr>
    </vt:vector>
  </TitlesOfParts>
  <Company>p1mela</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Jumpers</dc:title>
  <dc:creator>Steve Mitchell</dc:creator>
  <cp:lastModifiedBy>Matthew Tinney</cp:lastModifiedBy>
  <cp:revision>34</cp:revision>
  <dcterms:created xsi:type="dcterms:W3CDTF">2016-09-15T15:48:39Z</dcterms:created>
  <dcterms:modified xsi:type="dcterms:W3CDTF">2017-06-13T17:27:51Z</dcterms:modified>
</cp:coreProperties>
</file>