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4" r:id="rId6"/>
    <p:sldId id="315" r:id="rId7"/>
    <p:sldId id="286" r:id="rId8"/>
    <p:sldId id="260" r:id="rId9"/>
    <p:sldId id="263" r:id="rId10"/>
    <p:sldId id="288" r:id="rId11"/>
    <p:sldId id="316" r:id="rId12"/>
    <p:sldId id="290" r:id="rId13"/>
    <p:sldId id="292" r:id="rId14"/>
    <p:sldId id="312" r:id="rId15"/>
    <p:sldId id="300" r:id="rId16"/>
    <p:sldId id="303" r:id="rId17"/>
    <p:sldId id="306" r:id="rId18"/>
    <p:sldId id="308" r:id="rId19"/>
    <p:sldId id="301" r:id="rId20"/>
    <p:sldId id="313" r:id="rId21"/>
    <p:sldId id="293" r:id="rId22"/>
    <p:sldId id="294" r:id="rId23"/>
    <p:sldId id="295" r:id="rId24"/>
    <p:sldId id="296" r:id="rId25"/>
    <p:sldId id="298" r:id="rId26"/>
    <p:sldId id="305" r:id="rId27"/>
    <p:sldId id="299" r:id="rId28"/>
    <p:sldId id="297" r:id="rId29"/>
    <p:sldId id="287" r:id="rId30"/>
    <p:sldId id="273" r:id="rId31"/>
    <p:sldId id="280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AD8BA24-76B9-4B44-AD65-01D8B1955B14}">
  <a:tblStyle styleId="{DAD8BA24-76B9-4B44-AD65-01D8B1955B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83"/>
  </p:normalViewPr>
  <p:slideViewPr>
    <p:cSldViewPr snapToGrid="0" snapToObjects="1">
      <p:cViewPr varScale="1">
        <p:scale>
          <a:sx n="102" d="100"/>
          <a:sy n="102" d="100"/>
        </p:scale>
        <p:origin x="176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8254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7343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1961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4848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5890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2060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1311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7084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5607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Use this slide to touch on the 7 basic emotions that have been identified in human facial features.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3179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462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Point out that he is the best hockey player in the league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76685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91093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36943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80144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4336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55326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75562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52475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2533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2900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 is the Dalai Lama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6FA8D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aemelia_icons.png"/>
          <p:cNvPicPr preferRelativeResize="0"/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9144000" cy="1968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786525" y="1968875"/>
            <a:ext cx="5859600" cy="2766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_1">
    <p:bg>
      <p:bgPr>
        <a:solidFill>
          <a:srgbClr val="6FA8DC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 descr="aemelia_icons.png"/>
          <p:cNvPicPr preferRelativeResize="0"/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9144000" cy="196887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2970175" y="3107350"/>
            <a:ext cx="5792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None/>
              <a:defRPr sz="4800">
                <a:solidFill>
                  <a:srgbClr val="07376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970175" y="3906852"/>
            <a:ext cx="5792700" cy="784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6FA8D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6FA8DC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6FA8DC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6FA8DC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None/>
              <a:defRPr sz="2400">
                <a:solidFill>
                  <a:srgbClr val="6FA8DC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None/>
              <a:defRPr sz="2400">
                <a:solidFill>
                  <a:srgbClr val="6FA8DC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None/>
              <a:defRPr sz="2400">
                <a:solidFill>
                  <a:srgbClr val="6FA8DC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None/>
              <a:defRPr sz="2400">
                <a:solidFill>
                  <a:srgbClr val="6FA8DC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None/>
              <a:defRPr sz="2400">
                <a:solidFill>
                  <a:srgbClr val="6FA8DC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9FC5E8"/>
                </a:solidFill>
              </a:defRPr>
            </a:lvl1pPr>
            <a:lvl2pPr lvl="1">
              <a:buNone/>
              <a:defRPr>
                <a:solidFill>
                  <a:srgbClr val="9FC5E8"/>
                </a:solidFill>
              </a:defRPr>
            </a:lvl2pPr>
            <a:lvl3pPr lvl="2">
              <a:buNone/>
              <a:defRPr>
                <a:solidFill>
                  <a:srgbClr val="9FC5E8"/>
                </a:solidFill>
              </a:defRPr>
            </a:lvl3pPr>
            <a:lvl4pPr lvl="3">
              <a:buNone/>
              <a:defRPr>
                <a:solidFill>
                  <a:srgbClr val="9FC5E8"/>
                </a:solidFill>
              </a:defRPr>
            </a:lvl4pPr>
            <a:lvl5pPr lvl="4">
              <a:buNone/>
              <a:defRPr>
                <a:solidFill>
                  <a:srgbClr val="9FC5E8"/>
                </a:solidFill>
              </a:defRPr>
            </a:lvl5pPr>
            <a:lvl6pPr lvl="5">
              <a:buNone/>
              <a:defRPr>
                <a:solidFill>
                  <a:srgbClr val="9FC5E8"/>
                </a:solidFill>
              </a:defRPr>
            </a:lvl6pPr>
            <a:lvl7pPr lvl="6">
              <a:buNone/>
              <a:defRPr>
                <a:solidFill>
                  <a:srgbClr val="9FC5E8"/>
                </a:solidFill>
              </a:defRPr>
            </a:lvl7pPr>
            <a:lvl8pPr lvl="7">
              <a:buNone/>
              <a:defRPr>
                <a:solidFill>
                  <a:srgbClr val="9FC5E8"/>
                </a:solidFill>
              </a:defRPr>
            </a:lvl8pPr>
            <a:lvl9pPr lvl="8">
              <a:buNone/>
              <a:defRPr>
                <a:solidFill>
                  <a:srgbClr val="9FC5E8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 descr="aemelia_icons.png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784250" y="222075"/>
            <a:ext cx="6549300" cy="2607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482588" rtl="0">
              <a:spcBef>
                <a:spcPts val="600"/>
              </a:spcBef>
              <a:spcAft>
                <a:spcPts val="0"/>
              </a:spcAft>
              <a:buSzPts val="4000"/>
              <a:buChar char="▸"/>
              <a:defRPr sz="4000" b="1" i="1"/>
            </a:lvl1pPr>
            <a:lvl2pPr marL="914377" lvl="1" indent="-482588" rtl="0">
              <a:spcBef>
                <a:spcPts val="0"/>
              </a:spcBef>
              <a:spcAft>
                <a:spcPts val="0"/>
              </a:spcAft>
              <a:buSzPts val="4000"/>
              <a:buChar char="▹"/>
              <a:defRPr sz="4000" b="1" i="1"/>
            </a:lvl2pPr>
            <a:lvl3pPr marL="1371566" lvl="2" indent="-482588" rtl="0">
              <a:spcBef>
                <a:spcPts val="0"/>
              </a:spcBef>
              <a:spcAft>
                <a:spcPts val="0"/>
              </a:spcAft>
              <a:buSzPts val="4000"/>
              <a:buChar char="■"/>
              <a:defRPr sz="4000" b="1" i="1"/>
            </a:lvl3pPr>
            <a:lvl4pPr marL="1828754" lvl="3" indent="-482588" rtl="0">
              <a:spcBef>
                <a:spcPts val="0"/>
              </a:spcBef>
              <a:spcAft>
                <a:spcPts val="0"/>
              </a:spcAft>
              <a:buSzPts val="4000"/>
              <a:buChar char="●"/>
              <a:defRPr sz="4000" b="1" i="1"/>
            </a:lvl4pPr>
            <a:lvl5pPr marL="2285943" lvl="4" indent="-482588" rtl="0">
              <a:spcBef>
                <a:spcPts val="0"/>
              </a:spcBef>
              <a:spcAft>
                <a:spcPts val="0"/>
              </a:spcAft>
              <a:buSzPts val="4000"/>
              <a:buChar char="○"/>
              <a:defRPr sz="4000" b="1" i="1"/>
            </a:lvl5pPr>
            <a:lvl6pPr marL="2743131" lvl="5" indent="-482588" rtl="0">
              <a:spcBef>
                <a:spcPts val="0"/>
              </a:spcBef>
              <a:spcAft>
                <a:spcPts val="0"/>
              </a:spcAft>
              <a:buSzPts val="4000"/>
              <a:buChar char="■"/>
              <a:defRPr sz="4000" b="1" i="1"/>
            </a:lvl6pPr>
            <a:lvl7pPr marL="3200320" lvl="6" indent="-482588" rtl="0">
              <a:spcBef>
                <a:spcPts val="0"/>
              </a:spcBef>
              <a:spcAft>
                <a:spcPts val="0"/>
              </a:spcAft>
              <a:buSzPts val="4000"/>
              <a:buChar char="●"/>
              <a:defRPr sz="4000" b="1" i="1"/>
            </a:lvl7pPr>
            <a:lvl8pPr marL="3657509" lvl="7" indent="-482588" rtl="0">
              <a:spcBef>
                <a:spcPts val="0"/>
              </a:spcBef>
              <a:spcAft>
                <a:spcPts val="0"/>
              </a:spcAft>
              <a:buSzPts val="4000"/>
              <a:buChar char="○"/>
              <a:defRPr sz="4000" b="1" i="1"/>
            </a:lvl8pPr>
            <a:lvl9pPr marL="4114697" lvl="8" indent="-482588">
              <a:spcBef>
                <a:spcPts val="0"/>
              </a:spcBef>
              <a:spcAft>
                <a:spcPts val="0"/>
              </a:spcAft>
              <a:buSzPts val="4000"/>
              <a:buChar char="■"/>
              <a:defRPr sz="4000" b="1" i="1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solidFill>
          <a:srgbClr val="6FA8DC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 descr="aemelia_icons.png"/>
          <p:cNvPicPr preferRelativeResize="0"/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95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/>
          <p:nvPr/>
        </p:nvSpPr>
        <p:spPr>
          <a:xfrm flipH="1">
            <a:off x="2095200" y="0"/>
            <a:ext cx="7048800" cy="51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</a:endParaRPr>
          </a:p>
        </p:txBody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2874625" y="275339"/>
            <a:ext cx="5562000" cy="4428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419090">
              <a:spcBef>
                <a:spcPts val="600"/>
              </a:spcBef>
              <a:spcAft>
                <a:spcPts val="0"/>
              </a:spcAft>
              <a:buClr>
                <a:srgbClr val="6FA8DC"/>
              </a:buClr>
              <a:buSzPts val="3000"/>
              <a:buChar char="▸"/>
              <a:defRPr/>
            </a:lvl1pPr>
            <a:lvl2pPr marL="914377" lvl="1" indent="-38099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Char char="▹"/>
              <a:defRPr/>
            </a:lvl2pPr>
            <a:lvl3pPr marL="1371566" lvl="2" indent="-38099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Char char="■"/>
              <a:defRPr/>
            </a:lvl3pPr>
            <a:lvl4pPr marL="1828754" lvl="3" indent="-342891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1800"/>
              <a:buChar char="●"/>
              <a:defRPr/>
            </a:lvl4pPr>
            <a:lvl5pPr marL="2285943" lvl="4" indent="-342891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131" lvl="5" indent="-342891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320" lvl="6" indent="-34289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509" lvl="7" indent="-342891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697" lvl="8" indent="-342891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solidFill>
          <a:srgbClr val="6FA8DC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6" descr="aemelia_icons.png"/>
          <p:cNvPicPr preferRelativeResize="0"/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95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6"/>
          <p:cNvSpPr/>
          <p:nvPr/>
        </p:nvSpPr>
        <p:spPr>
          <a:xfrm flipH="1">
            <a:off x="2095200" y="0"/>
            <a:ext cx="7048800" cy="51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</a:endParaRPr>
          </a:p>
        </p:txBody>
      </p: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2544225" y="297367"/>
            <a:ext cx="2981400" cy="4661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8099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/>
            </a:lvl1pPr>
            <a:lvl2pPr marL="914377" lvl="1" indent="-38099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566" lvl="2" indent="-38099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754" lvl="3" indent="-38099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5943" lvl="4" indent="-38099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131" lvl="5" indent="-38099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320" lvl="6" indent="-38099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509" lvl="7" indent="-38099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697" lvl="8" indent="-38099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5705276" y="297367"/>
            <a:ext cx="2981400" cy="4661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8099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/>
            </a:lvl1pPr>
            <a:lvl2pPr marL="914377" lvl="1" indent="-38099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566" lvl="2" indent="-38099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754" lvl="3" indent="-38099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5943" lvl="4" indent="-38099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131" lvl="5" indent="-38099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320" lvl="6" indent="-38099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509" lvl="7" indent="-38099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697" lvl="8" indent="-38099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solidFill>
          <a:srgbClr val="6FA8DC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7" descr="aemelia_icons.png"/>
          <p:cNvPicPr preferRelativeResize="0"/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95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7"/>
          <p:cNvSpPr/>
          <p:nvPr/>
        </p:nvSpPr>
        <p:spPr>
          <a:xfrm flipH="1">
            <a:off x="2095200" y="0"/>
            <a:ext cx="7048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</a:endParaRPr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2445101" y="275350"/>
            <a:ext cx="2066100" cy="4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42891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377" lvl="1" indent="-342891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566" lvl="2" indent="-342891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754" lvl="3" indent="-342891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5943" lvl="4" indent="-342891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131" lvl="5" indent="-342891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320" lvl="6" indent="-342891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509" lvl="7" indent="-342891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697" lvl="8" indent="-342891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4617101" y="275350"/>
            <a:ext cx="2066100" cy="4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42891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377" lvl="1" indent="-342891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566" lvl="2" indent="-342891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754" lvl="3" indent="-342891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5943" lvl="4" indent="-342891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131" lvl="5" indent="-342891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320" lvl="6" indent="-342891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509" lvl="7" indent="-342891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697" lvl="8" indent="-342891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6789101" y="275350"/>
            <a:ext cx="2066100" cy="4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42891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377" lvl="1" indent="-342891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566" lvl="2" indent="-342891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754" lvl="3" indent="-342891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5943" lvl="4" indent="-342891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131" lvl="5" indent="-342891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320" lvl="6" indent="-342891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509" lvl="7" indent="-342891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697" lvl="8" indent="-342891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rgbClr val="6FA8DC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8" descr="aemelia_icons.png"/>
          <p:cNvPicPr preferRelativeResize="0"/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95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6" name="Google Shape;46;p8"/>
          <p:cNvSpPr/>
          <p:nvPr/>
        </p:nvSpPr>
        <p:spPr>
          <a:xfrm flipH="1">
            <a:off x="2095200" y="0"/>
            <a:ext cx="7048800" cy="51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0"/>
            <a:ext cx="2095200" cy="5143200"/>
          </a:xfrm>
          <a:prstGeom prst="rect">
            <a:avLst/>
          </a:prstGeom>
          <a:solidFill>
            <a:srgbClr val="073763">
              <a:alpha val="19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</a:endParaRPr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_2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rgbClr val="9FC5E8"/>
                </a:solidFill>
              </a:defRPr>
            </a:lvl1pPr>
            <a:lvl2pPr lvl="1" rtl="0">
              <a:buNone/>
              <a:defRPr>
                <a:solidFill>
                  <a:srgbClr val="9FC5E8"/>
                </a:solidFill>
              </a:defRPr>
            </a:lvl2pPr>
            <a:lvl3pPr lvl="2" rtl="0">
              <a:buNone/>
              <a:defRPr>
                <a:solidFill>
                  <a:srgbClr val="9FC5E8"/>
                </a:solidFill>
              </a:defRPr>
            </a:lvl3pPr>
            <a:lvl4pPr lvl="3" rtl="0">
              <a:buNone/>
              <a:defRPr>
                <a:solidFill>
                  <a:srgbClr val="9FC5E8"/>
                </a:solidFill>
              </a:defRPr>
            </a:lvl4pPr>
            <a:lvl5pPr lvl="4" rtl="0">
              <a:buNone/>
              <a:defRPr>
                <a:solidFill>
                  <a:srgbClr val="9FC5E8"/>
                </a:solidFill>
              </a:defRPr>
            </a:lvl5pPr>
            <a:lvl6pPr lvl="5" rtl="0">
              <a:buNone/>
              <a:defRPr>
                <a:solidFill>
                  <a:srgbClr val="9FC5E8"/>
                </a:solidFill>
              </a:defRPr>
            </a:lvl6pPr>
            <a:lvl7pPr lvl="6" rtl="0">
              <a:buNone/>
              <a:defRPr>
                <a:solidFill>
                  <a:srgbClr val="9FC5E8"/>
                </a:solidFill>
              </a:defRPr>
            </a:lvl7pPr>
            <a:lvl8pPr lvl="7" rtl="0">
              <a:buNone/>
              <a:defRPr>
                <a:solidFill>
                  <a:srgbClr val="9FC5E8"/>
                </a:solidFill>
              </a:defRPr>
            </a:lvl8pPr>
            <a:lvl9pPr lvl="8" rtl="0">
              <a:buNone/>
              <a:defRPr>
                <a:solidFill>
                  <a:srgbClr val="9FC5E8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2874625" y="484600"/>
            <a:ext cx="5562000" cy="42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6FA8DC"/>
              </a:buClr>
              <a:buSzPts val="3000"/>
              <a:buFont typeface="Roboto"/>
              <a:buChar char="▸"/>
              <a:defRPr sz="30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Font typeface="Roboto"/>
              <a:buChar char="▹"/>
              <a:defRPr sz="24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Font typeface="Roboto"/>
              <a:buChar char="■"/>
              <a:defRPr sz="24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1800"/>
              <a:buFont typeface="Roboto"/>
              <a:buChar char="●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Roboto"/>
              <a:buChar char="○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Roboto"/>
              <a:buChar char="■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Roboto"/>
              <a:buChar char="●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Roboto"/>
              <a:buChar char="○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Roboto"/>
              <a:buChar char="■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9600" b="1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 sz="9600" b="1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 sz="9600" b="1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 sz="9600" b="1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 sz="9600" b="1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 sz="9600" b="1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 sz="9600" b="1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 sz="9600" b="1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 sz="9600" b="1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cit.org/deescalation-crisis-intervention-training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ctrTitle"/>
          </p:nvPr>
        </p:nvSpPr>
        <p:spPr>
          <a:xfrm>
            <a:off x="1147625" y="1968876"/>
            <a:ext cx="7498800" cy="276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/>
              <a:t>Seven Active Listening Skills</a:t>
            </a:r>
            <a:br>
              <a:rPr lang="en" dirty="0"/>
            </a:br>
            <a:r>
              <a:rPr lang="en" i="1" dirty="0"/>
              <a:t>De-Escalation</a:t>
            </a:r>
            <a:br>
              <a:rPr lang="en" i="1" dirty="0"/>
            </a:br>
            <a:r>
              <a:rPr lang="en" sz="1800" i="1" dirty="0"/>
              <a:t>November 6th</a:t>
            </a:r>
            <a:r>
              <a:rPr lang="en" sz="1800" i="1" baseline="30000" dirty="0"/>
              <a:t>, 2018</a:t>
            </a:r>
            <a:r>
              <a:rPr lang="en" sz="1800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ctrTitle" idx="4294967295"/>
          </p:nvPr>
        </p:nvSpPr>
        <p:spPr>
          <a:xfrm>
            <a:off x="1219200" y="25739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7200" dirty="0"/>
              <a:t>The Seven Skills</a:t>
            </a:r>
            <a:endParaRPr sz="7200" dirty="0"/>
          </a:p>
        </p:txBody>
      </p:sp>
      <p:sp>
        <p:nvSpPr>
          <p:cNvPr id="104" name="Google Shape;104;p19"/>
          <p:cNvSpPr txBox="1">
            <a:spLocks noGrp="1"/>
          </p:cNvSpPr>
          <p:nvPr>
            <p:ph type="subTitle" idx="4294967295"/>
          </p:nvPr>
        </p:nvSpPr>
        <p:spPr>
          <a:xfrm>
            <a:off x="1264101" y="3716350"/>
            <a:ext cx="6513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 sz="1800" dirty="0"/>
              <a:t>Use these when it is safe to do so, to build </a:t>
            </a:r>
            <a:r>
              <a:rPr lang="en" sz="1800" dirty="0" err="1"/>
              <a:t>rapp</a:t>
            </a:r>
            <a:r>
              <a:rPr lang="en-US" sz="1800" dirty="0"/>
              <a:t>or</a:t>
            </a:r>
            <a:r>
              <a:rPr lang="en" sz="1800" dirty="0"/>
              <a:t>t</a:t>
            </a:r>
            <a:endParaRPr sz="1800" dirty="0"/>
          </a:p>
        </p:txBody>
      </p:sp>
      <p:sp>
        <p:nvSpPr>
          <p:cNvPr id="106" name="Google Shape;106;p19"/>
          <p:cNvSpPr/>
          <p:nvPr/>
        </p:nvSpPr>
        <p:spPr>
          <a:xfrm>
            <a:off x="1836939" y="988479"/>
            <a:ext cx="317311" cy="302979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5" name="Google Shape;115;p19"/>
          <p:cNvSpPr/>
          <p:nvPr/>
        </p:nvSpPr>
        <p:spPr>
          <a:xfrm rot="6223920">
            <a:off x="3685443" y="1089061"/>
            <a:ext cx="317280" cy="302951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6" name="Google Shape;116;p19"/>
          <p:cNvSpPr/>
          <p:nvPr/>
        </p:nvSpPr>
        <p:spPr>
          <a:xfrm>
            <a:off x="2746847" y="2045899"/>
            <a:ext cx="250224" cy="238923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6" name="Google Shape;455;p40">
            <a:extLst>
              <a:ext uri="{FF2B5EF4-FFF2-40B4-BE49-F238E27FC236}">
                <a16:creationId xmlns:a16="http://schemas.microsoft.com/office/drawing/2014/main" id="{F6213A4F-F902-FB43-A6CF-A5F1FC8B3D61}"/>
              </a:ext>
            </a:extLst>
          </p:cNvPr>
          <p:cNvGrpSpPr/>
          <p:nvPr/>
        </p:nvGrpSpPr>
        <p:grpSpPr>
          <a:xfrm rot="20615627">
            <a:off x="2518418" y="643572"/>
            <a:ext cx="885633" cy="988217"/>
            <a:chOff x="6618700" y="1635475"/>
            <a:chExt cx="456675" cy="432325"/>
          </a:xfrm>
        </p:grpSpPr>
        <p:sp>
          <p:nvSpPr>
            <p:cNvPr id="17" name="Google Shape;456;p40">
              <a:extLst>
                <a:ext uri="{FF2B5EF4-FFF2-40B4-BE49-F238E27FC236}">
                  <a16:creationId xmlns:a16="http://schemas.microsoft.com/office/drawing/2014/main" id="{A99BDFE5-0158-9240-8B02-950A198CC5E6}"/>
                </a:ext>
              </a:extLst>
            </p:cNvPr>
            <p:cNvSpPr/>
            <p:nvPr/>
          </p:nvSpPr>
          <p:spPr>
            <a:xfrm>
              <a:off x="6663775" y="1904000"/>
              <a:ext cx="117525" cy="163800"/>
            </a:xfrm>
            <a:custGeom>
              <a:avLst/>
              <a:gdLst/>
              <a:ahLst/>
              <a:cxnLst/>
              <a:rect l="l" t="t" r="r" b="b"/>
              <a:pathLst>
                <a:path w="4701" h="6552" fill="none" extrusionOk="0">
                  <a:moveTo>
                    <a:pt x="0" y="0"/>
                  </a:moveTo>
                  <a:lnTo>
                    <a:pt x="512" y="6016"/>
                  </a:lnTo>
                  <a:lnTo>
                    <a:pt x="512" y="6016"/>
                  </a:lnTo>
                  <a:lnTo>
                    <a:pt x="536" y="6138"/>
                  </a:lnTo>
                  <a:lnTo>
                    <a:pt x="585" y="6235"/>
                  </a:lnTo>
                  <a:lnTo>
                    <a:pt x="633" y="6332"/>
                  </a:lnTo>
                  <a:lnTo>
                    <a:pt x="706" y="6406"/>
                  </a:lnTo>
                  <a:lnTo>
                    <a:pt x="804" y="6454"/>
                  </a:lnTo>
                  <a:lnTo>
                    <a:pt x="877" y="6503"/>
                  </a:lnTo>
                  <a:lnTo>
                    <a:pt x="999" y="6552"/>
                  </a:lnTo>
                  <a:lnTo>
                    <a:pt x="1096" y="6552"/>
                  </a:lnTo>
                  <a:lnTo>
                    <a:pt x="4116" y="6552"/>
                  </a:lnTo>
                  <a:lnTo>
                    <a:pt x="4116" y="6552"/>
                  </a:lnTo>
                  <a:lnTo>
                    <a:pt x="4238" y="6527"/>
                  </a:lnTo>
                  <a:lnTo>
                    <a:pt x="4360" y="6503"/>
                  </a:lnTo>
                  <a:lnTo>
                    <a:pt x="4457" y="6430"/>
                  </a:lnTo>
                  <a:lnTo>
                    <a:pt x="4554" y="6332"/>
                  </a:lnTo>
                  <a:lnTo>
                    <a:pt x="4554" y="6332"/>
                  </a:lnTo>
                  <a:lnTo>
                    <a:pt x="4628" y="6235"/>
                  </a:lnTo>
                  <a:lnTo>
                    <a:pt x="4676" y="6113"/>
                  </a:lnTo>
                  <a:lnTo>
                    <a:pt x="4701" y="5991"/>
                  </a:lnTo>
                  <a:lnTo>
                    <a:pt x="4676" y="5845"/>
                  </a:lnTo>
                  <a:lnTo>
                    <a:pt x="3678" y="98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457;p40">
              <a:extLst>
                <a:ext uri="{FF2B5EF4-FFF2-40B4-BE49-F238E27FC236}">
                  <a16:creationId xmlns:a16="http://schemas.microsoft.com/office/drawing/2014/main" id="{964DF957-B690-FE4A-B36B-E3EE9FF7E289}"/>
                </a:ext>
              </a:extLst>
            </p:cNvPr>
            <p:cNvSpPr/>
            <p:nvPr/>
          </p:nvSpPr>
          <p:spPr>
            <a:xfrm>
              <a:off x="7046125" y="1775525"/>
              <a:ext cx="29250" cy="99275"/>
            </a:xfrm>
            <a:custGeom>
              <a:avLst/>
              <a:gdLst/>
              <a:ahLst/>
              <a:cxnLst/>
              <a:rect l="l" t="t" r="r" b="b"/>
              <a:pathLst>
                <a:path w="1170" h="3971" fill="none" extrusionOk="0">
                  <a:moveTo>
                    <a:pt x="1" y="3970"/>
                  </a:moveTo>
                  <a:lnTo>
                    <a:pt x="1" y="3970"/>
                  </a:lnTo>
                  <a:lnTo>
                    <a:pt x="245" y="3824"/>
                  </a:lnTo>
                  <a:lnTo>
                    <a:pt x="488" y="3629"/>
                  </a:lnTo>
                  <a:lnTo>
                    <a:pt x="683" y="3410"/>
                  </a:lnTo>
                  <a:lnTo>
                    <a:pt x="853" y="3166"/>
                  </a:lnTo>
                  <a:lnTo>
                    <a:pt x="1000" y="2898"/>
                  </a:lnTo>
                  <a:lnTo>
                    <a:pt x="1097" y="2606"/>
                  </a:lnTo>
                  <a:lnTo>
                    <a:pt x="1170" y="2314"/>
                  </a:lnTo>
                  <a:lnTo>
                    <a:pt x="1170" y="1997"/>
                  </a:lnTo>
                  <a:lnTo>
                    <a:pt x="1170" y="1997"/>
                  </a:lnTo>
                  <a:lnTo>
                    <a:pt x="1170" y="1681"/>
                  </a:lnTo>
                  <a:lnTo>
                    <a:pt x="1097" y="1364"/>
                  </a:lnTo>
                  <a:lnTo>
                    <a:pt x="1000" y="1096"/>
                  </a:lnTo>
                  <a:lnTo>
                    <a:pt x="853" y="828"/>
                  </a:lnTo>
                  <a:lnTo>
                    <a:pt x="683" y="585"/>
                  </a:lnTo>
                  <a:lnTo>
                    <a:pt x="488" y="366"/>
                  </a:lnTo>
                  <a:lnTo>
                    <a:pt x="245" y="171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458;p40">
              <a:extLst>
                <a:ext uri="{FF2B5EF4-FFF2-40B4-BE49-F238E27FC236}">
                  <a16:creationId xmlns:a16="http://schemas.microsoft.com/office/drawing/2014/main" id="{0FA68CDD-83BA-9F49-8A95-5B80ED40CAAD}"/>
                </a:ext>
              </a:extLst>
            </p:cNvPr>
            <p:cNvSpPr/>
            <p:nvPr/>
          </p:nvSpPr>
          <p:spPr>
            <a:xfrm>
              <a:off x="6618700" y="1751775"/>
              <a:ext cx="96850" cy="146750"/>
            </a:xfrm>
            <a:custGeom>
              <a:avLst/>
              <a:gdLst/>
              <a:ahLst/>
              <a:cxnLst/>
              <a:rect l="l" t="t" r="r" b="b"/>
              <a:pathLst>
                <a:path w="3874" h="5870" fill="none" extrusionOk="0">
                  <a:moveTo>
                    <a:pt x="3873" y="0"/>
                  </a:moveTo>
                  <a:lnTo>
                    <a:pt x="3873" y="0"/>
                  </a:lnTo>
                  <a:lnTo>
                    <a:pt x="2704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560" y="25"/>
                  </a:lnTo>
                  <a:lnTo>
                    <a:pt x="1413" y="49"/>
                  </a:lnTo>
                  <a:lnTo>
                    <a:pt x="1243" y="98"/>
                  </a:lnTo>
                  <a:lnTo>
                    <a:pt x="1097" y="147"/>
                  </a:lnTo>
                  <a:lnTo>
                    <a:pt x="926" y="244"/>
                  </a:lnTo>
                  <a:lnTo>
                    <a:pt x="780" y="317"/>
                  </a:lnTo>
                  <a:lnTo>
                    <a:pt x="658" y="439"/>
                  </a:lnTo>
                  <a:lnTo>
                    <a:pt x="537" y="536"/>
                  </a:lnTo>
                  <a:lnTo>
                    <a:pt x="415" y="682"/>
                  </a:lnTo>
                  <a:lnTo>
                    <a:pt x="293" y="804"/>
                  </a:lnTo>
                  <a:lnTo>
                    <a:pt x="220" y="950"/>
                  </a:lnTo>
                  <a:lnTo>
                    <a:pt x="147" y="1096"/>
                  </a:lnTo>
                  <a:lnTo>
                    <a:pt x="74" y="1267"/>
                  </a:lnTo>
                  <a:lnTo>
                    <a:pt x="25" y="1437"/>
                  </a:lnTo>
                  <a:lnTo>
                    <a:pt x="1" y="1583"/>
                  </a:lnTo>
                  <a:lnTo>
                    <a:pt x="1" y="1754"/>
                  </a:lnTo>
                  <a:lnTo>
                    <a:pt x="1" y="4092"/>
                  </a:lnTo>
                  <a:lnTo>
                    <a:pt x="1" y="4092"/>
                  </a:lnTo>
                  <a:lnTo>
                    <a:pt x="1" y="4263"/>
                  </a:lnTo>
                  <a:lnTo>
                    <a:pt x="25" y="4433"/>
                  </a:lnTo>
                  <a:lnTo>
                    <a:pt x="74" y="4579"/>
                  </a:lnTo>
                  <a:lnTo>
                    <a:pt x="147" y="4750"/>
                  </a:lnTo>
                  <a:lnTo>
                    <a:pt x="220" y="4896"/>
                  </a:lnTo>
                  <a:lnTo>
                    <a:pt x="293" y="5042"/>
                  </a:lnTo>
                  <a:lnTo>
                    <a:pt x="415" y="5188"/>
                  </a:lnTo>
                  <a:lnTo>
                    <a:pt x="537" y="5310"/>
                  </a:lnTo>
                  <a:lnTo>
                    <a:pt x="658" y="5407"/>
                  </a:lnTo>
                  <a:lnTo>
                    <a:pt x="780" y="5529"/>
                  </a:lnTo>
                  <a:lnTo>
                    <a:pt x="926" y="5626"/>
                  </a:lnTo>
                  <a:lnTo>
                    <a:pt x="1097" y="5699"/>
                  </a:lnTo>
                  <a:lnTo>
                    <a:pt x="1243" y="5748"/>
                  </a:lnTo>
                  <a:lnTo>
                    <a:pt x="1413" y="5797"/>
                  </a:lnTo>
                  <a:lnTo>
                    <a:pt x="1560" y="5821"/>
                  </a:lnTo>
                  <a:lnTo>
                    <a:pt x="1730" y="5846"/>
                  </a:lnTo>
                  <a:lnTo>
                    <a:pt x="1730" y="5846"/>
                  </a:lnTo>
                  <a:lnTo>
                    <a:pt x="2704" y="5846"/>
                  </a:lnTo>
                  <a:lnTo>
                    <a:pt x="3873" y="587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459;p40">
              <a:extLst>
                <a:ext uri="{FF2B5EF4-FFF2-40B4-BE49-F238E27FC236}">
                  <a16:creationId xmlns:a16="http://schemas.microsoft.com/office/drawing/2014/main" id="{108DFF83-3204-6147-8750-A66B4AF05A25}"/>
                </a:ext>
              </a:extLst>
            </p:cNvPr>
            <p:cNvSpPr/>
            <p:nvPr/>
          </p:nvSpPr>
          <p:spPr>
            <a:xfrm>
              <a:off x="6721600" y="1660450"/>
              <a:ext cx="278900" cy="329425"/>
            </a:xfrm>
            <a:custGeom>
              <a:avLst/>
              <a:gdLst/>
              <a:ahLst/>
              <a:cxnLst/>
              <a:rect l="l" t="t" r="r" b="b"/>
              <a:pathLst>
                <a:path w="11156" h="13177" fill="none" extrusionOk="0">
                  <a:moveTo>
                    <a:pt x="11155" y="0"/>
                  </a:moveTo>
                  <a:lnTo>
                    <a:pt x="11155" y="0"/>
                  </a:lnTo>
                  <a:lnTo>
                    <a:pt x="10766" y="317"/>
                  </a:lnTo>
                  <a:lnTo>
                    <a:pt x="10352" y="609"/>
                  </a:lnTo>
                  <a:lnTo>
                    <a:pt x="9938" y="901"/>
                  </a:lnTo>
                  <a:lnTo>
                    <a:pt x="9524" y="1169"/>
                  </a:lnTo>
                  <a:lnTo>
                    <a:pt x="9085" y="1413"/>
                  </a:lnTo>
                  <a:lnTo>
                    <a:pt x="8671" y="1632"/>
                  </a:lnTo>
                  <a:lnTo>
                    <a:pt x="7843" y="2046"/>
                  </a:lnTo>
                  <a:lnTo>
                    <a:pt x="7015" y="2387"/>
                  </a:lnTo>
                  <a:lnTo>
                    <a:pt x="6211" y="2679"/>
                  </a:lnTo>
                  <a:lnTo>
                    <a:pt x="5456" y="2898"/>
                  </a:lnTo>
                  <a:lnTo>
                    <a:pt x="4774" y="3093"/>
                  </a:lnTo>
                  <a:lnTo>
                    <a:pt x="4774" y="3093"/>
                  </a:lnTo>
                  <a:lnTo>
                    <a:pt x="4239" y="3215"/>
                  </a:lnTo>
                  <a:lnTo>
                    <a:pt x="3678" y="3312"/>
                  </a:lnTo>
                  <a:lnTo>
                    <a:pt x="3070" y="3410"/>
                  </a:lnTo>
                  <a:lnTo>
                    <a:pt x="2461" y="3459"/>
                  </a:lnTo>
                  <a:lnTo>
                    <a:pt x="1219" y="3580"/>
                  </a:lnTo>
                  <a:lnTo>
                    <a:pt x="1" y="3629"/>
                  </a:lnTo>
                  <a:lnTo>
                    <a:pt x="1" y="9523"/>
                  </a:lnTo>
                  <a:lnTo>
                    <a:pt x="1" y="9523"/>
                  </a:lnTo>
                  <a:lnTo>
                    <a:pt x="1219" y="9596"/>
                  </a:lnTo>
                  <a:lnTo>
                    <a:pt x="2461" y="9693"/>
                  </a:lnTo>
                  <a:lnTo>
                    <a:pt x="3070" y="9767"/>
                  </a:lnTo>
                  <a:lnTo>
                    <a:pt x="3678" y="9840"/>
                  </a:lnTo>
                  <a:lnTo>
                    <a:pt x="4239" y="9937"/>
                  </a:lnTo>
                  <a:lnTo>
                    <a:pt x="4774" y="10059"/>
                  </a:lnTo>
                  <a:lnTo>
                    <a:pt x="4774" y="10059"/>
                  </a:lnTo>
                  <a:lnTo>
                    <a:pt x="5456" y="10254"/>
                  </a:lnTo>
                  <a:lnTo>
                    <a:pt x="6211" y="10497"/>
                  </a:lnTo>
                  <a:lnTo>
                    <a:pt x="7015" y="10765"/>
                  </a:lnTo>
                  <a:lnTo>
                    <a:pt x="7843" y="11130"/>
                  </a:lnTo>
                  <a:lnTo>
                    <a:pt x="8671" y="11520"/>
                  </a:lnTo>
                  <a:lnTo>
                    <a:pt x="9085" y="11764"/>
                  </a:lnTo>
                  <a:lnTo>
                    <a:pt x="9524" y="12007"/>
                  </a:lnTo>
                  <a:lnTo>
                    <a:pt x="9938" y="12251"/>
                  </a:lnTo>
                  <a:lnTo>
                    <a:pt x="10352" y="12543"/>
                  </a:lnTo>
                  <a:lnTo>
                    <a:pt x="10766" y="12835"/>
                  </a:lnTo>
                  <a:lnTo>
                    <a:pt x="11155" y="13176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460;p40">
              <a:extLst>
                <a:ext uri="{FF2B5EF4-FFF2-40B4-BE49-F238E27FC236}">
                  <a16:creationId xmlns:a16="http://schemas.microsoft.com/office/drawing/2014/main" id="{E369DBEA-1BF5-184C-95EC-14CE39637D00}"/>
                </a:ext>
              </a:extLst>
            </p:cNvPr>
            <p:cNvSpPr/>
            <p:nvPr/>
          </p:nvSpPr>
          <p:spPr>
            <a:xfrm>
              <a:off x="7006550" y="1635475"/>
              <a:ext cx="34750" cy="378750"/>
            </a:xfrm>
            <a:custGeom>
              <a:avLst/>
              <a:gdLst/>
              <a:ahLst/>
              <a:cxnLst/>
              <a:rect l="l" t="t" r="r" b="b"/>
              <a:pathLst>
                <a:path w="1390" h="15150" fill="none" extrusionOk="0">
                  <a:moveTo>
                    <a:pt x="1024" y="49"/>
                  </a:moveTo>
                  <a:lnTo>
                    <a:pt x="1024" y="49"/>
                  </a:lnTo>
                  <a:lnTo>
                    <a:pt x="902" y="1"/>
                  </a:lnTo>
                  <a:lnTo>
                    <a:pt x="805" y="1"/>
                  </a:lnTo>
                  <a:lnTo>
                    <a:pt x="805" y="1"/>
                  </a:lnTo>
                  <a:lnTo>
                    <a:pt x="683" y="1"/>
                  </a:lnTo>
                  <a:lnTo>
                    <a:pt x="585" y="49"/>
                  </a:lnTo>
                  <a:lnTo>
                    <a:pt x="464" y="98"/>
                  </a:lnTo>
                  <a:lnTo>
                    <a:pt x="391" y="171"/>
                  </a:lnTo>
                  <a:lnTo>
                    <a:pt x="391" y="171"/>
                  </a:lnTo>
                  <a:lnTo>
                    <a:pt x="1" y="536"/>
                  </a:lnTo>
                  <a:lnTo>
                    <a:pt x="1" y="14638"/>
                  </a:lnTo>
                  <a:lnTo>
                    <a:pt x="1" y="14638"/>
                  </a:lnTo>
                  <a:lnTo>
                    <a:pt x="391" y="14979"/>
                  </a:lnTo>
                  <a:lnTo>
                    <a:pt x="391" y="14979"/>
                  </a:lnTo>
                  <a:lnTo>
                    <a:pt x="464" y="15052"/>
                  </a:lnTo>
                  <a:lnTo>
                    <a:pt x="585" y="15101"/>
                  </a:lnTo>
                  <a:lnTo>
                    <a:pt x="683" y="15149"/>
                  </a:lnTo>
                  <a:lnTo>
                    <a:pt x="805" y="15149"/>
                  </a:lnTo>
                  <a:lnTo>
                    <a:pt x="805" y="15149"/>
                  </a:lnTo>
                  <a:lnTo>
                    <a:pt x="902" y="15149"/>
                  </a:lnTo>
                  <a:lnTo>
                    <a:pt x="1024" y="15101"/>
                  </a:lnTo>
                  <a:lnTo>
                    <a:pt x="1024" y="15101"/>
                  </a:lnTo>
                  <a:lnTo>
                    <a:pt x="1170" y="15028"/>
                  </a:lnTo>
                  <a:lnTo>
                    <a:pt x="1292" y="14906"/>
                  </a:lnTo>
                  <a:lnTo>
                    <a:pt x="1365" y="14735"/>
                  </a:lnTo>
                  <a:lnTo>
                    <a:pt x="1389" y="14565"/>
                  </a:lnTo>
                  <a:lnTo>
                    <a:pt x="1389" y="585"/>
                  </a:lnTo>
                  <a:lnTo>
                    <a:pt x="1389" y="585"/>
                  </a:lnTo>
                  <a:lnTo>
                    <a:pt x="1365" y="415"/>
                  </a:lnTo>
                  <a:lnTo>
                    <a:pt x="1292" y="269"/>
                  </a:lnTo>
                  <a:lnTo>
                    <a:pt x="1170" y="122"/>
                  </a:lnTo>
                  <a:lnTo>
                    <a:pt x="1024" y="49"/>
                  </a:lnTo>
                  <a:lnTo>
                    <a:pt x="1024" y="49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2" name="Google Shape;717;p40">
            <a:extLst>
              <a:ext uri="{FF2B5EF4-FFF2-40B4-BE49-F238E27FC236}">
                <a16:creationId xmlns:a16="http://schemas.microsoft.com/office/drawing/2014/main" id="{828DEBE5-228B-7342-AC16-75DC77F18F68}"/>
              </a:ext>
            </a:extLst>
          </p:cNvPr>
          <p:cNvGrpSpPr/>
          <p:nvPr/>
        </p:nvGrpSpPr>
        <p:grpSpPr>
          <a:xfrm>
            <a:off x="1514707" y="1452040"/>
            <a:ext cx="572838" cy="732150"/>
            <a:chOff x="6718575" y="2318625"/>
            <a:chExt cx="256950" cy="407375"/>
          </a:xfrm>
        </p:grpSpPr>
        <p:sp>
          <p:nvSpPr>
            <p:cNvPr id="23" name="Google Shape;718;p40">
              <a:extLst>
                <a:ext uri="{FF2B5EF4-FFF2-40B4-BE49-F238E27FC236}">
                  <a16:creationId xmlns:a16="http://schemas.microsoft.com/office/drawing/2014/main" id="{D2AF58AE-0292-DD4C-AE3E-F0594464DC6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719;p40">
              <a:extLst>
                <a:ext uri="{FF2B5EF4-FFF2-40B4-BE49-F238E27FC236}">
                  <a16:creationId xmlns:a16="http://schemas.microsoft.com/office/drawing/2014/main" id="{3CE64C56-6336-CE49-9814-675C6F7731AE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720;p40">
              <a:extLst>
                <a:ext uri="{FF2B5EF4-FFF2-40B4-BE49-F238E27FC236}">
                  <a16:creationId xmlns:a16="http://schemas.microsoft.com/office/drawing/2014/main" id="{4A9E9788-894A-EA42-AE6C-9F007E49EFA3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721;p40">
              <a:extLst>
                <a:ext uri="{FF2B5EF4-FFF2-40B4-BE49-F238E27FC236}">
                  <a16:creationId xmlns:a16="http://schemas.microsoft.com/office/drawing/2014/main" id="{7140C48C-D019-304F-8A89-729CBBE4A509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722;p40">
              <a:extLst>
                <a:ext uri="{FF2B5EF4-FFF2-40B4-BE49-F238E27FC236}">
                  <a16:creationId xmlns:a16="http://schemas.microsoft.com/office/drawing/2014/main" id="{DE376CA6-112B-BB4B-9451-36C5476DFD94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723;p40">
              <a:extLst>
                <a:ext uri="{FF2B5EF4-FFF2-40B4-BE49-F238E27FC236}">
                  <a16:creationId xmlns:a16="http://schemas.microsoft.com/office/drawing/2014/main" id="{AB93A2F7-68E3-1A4E-B6DD-3F91D7F9EF55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724;p40">
              <a:extLst>
                <a:ext uri="{FF2B5EF4-FFF2-40B4-BE49-F238E27FC236}">
                  <a16:creationId xmlns:a16="http://schemas.microsoft.com/office/drawing/2014/main" id="{4EF8FE7D-9238-FA42-9F34-B43E46DDCF88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725;p40">
              <a:extLst>
                <a:ext uri="{FF2B5EF4-FFF2-40B4-BE49-F238E27FC236}">
                  <a16:creationId xmlns:a16="http://schemas.microsoft.com/office/drawing/2014/main" id="{F808C52D-F13F-194A-8845-1ACAAA4FCE48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4083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4946ED-39F2-8C46-9C2D-D175528FA0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11</a:t>
            </a:fld>
            <a:endParaRPr lang="en"/>
          </a:p>
        </p:txBody>
      </p:sp>
      <p:pic>
        <p:nvPicPr>
          <p:cNvPr id="3" name="The Guy Who Listens By Interrupting You.mp4">
            <a:hlinkClick r:id="" action="ppaction://media"/>
            <a:extLst>
              <a:ext uri="{FF2B5EF4-FFF2-40B4-BE49-F238E27FC236}">
                <a16:creationId xmlns:a16="http://schemas.microsoft.com/office/drawing/2014/main" id="{4AF0B678-2F1A-DD4D-A693-C3A225766B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9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subTitle" idx="4294967295"/>
          </p:nvPr>
        </p:nvSpPr>
        <p:spPr>
          <a:xfrm>
            <a:off x="3368057" y="425109"/>
            <a:ext cx="5571300" cy="25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200" dirty="0"/>
              <a:t>Minimal Encouragers</a:t>
            </a:r>
          </a:p>
          <a:p>
            <a:r>
              <a:rPr lang="en-US" sz="3200" dirty="0"/>
              <a:t>Open-Ended Questions</a:t>
            </a:r>
          </a:p>
          <a:p>
            <a:r>
              <a:rPr lang="en-US" sz="3200" dirty="0"/>
              <a:t>Reflecting/Mirroring</a:t>
            </a:r>
          </a:p>
          <a:p>
            <a:r>
              <a:rPr lang="en-US" sz="3200" dirty="0"/>
              <a:t>Emotion Labeling</a:t>
            </a:r>
          </a:p>
          <a:p>
            <a:r>
              <a:rPr lang="en-US" sz="3200" dirty="0"/>
              <a:t>Paraphrasing</a:t>
            </a:r>
          </a:p>
          <a:p>
            <a:r>
              <a:rPr lang="en-US" sz="3200" dirty="0"/>
              <a:t>“I” Messages</a:t>
            </a:r>
          </a:p>
          <a:p>
            <a:r>
              <a:rPr lang="en-US" sz="3200" dirty="0"/>
              <a:t>Effective Pauses</a:t>
            </a: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255531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6000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>
            <a:spLocks noGrp="1"/>
          </p:cNvSpPr>
          <p:nvPr>
            <p:ph type="title" idx="4294967295"/>
          </p:nvPr>
        </p:nvSpPr>
        <p:spPr>
          <a:xfrm>
            <a:off x="196125" y="458346"/>
            <a:ext cx="1909200" cy="32368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b="0" dirty="0"/>
              <a:t>Emotion Labeling </a:t>
            </a:r>
            <a:br>
              <a:rPr lang="en-US" b="0" dirty="0"/>
            </a:br>
            <a:r>
              <a:rPr lang="en-US" b="0" dirty="0"/>
              <a:t>Is our Best Friend </a:t>
            </a:r>
            <a:br>
              <a:rPr lang="en-US" b="0" dirty="0"/>
            </a:br>
            <a:r>
              <a:rPr lang="en-US" b="0" dirty="0"/>
              <a:t>in Rapport Building</a:t>
            </a:r>
            <a:br>
              <a:rPr lang="en-US" b="0" dirty="0"/>
            </a:br>
            <a:br>
              <a:rPr lang="en-US" b="0" dirty="0"/>
            </a:br>
            <a:br>
              <a:rPr lang="en-US" b="0" dirty="0"/>
            </a:br>
            <a:r>
              <a:rPr lang="en-US" b="0" dirty="0"/>
              <a:t>Lets Practice</a:t>
            </a:r>
            <a:r>
              <a:rPr lang="en-US" b="0" i="1" dirty="0"/>
              <a:t>!</a:t>
            </a:r>
            <a:br>
              <a:rPr lang="en-US" b="0" i="1" dirty="0"/>
            </a:br>
            <a:br>
              <a:rPr lang="en-US" b="0" i="1" dirty="0"/>
            </a:br>
            <a:endParaRPr dirty="0"/>
          </a:p>
        </p:txBody>
      </p:sp>
      <p:sp>
        <p:nvSpPr>
          <p:cNvPr id="4" name="Google Shape;146;p23">
            <a:extLst>
              <a:ext uri="{FF2B5EF4-FFF2-40B4-BE49-F238E27FC236}">
                <a16:creationId xmlns:a16="http://schemas.microsoft.com/office/drawing/2014/main" id="{118F437D-72D4-1746-80B1-1B37B6A11AF3}"/>
              </a:ext>
            </a:extLst>
          </p:cNvPr>
          <p:cNvSpPr txBox="1">
            <a:spLocks/>
          </p:cNvSpPr>
          <p:nvPr/>
        </p:nvSpPr>
        <p:spPr>
          <a:xfrm>
            <a:off x="288099" y="3992711"/>
            <a:ext cx="8855901" cy="1580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2400" dirty="0"/>
              <a:t>Type in the chat the emotion that you see on the following faces. </a:t>
            </a:r>
          </a:p>
        </p:txBody>
      </p:sp>
    </p:spTree>
    <p:extLst>
      <p:ext uri="{BB962C8B-B14F-4D97-AF65-F5344CB8AC3E}">
        <p14:creationId xmlns:p14="http://schemas.microsoft.com/office/powerpoint/2010/main" val="4099818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What emotion do you see?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C0519C-A863-4F4E-8A64-ABEC84C40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378" y="473303"/>
            <a:ext cx="7019622" cy="467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29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What emotion do you see?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7C399-A940-5948-AC46-D9E264810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393" y="390520"/>
            <a:ext cx="7550568" cy="424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8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What emotion do you see?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1BEE77-E1F9-5947-B190-A2CCC9E1C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702" y="189169"/>
            <a:ext cx="3203446" cy="483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20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What emotion do you see?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4AED81-3D2D-B146-8384-722655A57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291" y="106627"/>
            <a:ext cx="4146637" cy="497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7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What emotion do you see?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87DFAC-4FD4-5246-A7D7-BA7AE3E47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958" y="0"/>
            <a:ext cx="899535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94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What emotion do you see?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CB7A36-BF3C-E143-B7DA-2A867BD64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365" y="294226"/>
            <a:ext cx="6832817" cy="455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27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body" idx="2"/>
          </p:nvPr>
        </p:nvSpPr>
        <p:spPr>
          <a:xfrm>
            <a:off x="2462202" y="361951"/>
            <a:ext cx="6512626" cy="33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1800" b="1" dirty="0"/>
              <a:t>Presenters</a:t>
            </a:r>
          </a:p>
          <a:p>
            <a:pPr marL="0" indent="0">
              <a:buNone/>
            </a:pPr>
            <a:endParaRPr sz="1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/>
              <a:t>Nils Rosenbaum, MD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Outreach Psychiatrist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/>
              <a:t>nrosenbaum@cabq.gov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/>
              <a:t>Jeffrey </a:t>
            </a:r>
            <a:r>
              <a:rPr lang="en-US" sz="1400" b="1" dirty="0" err="1"/>
              <a:t>Bludworth</a:t>
            </a:r>
            <a:endParaRPr lang="en-US" sz="14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Crisis Intervention Detective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J </a:t>
            </a:r>
            <a:r>
              <a:rPr lang="en-US" sz="1400" dirty="0" err="1"/>
              <a:t>bludworth@cabq.gov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endParaRPr lang="en-US" sz="1400" dirty="0"/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2"/>
          </p:nvPr>
        </p:nvSpPr>
        <p:spPr>
          <a:xfrm>
            <a:off x="2462201" y="3713859"/>
            <a:ext cx="6224700" cy="8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US" sz="1200" b="1" dirty="0"/>
              <a:t>More information on crisis intervention and de-escalation skills can be found at: </a:t>
            </a:r>
            <a:r>
              <a:rPr lang="en-US" sz="1200" b="1" dirty="0">
                <a:hlinkClick r:id="rId3"/>
              </a:rPr>
              <a:t>http://www.gocit.org/deescalation-crisis-intervention-training.html</a:t>
            </a:r>
            <a:r>
              <a:rPr lang="en-US" sz="1200" b="1" dirty="0"/>
              <a:t> </a:t>
            </a:r>
            <a:endParaRPr sz="1200" b="1" dirty="0"/>
          </a:p>
          <a:p>
            <a:pPr marL="0" indent="0">
              <a:spcBef>
                <a:spcPts val="1000"/>
              </a:spcBef>
              <a:buClr>
                <a:schemeClr val="dk1"/>
              </a:buClr>
              <a:buSzPts val="1100"/>
              <a:buNone/>
            </a:pPr>
            <a:endParaRPr sz="1200" dirty="0"/>
          </a:p>
          <a:p>
            <a:pPr marL="0" indent="0">
              <a:spcBef>
                <a:spcPts val="1000"/>
              </a:spcBef>
              <a:spcAft>
                <a:spcPts val="1000"/>
              </a:spcAft>
              <a:buNone/>
            </a:pPr>
            <a:endParaRPr sz="1200" dirty="0"/>
          </a:p>
        </p:txBody>
      </p:sp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291472" y="361951"/>
            <a:ext cx="18828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700" dirty="0"/>
              <a:t>About Us</a:t>
            </a:r>
            <a:endParaRPr sz="1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824D54-C5BB-D440-9114-20DD58180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" y="1596633"/>
            <a:ext cx="2088014" cy="146160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FA8DC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D6FB98-6970-9F4C-A30D-B0542CC85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63" y="0"/>
            <a:ext cx="8837963" cy="514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22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What emotion do you see?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98D6CE-B1E7-2A47-82BC-96809CF75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437" y="148332"/>
            <a:ext cx="6887945" cy="486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26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What emotion do you see?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818206-0C59-A848-B1FA-E90CB623B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787" y="561405"/>
            <a:ext cx="6836426" cy="38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80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What emotion do you see?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2F657-B201-8C41-A07A-D6F4C6C3B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146" y="533091"/>
            <a:ext cx="6932172" cy="390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9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What emotion do you see?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0C4AC1-0E55-A44C-A41D-20CDE78EB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003" y="380284"/>
            <a:ext cx="6874034" cy="439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92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What emotion do you see?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098B6D-4AD7-2246-8C6A-7197582C8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713" y="601249"/>
            <a:ext cx="7050761" cy="396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544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What emotion do you see?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01F28-2501-384A-8EEA-29EEA2A84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261" y="563671"/>
            <a:ext cx="7124410" cy="402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34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What emotion do you see?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DADBD2-85A9-834D-9BD4-FA574139E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423" y="37578"/>
            <a:ext cx="8974203" cy="5047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1EA7CE-14BA-FB4C-9829-9E00992D1B90}"/>
              </a:ext>
            </a:extLst>
          </p:cNvPr>
          <p:cNvSpPr txBox="1"/>
          <p:nvPr/>
        </p:nvSpPr>
        <p:spPr>
          <a:xfrm>
            <a:off x="2342368" y="1514654"/>
            <a:ext cx="6237962" cy="193899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The next picture is your last and hardest  try your best!</a:t>
            </a:r>
          </a:p>
        </p:txBody>
      </p:sp>
    </p:spTree>
    <p:extLst>
      <p:ext uri="{BB962C8B-B14F-4D97-AF65-F5344CB8AC3E}">
        <p14:creationId xmlns:p14="http://schemas.microsoft.com/office/powerpoint/2010/main" val="224684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What emotion do you see?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05F517-C22B-A040-9686-C9A4D08E2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194" y="0"/>
            <a:ext cx="5207016" cy="515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30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2544225" y="938589"/>
            <a:ext cx="2981400" cy="33320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/>
            <a:r>
              <a:rPr lang="en-US" dirty="0"/>
              <a:t>Arguing</a:t>
            </a:r>
          </a:p>
          <a:p>
            <a:pPr marL="342900" indent="-342900"/>
            <a:r>
              <a:rPr lang="en-US" dirty="0"/>
              <a:t>Patronizing</a:t>
            </a:r>
          </a:p>
          <a:p>
            <a:pPr marL="342900" indent="-342900"/>
            <a:r>
              <a:rPr lang="en-US" dirty="0"/>
              <a:t>Interrupting</a:t>
            </a:r>
            <a:endParaRPr dirty="0"/>
          </a:p>
        </p:txBody>
      </p:sp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1216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Barriers to Effective </a:t>
            </a:r>
            <a:r>
              <a:rPr lang="en-US" dirty="0"/>
              <a:t>Communication</a:t>
            </a:r>
            <a:r>
              <a:rPr lang="en" dirty="0"/>
              <a:t> </a:t>
            </a:r>
            <a:endParaRPr dirty="0"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2"/>
          </p:nvPr>
        </p:nvSpPr>
        <p:spPr>
          <a:xfrm>
            <a:off x="5705276" y="938589"/>
            <a:ext cx="2981400" cy="33320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/>
            <a:r>
              <a:rPr lang="en-US" dirty="0"/>
              <a:t>Moralizing</a:t>
            </a:r>
          </a:p>
          <a:p>
            <a:pPr marL="342900" indent="-342900"/>
            <a:r>
              <a:rPr lang="en-US" dirty="0"/>
              <a:t>Stuck in Rescuing</a:t>
            </a:r>
          </a:p>
          <a:p>
            <a:pPr marL="342900" indent="-342900"/>
            <a:r>
              <a:rPr lang="en-US" dirty="0"/>
              <a:t>Using Jargon</a:t>
            </a:r>
          </a:p>
        </p:txBody>
      </p:sp>
      <p:sp>
        <p:nvSpPr>
          <p:cNvPr id="6" name="Google Shape;121;p20">
            <a:extLst>
              <a:ext uri="{FF2B5EF4-FFF2-40B4-BE49-F238E27FC236}">
                <a16:creationId xmlns:a16="http://schemas.microsoft.com/office/drawing/2014/main" id="{41CBAE4D-C54B-3342-8F60-3BB5812695D8}"/>
              </a:ext>
            </a:extLst>
          </p:cNvPr>
          <p:cNvSpPr txBox="1">
            <a:spLocks/>
          </p:cNvSpPr>
          <p:nvPr/>
        </p:nvSpPr>
        <p:spPr>
          <a:xfrm>
            <a:off x="3448448" y="3380984"/>
            <a:ext cx="4334005" cy="1779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189" marR="0" lvl="0" indent="-38099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A8DC"/>
              </a:buClr>
              <a:buSzPts val="2400"/>
              <a:buFont typeface="Roboto"/>
              <a:buChar char="▸"/>
              <a:defRPr sz="24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377" marR="0" lvl="1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566" marR="0" lvl="2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Font typeface="Roboto"/>
              <a:buChar char="■"/>
              <a:defRPr sz="24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754" marR="0" lvl="3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Font typeface="Roboto"/>
              <a:buChar char="●"/>
              <a:defRPr sz="24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5943" marR="0" lvl="4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Roboto"/>
              <a:buChar char="○"/>
              <a:defRPr sz="24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131" marR="0" lvl="5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Roboto"/>
              <a:buChar char="■"/>
              <a:defRPr sz="24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320" marR="0" lvl="6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Roboto"/>
              <a:buChar char="●"/>
              <a:defRPr sz="24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509" marR="0" lvl="7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Roboto"/>
              <a:buChar char="○"/>
              <a:defRPr sz="24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697" marR="0" lvl="8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Roboto"/>
              <a:buChar char="■"/>
              <a:defRPr sz="24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None/>
            </a:pPr>
            <a:r>
              <a:rPr lang="en-US" sz="2800" b="1" dirty="0"/>
              <a:t>What are other barriers?</a:t>
            </a:r>
          </a:p>
        </p:txBody>
      </p:sp>
    </p:spTree>
    <p:extLst>
      <p:ext uri="{BB962C8B-B14F-4D97-AF65-F5344CB8AC3E}">
        <p14:creationId xmlns:p14="http://schemas.microsoft.com/office/powerpoint/2010/main" val="3646909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ctrTitle" idx="4294967295"/>
          </p:nvPr>
        </p:nvSpPr>
        <p:spPr>
          <a:xfrm>
            <a:off x="2691651" y="440350"/>
            <a:ext cx="55713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5400" dirty="0">
                <a:solidFill>
                  <a:srgbClr val="9FC5E8"/>
                </a:solidFill>
              </a:rPr>
              <a:t>Objectives</a:t>
            </a:r>
            <a:endParaRPr sz="11000" dirty="0">
              <a:solidFill>
                <a:srgbClr val="9FC5E8"/>
              </a:solidFill>
            </a:endParaRPr>
          </a:p>
        </p:txBody>
      </p:sp>
      <p:sp>
        <p:nvSpPr>
          <p:cNvPr id="76" name="Google Shape;76;p15"/>
          <p:cNvSpPr txBox="1">
            <a:spLocks noGrp="1"/>
          </p:cNvSpPr>
          <p:nvPr>
            <p:ph type="subTitle" idx="4294967295"/>
          </p:nvPr>
        </p:nvSpPr>
        <p:spPr>
          <a:xfrm>
            <a:off x="2691651" y="1600150"/>
            <a:ext cx="5571300" cy="25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/>
            <a:r>
              <a:rPr lang="en-US" sz="3200" b="1" dirty="0"/>
              <a:t>What is Active Listening</a:t>
            </a:r>
          </a:p>
          <a:p>
            <a:pPr marL="342900" indent="-342900"/>
            <a:r>
              <a:rPr lang="en-US" sz="3200" b="1" dirty="0"/>
              <a:t>Learn the 7 Skills</a:t>
            </a:r>
          </a:p>
          <a:p>
            <a:pPr marL="342900" indent="-342900"/>
            <a:r>
              <a:rPr lang="en-US" sz="3200" b="1" dirty="0"/>
              <a:t>Practice the Skills</a:t>
            </a:r>
            <a:endParaRPr sz="3200" dirty="0"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1546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>
            <a:spLocks noGrp="1"/>
          </p:cNvSpPr>
          <p:nvPr>
            <p:ph type="sldNum" idx="12"/>
          </p:nvPr>
        </p:nvSpPr>
        <p:spPr>
          <a:xfrm>
            <a:off x="109075" y="146025"/>
            <a:ext cx="437463" cy="5581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0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In Summary</a:t>
            </a:r>
            <a:endParaRPr dirty="0"/>
          </a:p>
        </p:txBody>
      </p:sp>
      <p:sp>
        <p:nvSpPr>
          <p:cNvPr id="269" name="Google Shape;269;p30"/>
          <p:cNvSpPr/>
          <p:nvPr/>
        </p:nvSpPr>
        <p:spPr>
          <a:xfrm>
            <a:off x="2441326" y="2284801"/>
            <a:ext cx="6301500" cy="573900"/>
          </a:xfrm>
          <a:prstGeom prst="homePlate">
            <a:avLst>
              <a:gd name="adj" fmla="val 50000"/>
            </a:avLst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0" name="Google Shape;270;p30"/>
          <p:cNvSpPr/>
          <p:nvPr/>
        </p:nvSpPr>
        <p:spPr>
          <a:xfrm>
            <a:off x="2695925" y="1846650"/>
            <a:ext cx="1450200" cy="1450200"/>
          </a:xfrm>
          <a:prstGeom prst="ellipse">
            <a:avLst/>
          </a:prstGeom>
          <a:solidFill>
            <a:srgbClr val="6FA8DC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Build Rapport</a:t>
            </a:r>
            <a:endParaRPr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1" name="Google Shape;271;p30"/>
          <p:cNvSpPr/>
          <p:nvPr/>
        </p:nvSpPr>
        <p:spPr>
          <a:xfrm>
            <a:off x="4783163" y="1846650"/>
            <a:ext cx="1450200" cy="1450200"/>
          </a:xfrm>
          <a:prstGeom prst="ellipse">
            <a:avLst/>
          </a:prstGeom>
          <a:solidFill>
            <a:srgbClr val="3D85C6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Influence </a:t>
            </a:r>
            <a:endParaRPr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2" name="Google Shape;272;p30"/>
          <p:cNvSpPr/>
          <p:nvPr/>
        </p:nvSpPr>
        <p:spPr>
          <a:xfrm>
            <a:off x="6870401" y="1846650"/>
            <a:ext cx="1450200" cy="1450200"/>
          </a:xfrm>
          <a:prstGeom prst="ellipse">
            <a:avLst/>
          </a:prstGeom>
          <a:solidFill>
            <a:srgbClr val="0B5394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Find a resolution</a:t>
            </a:r>
            <a:endParaRPr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3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26721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7"/>
          <p:cNvSpPr txBox="1">
            <a:spLocks noGrp="1"/>
          </p:cNvSpPr>
          <p:nvPr>
            <p:ph type="ctrTitle" idx="4294967295"/>
          </p:nvPr>
        </p:nvSpPr>
        <p:spPr>
          <a:xfrm>
            <a:off x="2691651" y="440350"/>
            <a:ext cx="55713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9000" dirty="0">
                <a:solidFill>
                  <a:srgbClr val="9FC5E8"/>
                </a:solidFill>
              </a:rPr>
              <a:t>THANKS!</a:t>
            </a:r>
            <a:endParaRPr sz="9000" dirty="0">
              <a:solidFill>
                <a:srgbClr val="9FC5E8"/>
              </a:solidFill>
            </a:endParaRPr>
          </a:p>
        </p:txBody>
      </p:sp>
      <p:sp>
        <p:nvSpPr>
          <p:cNvPr id="331" name="Google Shape;331;p37"/>
          <p:cNvSpPr txBox="1">
            <a:spLocks noGrp="1"/>
          </p:cNvSpPr>
          <p:nvPr>
            <p:ph type="subTitle" idx="4294967295"/>
          </p:nvPr>
        </p:nvSpPr>
        <p:spPr>
          <a:xfrm>
            <a:off x="2996468" y="1940401"/>
            <a:ext cx="5571300" cy="25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 sz="2400" b="1" dirty="0"/>
              <a:t>Any questions?</a:t>
            </a:r>
            <a:endParaRPr sz="2400" dirty="0"/>
          </a:p>
          <a:p>
            <a:pPr marL="0" indent="0">
              <a:spcBef>
                <a:spcPts val="1000"/>
              </a:spcBef>
              <a:buClr>
                <a:schemeClr val="dk1"/>
              </a:buClr>
              <a:buSzPts val="1100"/>
              <a:buNone/>
            </a:pPr>
            <a:r>
              <a:rPr lang="en" sz="2400" dirty="0"/>
              <a:t>You can find us at</a:t>
            </a:r>
            <a:endParaRPr sz="2400" dirty="0"/>
          </a:p>
          <a:p>
            <a:pPr marL="457189" indent="-380990">
              <a:spcBef>
                <a:spcPts val="1000"/>
              </a:spcBef>
              <a:buSzPts val="2400"/>
            </a:pPr>
            <a:r>
              <a:rPr lang="en" sz="2400" b="1" dirty="0" err="1"/>
              <a:t>jbludworth@cabq.gov</a:t>
            </a:r>
            <a:endParaRPr lang="en" sz="2400" b="1" dirty="0"/>
          </a:p>
          <a:p>
            <a:pPr marL="457189" indent="-380990">
              <a:spcBef>
                <a:spcPts val="1000"/>
              </a:spcBef>
              <a:buSzPts val="2400"/>
            </a:pPr>
            <a:r>
              <a:rPr lang="en" sz="2400" b="1" dirty="0" err="1"/>
              <a:t>nrosenbaum@cabq.gov</a:t>
            </a:r>
            <a:endParaRPr lang="en" sz="2400" b="1" dirty="0"/>
          </a:p>
          <a:p>
            <a:pPr marL="76199" indent="0">
              <a:spcBef>
                <a:spcPts val="1000"/>
              </a:spcBef>
              <a:buSzPts val="2400"/>
              <a:buNone/>
            </a:pPr>
            <a:endParaRPr lang="en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ctrTitle"/>
          </p:nvPr>
        </p:nvSpPr>
        <p:spPr>
          <a:xfrm>
            <a:off x="2970175" y="3107350"/>
            <a:ext cx="5792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/>
              <a:t>The Basics</a:t>
            </a:r>
            <a:endParaRPr dirty="0"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1"/>
          </p:nvPr>
        </p:nvSpPr>
        <p:spPr>
          <a:xfrm>
            <a:off x="2970175" y="3906853"/>
            <a:ext cx="5792700" cy="7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85" name="Google Shape;85;p16"/>
          <p:cNvSpPr txBox="1">
            <a:spLocks noGrp="1"/>
          </p:cNvSpPr>
          <p:nvPr>
            <p:ph type="sldNum" idx="12"/>
          </p:nvPr>
        </p:nvSpPr>
        <p:spPr>
          <a:xfrm>
            <a:off x="109075" y="146025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The Basics</a:t>
            </a:r>
            <a:endParaRPr dirty="0"/>
          </a:p>
        </p:txBody>
      </p:sp>
      <p:sp>
        <p:nvSpPr>
          <p:cNvPr id="130" name="Google Shape;130;p21"/>
          <p:cNvSpPr txBox="1">
            <a:spLocks noGrp="1"/>
          </p:cNvSpPr>
          <p:nvPr>
            <p:ph type="body" idx="1"/>
          </p:nvPr>
        </p:nvSpPr>
        <p:spPr>
          <a:xfrm>
            <a:off x="2445101" y="275350"/>
            <a:ext cx="2066100" cy="4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dirty="0"/>
              <a:t>Beware of safety concerns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Be aware of your own emotions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Work towards a resolution</a:t>
            </a:r>
          </a:p>
        </p:txBody>
      </p:sp>
      <p:sp>
        <p:nvSpPr>
          <p:cNvPr id="131" name="Google Shape;131;p21"/>
          <p:cNvSpPr txBox="1">
            <a:spLocks noGrp="1"/>
          </p:cNvSpPr>
          <p:nvPr>
            <p:ph type="body" idx="2"/>
          </p:nvPr>
        </p:nvSpPr>
        <p:spPr>
          <a:xfrm>
            <a:off x="4617101" y="275350"/>
            <a:ext cx="2066100" cy="4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dirty="0"/>
              <a:t>Don’t be a jerk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Stay professional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Work towards a resolution</a:t>
            </a:r>
          </a:p>
        </p:txBody>
      </p:sp>
      <p:sp>
        <p:nvSpPr>
          <p:cNvPr id="132" name="Google Shape;132;p21"/>
          <p:cNvSpPr txBox="1">
            <a:spLocks noGrp="1"/>
          </p:cNvSpPr>
          <p:nvPr>
            <p:ph type="body" idx="3"/>
          </p:nvPr>
        </p:nvSpPr>
        <p:spPr>
          <a:xfrm>
            <a:off x="6789101" y="275350"/>
            <a:ext cx="2066100" cy="4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dirty="0"/>
              <a:t>Don’t take things personal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You can always transition into a different approach</a:t>
            </a:r>
            <a:endParaRPr dirty="0"/>
          </a:p>
          <a:p>
            <a:pPr marL="0" indent="0">
              <a:buNone/>
            </a:pPr>
            <a:endParaRPr dirty="0"/>
          </a:p>
        </p:txBody>
      </p:sp>
      <p:sp>
        <p:nvSpPr>
          <p:cNvPr id="7" name="Google Shape;130;p21">
            <a:extLst>
              <a:ext uri="{FF2B5EF4-FFF2-40B4-BE49-F238E27FC236}">
                <a16:creationId xmlns:a16="http://schemas.microsoft.com/office/drawing/2014/main" id="{E9BFC72C-E756-B44B-842D-902186967EC5}"/>
              </a:ext>
            </a:extLst>
          </p:cNvPr>
          <p:cNvSpPr txBox="1">
            <a:spLocks/>
          </p:cNvSpPr>
          <p:nvPr/>
        </p:nvSpPr>
        <p:spPr>
          <a:xfrm>
            <a:off x="3285038" y="3722750"/>
            <a:ext cx="4730226" cy="142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189" marR="0" lvl="0" indent="-34289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A8DC"/>
              </a:buClr>
              <a:buSzPts val="1800"/>
              <a:buFont typeface="Roboto"/>
              <a:buChar char="▸"/>
              <a:defRPr sz="18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377" marR="0" lvl="1" indent="-3428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566" marR="0" lvl="2" indent="-3428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1800"/>
              <a:buFont typeface="Roboto"/>
              <a:buChar char="■"/>
              <a:defRPr sz="18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754" marR="0" lvl="3" indent="-3428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5943" marR="0" lvl="4" indent="-3428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Roboto"/>
              <a:buChar char="○"/>
              <a:defRPr sz="18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131" marR="0" lvl="5" indent="-3428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Roboto"/>
              <a:buChar char="■"/>
              <a:defRPr sz="18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320" marR="0" lvl="6" indent="-3428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509" marR="0" lvl="7" indent="-3428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Roboto"/>
              <a:buChar char="○"/>
              <a:defRPr sz="18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697" marR="0" lvl="8" indent="-3428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Roboto"/>
              <a:buChar char="■"/>
              <a:defRPr sz="18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Respect, dignity, and empathy</a:t>
            </a:r>
            <a:endParaRPr lang="en-US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ctrTitle"/>
          </p:nvPr>
        </p:nvSpPr>
        <p:spPr>
          <a:xfrm>
            <a:off x="2970175" y="3107350"/>
            <a:ext cx="5792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/>
              <a:t>Active Listening</a:t>
            </a:r>
            <a:endParaRPr dirty="0"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1"/>
          </p:nvPr>
        </p:nvSpPr>
        <p:spPr>
          <a:xfrm>
            <a:off x="2970175" y="3906853"/>
            <a:ext cx="5792700" cy="7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85" name="Google Shape;85;p16"/>
          <p:cNvSpPr txBox="1">
            <a:spLocks noGrp="1"/>
          </p:cNvSpPr>
          <p:nvPr>
            <p:ph type="sldNum" idx="12"/>
          </p:nvPr>
        </p:nvSpPr>
        <p:spPr>
          <a:xfrm>
            <a:off x="109075" y="146025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7210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Active Listening Skill</a:t>
            </a:r>
            <a:endParaRPr dirty="0"/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2428033" y="429827"/>
            <a:ext cx="6388274" cy="46098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dirty="0"/>
              <a:t>A technique of communication used to let the speaker know you are listening and comprehending the message that is being relayed.</a:t>
            </a:r>
          </a:p>
          <a:p>
            <a:endParaRPr lang="en-US" sz="2000" dirty="0"/>
          </a:p>
          <a:p>
            <a:r>
              <a:rPr lang="en-US" sz="2000" dirty="0"/>
              <a:t>Has been proven effective with de-escalation and rapport building through clinical and research evidence.</a:t>
            </a:r>
          </a:p>
          <a:p>
            <a:endParaRPr lang="en-US" sz="2000" dirty="0"/>
          </a:p>
          <a:p>
            <a:r>
              <a:rPr lang="en-US" sz="2000" dirty="0"/>
              <a:t>Used in numerous applications in business and law enforcement throughout the world.</a:t>
            </a:r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5561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1934564" y="848377"/>
            <a:ext cx="6549300" cy="26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b="0" i="0" dirty="0"/>
              <a:t>“When you talk, you are only repeating what you already know. But if you listen, you may learn something new.”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2526972" y="1355510"/>
            <a:ext cx="2981400" cy="46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b="1" dirty="0"/>
          </a:p>
          <a:p>
            <a:r>
              <a:rPr lang="en-US" dirty="0"/>
              <a:t>Empathy</a:t>
            </a:r>
          </a:p>
          <a:p>
            <a:r>
              <a:rPr lang="en-US" dirty="0"/>
              <a:t>Understanding</a:t>
            </a:r>
          </a:p>
          <a:p>
            <a:r>
              <a:rPr lang="en-US" dirty="0"/>
              <a:t>Retention</a:t>
            </a:r>
          </a:p>
        </p:txBody>
      </p:sp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Why Active Listening?</a:t>
            </a:r>
            <a:endParaRPr dirty="0"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2"/>
          </p:nvPr>
        </p:nvSpPr>
        <p:spPr>
          <a:xfrm>
            <a:off x="5729015" y="1355510"/>
            <a:ext cx="2981400" cy="46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b="1" dirty="0"/>
          </a:p>
          <a:p>
            <a:r>
              <a:rPr lang="en-US" dirty="0"/>
              <a:t>Rapport</a:t>
            </a:r>
          </a:p>
          <a:p>
            <a:r>
              <a:rPr lang="en-US" dirty="0"/>
              <a:t>Influence</a:t>
            </a:r>
          </a:p>
          <a:p>
            <a:r>
              <a:rPr lang="en-US" dirty="0"/>
              <a:t>Compliance</a:t>
            </a:r>
          </a:p>
        </p:txBody>
      </p:sp>
      <p:sp>
        <p:nvSpPr>
          <p:cNvPr id="6" name="Google Shape;121;p20">
            <a:extLst>
              <a:ext uri="{FF2B5EF4-FFF2-40B4-BE49-F238E27FC236}">
                <a16:creationId xmlns:a16="http://schemas.microsoft.com/office/drawing/2014/main" id="{C31EBD6B-86E8-1F47-9D89-00E8CBF2CAA0}"/>
              </a:ext>
            </a:extLst>
          </p:cNvPr>
          <p:cNvSpPr txBox="1">
            <a:spLocks/>
          </p:cNvSpPr>
          <p:nvPr/>
        </p:nvSpPr>
        <p:spPr>
          <a:xfrm>
            <a:off x="3353247" y="466912"/>
            <a:ext cx="4530893" cy="2017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189" marR="0" lvl="0" indent="-38099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A8DC"/>
              </a:buClr>
              <a:buSzPts val="2400"/>
              <a:buFont typeface="Roboto"/>
              <a:buChar char="▸"/>
              <a:defRPr sz="24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377" marR="0" lvl="1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566" marR="0" lvl="2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Font typeface="Roboto"/>
              <a:buChar char="■"/>
              <a:defRPr sz="24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754" marR="0" lvl="3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Font typeface="Roboto"/>
              <a:buChar char="●"/>
              <a:defRPr sz="24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5943" marR="0" lvl="4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Roboto"/>
              <a:buChar char="○"/>
              <a:defRPr sz="24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131" marR="0" lvl="5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Roboto"/>
              <a:buChar char="■"/>
              <a:defRPr sz="24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320" marR="0" lvl="6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Roboto"/>
              <a:buChar char="●"/>
              <a:defRPr sz="24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509" marR="0" lvl="7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Roboto"/>
              <a:buChar char="○"/>
              <a:defRPr sz="24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697" marR="0" lvl="8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Roboto"/>
              <a:buChar char="■"/>
              <a:defRPr sz="2400" b="0" i="0" u="none" strike="noStrike" cap="non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Font typeface="Roboto"/>
              <a:buNone/>
            </a:pPr>
            <a:r>
              <a:rPr lang="en-US" b="1" dirty="0"/>
              <a:t>What are the benefits?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uiExpand="1" build="p"/>
      <p:bldP spid="123" grpId="0" build="p"/>
    </p:bldLst>
  </p:timing>
</p:sld>
</file>

<file path=ppt/theme/theme1.xml><?xml version="1.0" encoding="utf-8"?>
<a:theme xmlns:a="http://schemas.openxmlformats.org/drawingml/2006/main" name="Aemel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435</Words>
  <Application>Microsoft Macintosh PowerPoint</Application>
  <PresentationFormat>On-screen Show (16:9)</PresentationFormat>
  <Paragraphs>97</Paragraphs>
  <Slides>31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Montserrat</vt:lpstr>
      <vt:lpstr>Roboto</vt:lpstr>
      <vt:lpstr>Aemelia template</vt:lpstr>
      <vt:lpstr>Seven Active Listening Skills De-Escalation November 6th, 2018 </vt:lpstr>
      <vt:lpstr>About Us</vt:lpstr>
      <vt:lpstr>Objectives</vt:lpstr>
      <vt:lpstr>The Basics</vt:lpstr>
      <vt:lpstr>The Basics</vt:lpstr>
      <vt:lpstr>Active Listening</vt:lpstr>
      <vt:lpstr>Active Listening Skill</vt:lpstr>
      <vt:lpstr>PowerPoint Presentation</vt:lpstr>
      <vt:lpstr>Why Active Listening?</vt:lpstr>
      <vt:lpstr>The Seven Skills</vt:lpstr>
      <vt:lpstr>PowerPoint Presentation</vt:lpstr>
      <vt:lpstr>PowerPoint Presentation</vt:lpstr>
      <vt:lpstr>Emotion Labeling  Is our Best Friend  in Rapport Building   Lets Practice!  </vt:lpstr>
      <vt:lpstr>What emotion do you see?</vt:lpstr>
      <vt:lpstr>What emotion do you see?</vt:lpstr>
      <vt:lpstr>What emotion do you see?</vt:lpstr>
      <vt:lpstr>What emotion do you see?</vt:lpstr>
      <vt:lpstr>What emotion do you see?</vt:lpstr>
      <vt:lpstr>What emotion do you see?</vt:lpstr>
      <vt:lpstr>PowerPoint Presentation</vt:lpstr>
      <vt:lpstr>What emotion do you see?</vt:lpstr>
      <vt:lpstr>What emotion do you see?</vt:lpstr>
      <vt:lpstr>What emotion do you see?</vt:lpstr>
      <vt:lpstr>What emotion do you see?</vt:lpstr>
      <vt:lpstr>What emotion do you see?</vt:lpstr>
      <vt:lpstr>What emotion do you see?</vt:lpstr>
      <vt:lpstr>What emotion do you see?</vt:lpstr>
      <vt:lpstr>What emotion do you see?</vt:lpstr>
      <vt:lpstr>Barriers to Effective Communication </vt:lpstr>
      <vt:lpstr>In Summary</vt:lpstr>
      <vt:lpstr>THANKS!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Seven Active Listening Skills De-Escalation October 1st, 2018 </dc:title>
  <cp:lastModifiedBy>Matthew Tinney</cp:lastModifiedBy>
  <cp:revision>31</cp:revision>
  <dcterms:modified xsi:type="dcterms:W3CDTF">2018-11-03T03:10:21Z</dcterms:modified>
</cp:coreProperties>
</file>