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7" r:id="rId1"/>
  </p:sldMasterIdLst>
  <p:notesMasterIdLst>
    <p:notesMasterId r:id="rId35"/>
  </p:notesMasterIdLst>
  <p:handoutMasterIdLst>
    <p:handoutMasterId r:id="rId36"/>
  </p:handoutMasterIdLst>
  <p:sldIdLst>
    <p:sldId id="256" r:id="rId2"/>
    <p:sldId id="257" r:id="rId3"/>
    <p:sldId id="264" r:id="rId4"/>
    <p:sldId id="271" r:id="rId5"/>
    <p:sldId id="272" r:id="rId6"/>
    <p:sldId id="273" r:id="rId7"/>
    <p:sldId id="258" r:id="rId8"/>
    <p:sldId id="274" r:id="rId9"/>
    <p:sldId id="267" r:id="rId10"/>
    <p:sldId id="268" r:id="rId11"/>
    <p:sldId id="265" r:id="rId12"/>
    <p:sldId id="285" r:id="rId13"/>
    <p:sldId id="286" r:id="rId14"/>
    <p:sldId id="260" r:id="rId15"/>
    <p:sldId id="269" r:id="rId16"/>
    <p:sldId id="289" r:id="rId17"/>
    <p:sldId id="261" r:id="rId18"/>
    <p:sldId id="275" r:id="rId19"/>
    <p:sldId id="270" r:id="rId20"/>
    <p:sldId id="262" r:id="rId21"/>
    <p:sldId id="259" r:id="rId22"/>
    <p:sldId id="287" r:id="rId23"/>
    <p:sldId id="288" r:id="rId24"/>
    <p:sldId id="281" r:id="rId25"/>
    <p:sldId id="282" r:id="rId26"/>
    <p:sldId id="283" r:id="rId27"/>
    <p:sldId id="266" r:id="rId28"/>
    <p:sldId id="278" r:id="rId29"/>
    <p:sldId id="280" r:id="rId30"/>
    <p:sldId id="263" r:id="rId31"/>
    <p:sldId id="277" r:id="rId32"/>
    <p:sldId id="276" r:id="rId33"/>
    <p:sldId id="28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scaleToFitPaper="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46616" autoAdjust="0"/>
  </p:normalViewPr>
  <p:slideViewPr>
    <p:cSldViewPr snapToGrid="0" snapToObjects="1">
      <p:cViewPr varScale="1">
        <p:scale>
          <a:sx n="61" d="100"/>
          <a:sy n="61" d="100"/>
        </p:scale>
        <p:origin x="-2448"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3C10C8-5334-6143-BA66-CE35317832BB}" type="doc">
      <dgm:prSet loTypeId="urn:microsoft.com/office/officeart/2005/8/layout/chevron2" loCatId="" qsTypeId="urn:microsoft.com/office/officeart/2005/8/quickstyle/simple1" qsCatId="simple" csTypeId="urn:microsoft.com/office/officeart/2005/8/colors/colorful3" csCatId="colorful" phldr="1"/>
      <dgm:spPr/>
      <dgm:t>
        <a:bodyPr/>
        <a:lstStyle/>
        <a:p>
          <a:endParaRPr lang="en-US"/>
        </a:p>
      </dgm:t>
    </dgm:pt>
    <dgm:pt modelId="{4BF95D8E-422D-4A47-9297-D50E8A02B9C7}">
      <dgm:prSet phldrT="[Text]"/>
      <dgm:spPr/>
      <dgm:t>
        <a:bodyPr/>
        <a:lstStyle/>
        <a:p>
          <a:r>
            <a:rPr lang="en-US" dirty="0" smtClean="0"/>
            <a:t>Sleep latency</a:t>
          </a:r>
          <a:endParaRPr lang="en-US" dirty="0"/>
        </a:p>
      </dgm:t>
    </dgm:pt>
    <dgm:pt modelId="{FDE67632-A89C-914B-925D-8677D3589941}" type="parTrans" cxnId="{5036C594-9645-A04D-AE93-F49A3FD40AF8}">
      <dgm:prSet/>
      <dgm:spPr/>
      <dgm:t>
        <a:bodyPr/>
        <a:lstStyle/>
        <a:p>
          <a:endParaRPr lang="en-US"/>
        </a:p>
      </dgm:t>
    </dgm:pt>
    <dgm:pt modelId="{24D35A43-B14B-4A4C-B33B-A4621697679B}" type="sibTrans" cxnId="{5036C594-9645-A04D-AE93-F49A3FD40AF8}">
      <dgm:prSet/>
      <dgm:spPr/>
      <dgm:t>
        <a:bodyPr/>
        <a:lstStyle/>
        <a:p>
          <a:endParaRPr lang="en-US"/>
        </a:p>
      </dgm:t>
    </dgm:pt>
    <dgm:pt modelId="{923973AE-983D-0048-B91B-5F25AFC5028C}">
      <dgm:prSet phldrT="[Text]"/>
      <dgm:spPr/>
      <dgm:t>
        <a:bodyPr/>
        <a:lstStyle/>
        <a:p>
          <a:r>
            <a:rPr lang="en-US" dirty="0" smtClean="0"/>
            <a:t>Time to fall asleep</a:t>
          </a:r>
          <a:endParaRPr lang="en-US" dirty="0"/>
        </a:p>
      </dgm:t>
    </dgm:pt>
    <dgm:pt modelId="{6F549E9D-C147-2248-97B8-15E96E3A708D}" type="parTrans" cxnId="{1C33AAF6-8EFD-3743-9920-77577102ECD8}">
      <dgm:prSet/>
      <dgm:spPr/>
      <dgm:t>
        <a:bodyPr/>
        <a:lstStyle/>
        <a:p>
          <a:endParaRPr lang="en-US"/>
        </a:p>
      </dgm:t>
    </dgm:pt>
    <dgm:pt modelId="{38A48C5D-91B6-2B42-81A4-4A3A7CF3E666}" type="sibTrans" cxnId="{1C33AAF6-8EFD-3743-9920-77577102ECD8}">
      <dgm:prSet/>
      <dgm:spPr/>
      <dgm:t>
        <a:bodyPr/>
        <a:lstStyle/>
        <a:p>
          <a:endParaRPr lang="en-US"/>
        </a:p>
      </dgm:t>
    </dgm:pt>
    <dgm:pt modelId="{6D1B6115-0010-7941-B893-3D29C873617A}">
      <dgm:prSet phldrT="[Text]"/>
      <dgm:spPr/>
      <dgm:t>
        <a:bodyPr/>
        <a:lstStyle/>
        <a:p>
          <a:r>
            <a:rPr lang="en-US" dirty="0" smtClean="0"/>
            <a:t>Alpha waves</a:t>
          </a:r>
          <a:endParaRPr lang="en-US" dirty="0"/>
        </a:p>
      </dgm:t>
    </dgm:pt>
    <dgm:pt modelId="{5C2799C5-6A0E-DD45-9BAA-23BA10A24B22}" type="parTrans" cxnId="{86F0C801-DB99-8B48-9F8C-FED2EC0D56CD}">
      <dgm:prSet/>
      <dgm:spPr/>
      <dgm:t>
        <a:bodyPr/>
        <a:lstStyle/>
        <a:p>
          <a:endParaRPr lang="en-US"/>
        </a:p>
      </dgm:t>
    </dgm:pt>
    <dgm:pt modelId="{2C9ED0CF-6D32-DC4B-96ED-6849C7A7CBDE}" type="sibTrans" cxnId="{86F0C801-DB99-8B48-9F8C-FED2EC0D56CD}">
      <dgm:prSet/>
      <dgm:spPr/>
      <dgm:t>
        <a:bodyPr/>
        <a:lstStyle/>
        <a:p>
          <a:endParaRPr lang="en-US"/>
        </a:p>
      </dgm:t>
    </dgm:pt>
    <dgm:pt modelId="{315DAE35-D715-C849-B493-5692C99E7A1F}">
      <dgm:prSet phldrT="[Text]"/>
      <dgm:spPr/>
      <dgm:t>
        <a:bodyPr/>
        <a:lstStyle/>
        <a:p>
          <a:r>
            <a:rPr lang="en-US" dirty="0" smtClean="0"/>
            <a:t>Stage 1</a:t>
          </a:r>
          <a:endParaRPr lang="en-US" dirty="0"/>
        </a:p>
      </dgm:t>
    </dgm:pt>
    <dgm:pt modelId="{81201C3B-D632-6B4E-89A4-BADC9A76C1E7}" type="parTrans" cxnId="{179EEF13-71FA-1D46-B28B-1A9803CDEB2C}">
      <dgm:prSet/>
      <dgm:spPr/>
      <dgm:t>
        <a:bodyPr/>
        <a:lstStyle/>
        <a:p>
          <a:endParaRPr lang="en-US"/>
        </a:p>
      </dgm:t>
    </dgm:pt>
    <dgm:pt modelId="{7CA3D548-A792-9D4A-8EE5-52ABA10220AA}" type="sibTrans" cxnId="{179EEF13-71FA-1D46-B28B-1A9803CDEB2C}">
      <dgm:prSet/>
      <dgm:spPr/>
      <dgm:t>
        <a:bodyPr/>
        <a:lstStyle/>
        <a:p>
          <a:endParaRPr lang="en-US"/>
        </a:p>
      </dgm:t>
    </dgm:pt>
    <dgm:pt modelId="{20ED36E0-7459-C140-8766-3AC9ACD662E7}">
      <dgm:prSet phldrT="[Text]"/>
      <dgm:spPr/>
      <dgm:t>
        <a:bodyPr/>
        <a:lstStyle/>
        <a:p>
          <a:r>
            <a:rPr lang="en-US" dirty="0" smtClean="0"/>
            <a:t>Light sleep</a:t>
          </a:r>
          <a:endParaRPr lang="en-US" dirty="0"/>
        </a:p>
      </dgm:t>
    </dgm:pt>
    <dgm:pt modelId="{E68EFC3D-8FA8-EA49-8C3F-F2C3B1757732}" type="parTrans" cxnId="{80A3F98E-0B58-9C4C-8EA7-F4FD4FC38FCE}">
      <dgm:prSet/>
      <dgm:spPr/>
      <dgm:t>
        <a:bodyPr/>
        <a:lstStyle/>
        <a:p>
          <a:endParaRPr lang="en-US"/>
        </a:p>
      </dgm:t>
    </dgm:pt>
    <dgm:pt modelId="{06A10A0B-84A1-4447-85DF-041A972B0DEC}" type="sibTrans" cxnId="{80A3F98E-0B58-9C4C-8EA7-F4FD4FC38FCE}">
      <dgm:prSet/>
      <dgm:spPr/>
      <dgm:t>
        <a:bodyPr/>
        <a:lstStyle/>
        <a:p>
          <a:endParaRPr lang="en-US"/>
        </a:p>
      </dgm:t>
    </dgm:pt>
    <dgm:pt modelId="{61F6D5EF-4023-AA4E-9501-FDFFCECF2FBC}">
      <dgm:prSet phldrT="[Text]"/>
      <dgm:spPr/>
      <dgm:t>
        <a:bodyPr/>
        <a:lstStyle/>
        <a:p>
          <a:r>
            <a:rPr lang="en-US" dirty="0" smtClean="0"/>
            <a:t>Hallucinations/sleep talking may occur</a:t>
          </a:r>
          <a:endParaRPr lang="en-US" dirty="0"/>
        </a:p>
      </dgm:t>
    </dgm:pt>
    <dgm:pt modelId="{831C2302-875F-0545-BA6A-B331860C2B98}" type="parTrans" cxnId="{255F5205-C0D3-6749-953E-FA67D46378B2}">
      <dgm:prSet/>
      <dgm:spPr/>
      <dgm:t>
        <a:bodyPr/>
        <a:lstStyle/>
        <a:p>
          <a:endParaRPr lang="en-US"/>
        </a:p>
      </dgm:t>
    </dgm:pt>
    <dgm:pt modelId="{2AC7B51F-06DC-CC41-9752-02D6BA3DB190}" type="sibTrans" cxnId="{255F5205-C0D3-6749-953E-FA67D46378B2}">
      <dgm:prSet/>
      <dgm:spPr/>
      <dgm:t>
        <a:bodyPr/>
        <a:lstStyle/>
        <a:p>
          <a:endParaRPr lang="en-US"/>
        </a:p>
      </dgm:t>
    </dgm:pt>
    <dgm:pt modelId="{41DB4AD8-97D8-124A-ABFA-CF77E861FCB2}">
      <dgm:prSet phldrT="[Text]"/>
      <dgm:spPr/>
      <dgm:t>
        <a:bodyPr/>
        <a:lstStyle/>
        <a:p>
          <a:r>
            <a:rPr lang="en-US" dirty="0" smtClean="0"/>
            <a:t>Stage 2</a:t>
          </a:r>
          <a:endParaRPr lang="en-US" dirty="0"/>
        </a:p>
      </dgm:t>
    </dgm:pt>
    <dgm:pt modelId="{2B06FB63-7F9D-8447-9A1E-D4265C0CF4B3}" type="parTrans" cxnId="{7463D7B2-BC2D-BD4B-9D60-D460D5D4E5BF}">
      <dgm:prSet/>
      <dgm:spPr/>
      <dgm:t>
        <a:bodyPr/>
        <a:lstStyle/>
        <a:p>
          <a:endParaRPr lang="en-US"/>
        </a:p>
      </dgm:t>
    </dgm:pt>
    <dgm:pt modelId="{0E2DC808-C581-AE4F-8703-B66FD12B5DD5}" type="sibTrans" cxnId="{7463D7B2-BC2D-BD4B-9D60-D460D5D4E5BF}">
      <dgm:prSet/>
      <dgm:spPr/>
      <dgm:t>
        <a:bodyPr/>
        <a:lstStyle/>
        <a:p>
          <a:endParaRPr lang="en-US"/>
        </a:p>
      </dgm:t>
    </dgm:pt>
    <dgm:pt modelId="{C92823DC-BCE0-B043-B1D0-7534D5023A27}">
      <dgm:prSet phldrT="[Text]"/>
      <dgm:spPr/>
      <dgm:t>
        <a:bodyPr/>
        <a:lstStyle/>
        <a:p>
          <a:r>
            <a:rPr lang="en-US" dirty="0" smtClean="0"/>
            <a:t>Sleep spindles, K-complexes </a:t>
          </a:r>
          <a:endParaRPr lang="en-US" dirty="0"/>
        </a:p>
      </dgm:t>
    </dgm:pt>
    <dgm:pt modelId="{E77410FD-21C5-934A-BCB6-0A2B69E6E4C9}" type="parTrans" cxnId="{93F6213E-08B9-2440-BA80-8B22C50E9AD3}">
      <dgm:prSet/>
      <dgm:spPr/>
      <dgm:t>
        <a:bodyPr/>
        <a:lstStyle/>
        <a:p>
          <a:endParaRPr lang="en-US"/>
        </a:p>
      </dgm:t>
    </dgm:pt>
    <dgm:pt modelId="{92FC94C2-753E-A547-A85B-EC21597850A2}" type="sibTrans" cxnId="{93F6213E-08B9-2440-BA80-8B22C50E9AD3}">
      <dgm:prSet/>
      <dgm:spPr/>
      <dgm:t>
        <a:bodyPr/>
        <a:lstStyle/>
        <a:p>
          <a:endParaRPr lang="en-US"/>
        </a:p>
      </dgm:t>
    </dgm:pt>
    <dgm:pt modelId="{3028777A-546B-6C4A-86A8-FA962AA3A51C}">
      <dgm:prSet phldrT="[Text]"/>
      <dgm:spPr/>
      <dgm:t>
        <a:bodyPr/>
        <a:lstStyle/>
        <a:p>
          <a:r>
            <a:rPr lang="en-US" dirty="0" smtClean="0"/>
            <a:t>Brain waves slow down</a:t>
          </a:r>
          <a:endParaRPr lang="en-US" dirty="0"/>
        </a:p>
      </dgm:t>
    </dgm:pt>
    <dgm:pt modelId="{99F3B66C-1120-E649-A5C8-F4DEA165D89E}" type="parTrans" cxnId="{75CAE262-BE3E-044B-86AF-C6B1D3E95D09}">
      <dgm:prSet/>
      <dgm:spPr/>
      <dgm:t>
        <a:bodyPr/>
        <a:lstStyle/>
        <a:p>
          <a:endParaRPr lang="en-US"/>
        </a:p>
      </dgm:t>
    </dgm:pt>
    <dgm:pt modelId="{48D546B8-06A9-064E-A35F-7C2979BAB714}" type="sibTrans" cxnId="{75CAE262-BE3E-044B-86AF-C6B1D3E95D09}">
      <dgm:prSet/>
      <dgm:spPr/>
      <dgm:t>
        <a:bodyPr/>
        <a:lstStyle/>
        <a:p>
          <a:endParaRPr lang="en-US"/>
        </a:p>
      </dgm:t>
    </dgm:pt>
    <dgm:pt modelId="{E1896806-69C4-1445-AA43-5D6C6D0E3906}">
      <dgm:prSet/>
      <dgm:spPr/>
      <dgm:t>
        <a:bodyPr/>
        <a:lstStyle/>
        <a:p>
          <a:r>
            <a:rPr lang="en-US" dirty="0" smtClean="0"/>
            <a:t>Stage 3/4</a:t>
          </a:r>
          <a:endParaRPr lang="en-US" dirty="0"/>
        </a:p>
      </dgm:t>
    </dgm:pt>
    <dgm:pt modelId="{86BCC589-5879-3E49-A987-265CF26D4F99}" type="parTrans" cxnId="{38B12F20-69D0-754F-A44C-53428C93858B}">
      <dgm:prSet/>
      <dgm:spPr/>
      <dgm:t>
        <a:bodyPr/>
        <a:lstStyle/>
        <a:p>
          <a:endParaRPr lang="en-US"/>
        </a:p>
      </dgm:t>
    </dgm:pt>
    <dgm:pt modelId="{127616CB-B42C-B940-B4AB-E3516851041A}" type="sibTrans" cxnId="{38B12F20-69D0-754F-A44C-53428C93858B}">
      <dgm:prSet/>
      <dgm:spPr/>
      <dgm:t>
        <a:bodyPr/>
        <a:lstStyle/>
        <a:p>
          <a:endParaRPr lang="en-US"/>
        </a:p>
      </dgm:t>
    </dgm:pt>
    <dgm:pt modelId="{D3B538BE-D182-614D-A0E4-6436B4493C15}">
      <dgm:prSet/>
      <dgm:spPr/>
      <dgm:t>
        <a:bodyPr/>
        <a:lstStyle/>
        <a:p>
          <a:r>
            <a:rPr lang="en-US" dirty="0" smtClean="0"/>
            <a:t>Delta slow waves</a:t>
          </a:r>
          <a:endParaRPr lang="en-US" dirty="0"/>
        </a:p>
      </dgm:t>
    </dgm:pt>
    <dgm:pt modelId="{D5297041-9FD5-044E-80F7-058B86DE4888}" type="parTrans" cxnId="{8133944C-145C-B44E-A20C-B3811D744456}">
      <dgm:prSet/>
      <dgm:spPr/>
      <dgm:t>
        <a:bodyPr/>
        <a:lstStyle/>
        <a:p>
          <a:endParaRPr lang="en-US"/>
        </a:p>
      </dgm:t>
    </dgm:pt>
    <dgm:pt modelId="{643B6732-AF44-384F-8500-CC6BB9FC0475}" type="sibTrans" cxnId="{8133944C-145C-B44E-A20C-B3811D744456}">
      <dgm:prSet/>
      <dgm:spPr/>
      <dgm:t>
        <a:bodyPr/>
        <a:lstStyle/>
        <a:p>
          <a:endParaRPr lang="en-US"/>
        </a:p>
      </dgm:t>
    </dgm:pt>
    <dgm:pt modelId="{EEB43274-5EAA-0F4B-8300-E331EE487571}">
      <dgm:prSet/>
      <dgm:spPr/>
      <dgm:t>
        <a:bodyPr/>
        <a:lstStyle/>
        <a:p>
          <a:r>
            <a:rPr lang="en-US" dirty="0" smtClean="0"/>
            <a:t>Stage 5</a:t>
          </a:r>
          <a:endParaRPr lang="en-US" dirty="0"/>
        </a:p>
      </dgm:t>
    </dgm:pt>
    <dgm:pt modelId="{06456268-B913-9744-9DD7-EC8E1270857B}" type="parTrans" cxnId="{37C6B718-B606-2B4E-8123-3239AC90BBF6}">
      <dgm:prSet/>
      <dgm:spPr/>
      <dgm:t>
        <a:bodyPr/>
        <a:lstStyle/>
        <a:p>
          <a:endParaRPr lang="en-US"/>
        </a:p>
      </dgm:t>
    </dgm:pt>
    <dgm:pt modelId="{27D4A16C-8034-5D4F-99EE-F56C51AA5B9D}" type="sibTrans" cxnId="{37C6B718-B606-2B4E-8123-3239AC90BBF6}">
      <dgm:prSet/>
      <dgm:spPr/>
      <dgm:t>
        <a:bodyPr/>
        <a:lstStyle/>
        <a:p>
          <a:endParaRPr lang="en-US"/>
        </a:p>
      </dgm:t>
    </dgm:pt>
    <dgm:pt modelId="{9EF2ED5E-32FC-FD42-9167-45C1DCCBE087}">
      <dgm:prSet/>
      <dgm:spPr/>
      <dgm:t>
        <a:bodyPr/>
        <a:lstStyle/>
        <a:p>
          <a:r>
            <a:rPr lang="en-US" dirty="0" smtClean="0"/>
            <a:t>Characterized by rapid eye movements</a:t>
          </a:r>
          <a:endParaRPr lang="en-US" dirty="0"/>
        </a:p>
      </dgm:t>
    </dgm:pt>
    <dgm:pt modelId="{5FBF2F1F-41EB-DD44-B115-72335668F455}" type="parTrans" cxnId="{82CC9478-3F10-6E43-8BE3-F0C233E188B7}">
      <dgm:prSet/>
      <dgm:spPr/>
      <dgm:t>
        <a:bodyPr/>
        <a:lstStyle/>
        <a:p>
          <a:endParaRPr lang="en-US"/>
        </a:p>
      </dgm:t>
    </dgm:pt>
    <dgm:pt modelId="{0B4BB888-0AA9-F843-830C-520CBB1E3531}" type="sibTrans" cxnId="{82CC9478-3F10-6E43-8BE3-F0C233E188B7}">
      <dgm:prSet/>
      <dgm:spPr/>
      <dgm:t>
        <a:bodyPr/>
        <a:lstStyle/>
        <a:p>
          <a:endParaRPr lang="en-US"/>
        </a:p>
      </dgm:t>
    </dgm:pt>
    <dgm:pt modelId="{5E4F0508-67EC-9C4C-98FC-87759391F741}">
      <dgm:prSet/>
      <dgm:spPr/>
      <dgm:t>
        <a:bodyPr/>
        <a:lstStyle/>
        <a:p>
          <a:r>
            <a:rPr lang="en-US" dirty="0" smtClean="0"/>
            <a:t>Body is motionless</a:t>
          </a:r>
          <a:endParaRPr lang="en-US" dirty="0"/>
        </a:p>
      </dgm:t>
    </dgm:pt>
    <dgm:pt modelId="{B9110784-185E-6246-AD9D-F28BB049C9A8}" type="parTrans" cxnId="{9220C1B8-0B80-8546-8E84-6AC4A649857F}">
      <dgm:prSet/>
      <dgm:spPr/>
      <dgm:t>
        <a:bodyPr/>
        <a:lstStyle/>
        <a:p>
          <a:endParaRPr lang="en-US"/>
        </a:p>
      </dgm:t>
    </dgm:pt>
    <dgm:pt modelId="{4A0FC230-947A-CD40-A3DA-1C1760EEB32C}" type="sibTrans" cxnId="{9220C1B8-0B80-8546-8E84-6AC4A649857F}">
      <dgm:prSet/>
      <dgm:spPr/>
      <dgm:t>
        <a:bodyPr/>
        <a:lstStyle/>
        <a:p>
          <a:endParaRPr lang="en-US"/>
        </a:p>
      </dgm:t>
    </dgm:pt>
    <dgm:pt modelId="{429C4694-D7E7-AC41-84B8-30EF198A5DDA}">
      <dgm:prSet/>
      <dgm:spPr/>
      <dgm:t>
        <a:bodyPr/>
        <a:lstStyle/>
        <a:p>
          <a:r>
            <a:rPr lang="en-US" dirty="0" smtClean="0"/>
            <a:t>Vivid dreaming; active brain waves similar to when thinking</a:t>
          </a:r>
          <a:endParaRPr lang="en-US" dirty="0"/>
        </a:p>
      </dgm:t>
    </dgm:pt>
    <dgm:pt modelId="{0B7CCA58-B638-1042-8568-4F341A4AE923}" type="parTrans" cxnId="{B01BFF9D-40D2-C045-8A51-811B261A271A}">
      <dgm:prSet/>
      <dgm:spPr/>
      <dgm:t>
        <a:bodyPr/>
        <a:lstStyle/>
        <a:p>
          <a:endParaRPr lang="en-US"/>
        </a:p>
      </dgm:t>
    </dgm:pt>
    <dgm:pt modelId="{FA7C3D61-BA42-BB4A-A858-7304BD4F3F76}" type="sibTrans" cxnId="{B01BFF9D-40D2-C045-8A51-811B261A271A}">
      <dgm:prSet/>
      <dgm:spPr/>
      <dgm:t>
        <a:bodyPr/>
        <a:lstStyle/>
        <a:p>
          <a:endParaRPr lang="en-US"/>
        </a:p>
      </dgm:t>
    </dgm:pt>
    <dgm:pt modelId="{46AFA60E-B767-7F4F-ACB5-51C11A398B95}">
      <dgm:prSet/>
      <dgm:spPr/>
      <dgm:t>
        <a:bodyPr/>
        <a:lstStyle/>
        <a:p>
          <a:r>
            <a:rPr lang="en-US" dirty="0" smtClean="0"/>
            <a:t>Body repairing itself</a:t>
          </a:r>
          <a:endParaRPr lang="en-US" dirty="0"/>
        </a:p>
      </dgm:t>
    </dgm:pt>
    <dgm:pt modelId="{F26BC0BC-196C-024E-8F16-6552FA611819}" type="parTrans" cxnId="{6D5FCC7D-9345-B049-9619-4E27259CA6DF}">
      <dgm:prSet/>
      <dgm:spPr/>
      <dgm:t>
        <a:bodyPr/>
        <a:lstStyle/>
        <a:p>
          <a:endParaRPr lang="en-US"/>
        </a:p>
      </dgm:t>
    </dgm:pt>
    <dgm:pt modelId="{B98A0E14-D32B-D148-9C3C-0BC91B521F99}" type="sibTrans" cxnId="{6D5FCC7D-9345-B049-9619-4E27259CA6DF}">
      <dgm:prSet/>
      <dgm:spPr/>
      <dgm:t>
        <a:bodyPr/>
        <a:lstStyle/>
        <a:p>
          <a:endParaRPr lang="en-US"/>
        </a:p>
      </dgm:t>
    </dgm:pt>
    <dgm:pt modelId="{CDBC9712-E28A-6F48-8B56-D3490B0F70FA}">
      <dgm:prSet/>
      <dgm:spPr/>
      <dgm:t>
        <a:bodyPr/>
        <a:lstStyle/>
        <a:p>
          <a:r>
            <a:rPr lang="en-US" dirty="0" smtClean="0"/>
            <a:t>Sleeping walking and night terrors can occur</a:t>
          </a:r>
          <a:endParaRPr lang="en-US" dirty="0"/>
        </a:p>
      </dgm:t>
    </dgm:pt>
    <dgm:pt modelId="{29B0523A-414C-7A4F-9F9C-A9D53799560F}" type="parTrans" cxnId="{88FCDE1C-4FFA-7F4A-BF5B-BEFBC6140B5B}">
      <dgm:prSet/>
      <dgm:spPr/>
      <dgm:t>
        <a:bodyPr/>
        <a:lstStyle/>
        <a:p>
          <a:endParaRPr lang="en-US"/>
        </a:p>
      </dgm:t>
    </dgm:pt>
    <dgm:pt modelId="{FD447288-4200-EC40-87F3-4E0199AAB46C}" type="sibTrans" cxnId="{88FCDE1C-4FFA-7F4A-BF5B-BEFBC6140B5B}">
      <dgm:prSet/>
      <dgm:spPr/>
      <dgm:t>
        <a:bodyPr/>
        <a:lstStyle/>
        <a:p>
          <a:endParaRPr lang="en-US"/>
        </a:p>
      </dgm:t>
    </dgm:pt>
    <dgm:pt modelId="{B72F77AD-87FB-6C4B-8A3E-CDDB3853A5AD}">
      <dgm:prSet phldrT="[Text]"/>
      <dgm:spPr/>
      <dgm:t>
        <a:bodyPr/>
        <a:lstStyle/>
        <a:p>
          <a:r>
            <a:rPr lang="en-US" dirty="0" smtClean="0"/>
            <a:t>Body temperature and heart rate decreases</a:t>
          </a:r>
          <a:endParaRPr lang="en-US" dirty="0"/>
        </a:p>
      </dgm:t>
    </dgm:pt>
    <dgm:pt modelId="{3DC5E249-D59E-AD4A-9C78-53F1979B5149}" type="parTrans" cxnId="{2103A339-8EE7-9149-9FFD-471A1C699F9B}">
      <dgm:prSet/>
      <dgm:spPr/>
    </dgm:pt>
    <dgm:pt modelId="{16C84B0F-A218-DA49-BB1C-F1D74EDA95F5}" type="sibTrans" cxnId="{2103A339-8EE7-9149-9FFD-471A1C699F9B}">
      <dgm:prSet/>
      <dgm:spPr/>
    </dgm:pt>
    <dgm:pt modelId="{4CEDC08B-1B2C-F84A-9152-3F431578DFEA}">
      <dgm:prSet phldrT="[Text]"/>
      <dgm:spPr/>
      <dgm:t>
        <a:bodyPr/>
        <a:lstStyle/>
        <a:p>
          <a:r>
            <a:rPr lang="en-US" dirty="0" smtClean="0"/>
            <a:t>Sense of falling may be common</a:t>
          </a:r>
          <a:endParaRPr lang="en-US" dirty="0"/>
        </a:p>
      </dgm:t>
    </dgm:pt>
    <dgm:pt modelId="{CCE16D36-3759-1C4E-819A-16259F3E7CA8}" type="parTrans" cxnId="{AD42F30C-5551-254D-BDD0-2EB836021C2D}">
      <dgm:prSet/>
      <dgm:spPr/>
    </dgm:pt>
    <dgm:pt modelId="{FDD39391-54F6-F24A-B803-6316DB24C4CF}" type="sibTrans" cxnId="{AD42F30C-5551-254D-BDD0-2EB836021C2D}">
      <dgm:prSet/>
      <dgm:spPr/>
    </dgm:pt>
    <dgm:pt modelId="{B2240FE1-FACF-0C46-BCB4-71EE05C6F58B}" type="pres">
      <dgm:prSet presAssocID="{B03C10C8-5334-6143-BA66-CE35317832BB}" presName="linearFlow" presStyleCnt="0">
        <dgm:presLayoutVars>
          <dgm:dir/>
          <dgm:animLvl val="lvl"/>
          <dgm:resizeHandles val="exact"/>
        </dgm:presLayoutVars>
      </dgm:prSet>
      <dgm:spPr/>
      <dgm:t>
        <a:bodyPr/>
        <a:lstStyle/>
        <a:p>
          <a:endParaRPr lang="en-US"/>
        </a:p>
      </dgm:t>
    </dgm:pt>
    <dgm:pt modelId="{232015D8-C4FA-1D4D-BA6F-A6B3FE3E19ED}" type="pres">
      <dgm:prSet presAssocID="{4BF95D8E-422D-4A47-9297-D50E8A02B9C7}" presName="composite" presStyleCnt="0"/>
      <dgm:spPr/>
    </dgm:pt>
    <dgm:pt modelId="{D9463A3A-824A-8F4E-8611-E301C958C88C}" type="pres">
      <dgm:prSet presAssocID="{4BF95D8E-422D-4A47-9297-D50E8A02B9C7}" presName="parentText" presStyleLbl="alignNode1" presStyleIdx="0" presStyleCnt="5">
        <dgm:presLayoutVars>
          <dgm:chMax val="1"/>
          <dgm:bulletEnabled val="1"/>
        </dgm:presLayoutVars>
      </dgm:prSet>
      <dgm:spPr/>
      <dgm:t>
        <a:bodyPr/>
        <a:lstStyle/>
        <a:p>
          <a:endParaRPr lang="en-US"/>
        </a:p>
      </dgm:t>
    </dgm:pt>
    <dgm:pt modelId="{15AD60EF-7612-B94E-A1FC-9B9C5A94324A}" type="pres">
      <dgm:prSet presAssocID="{4BF95D8E-422D-4A47-9297-D50E8A02B9C7}" presName="descendantText" presStyleLbl="alignAcc1" presStyleIdx="0" presStyleCnt="5">
        <dgm:presLayoutVars>
          <dgm:bulletEnabled val="1"/>
        </dgm:presLayoutVars>
      </dgm:prSet>
      <dgm:spPr/>
      <dgm:t>
        <a:bodyPr/>
        <a:lstStyle/>
        <a:p>
          <a:endParaRPr lang="en-US"/>
        </a:p>
      </dgm:t>
    </dgm:pt>
    <dgm:pt modelId="{10611C20-A2AB-8A43-BEE0-EE2F2E04C4C1}" type="pres">
      <dgm:prSet presAssocID="{24D35A43-B14B-4A4C-B33B-A4621697679B}" presName="sp" presStyleCnt="0"/>
      <dgm:spPr/>
    </dgm:pt>
    <dgm:pt modelId="{43201B67-7B30-1944-AD08-6B27E24920DE}" type="pres">
      <dgm:prSet presAssocID="{315DAE35-D715-C849-B493-5692C99E7A1F}" presName="composite" presStyleCnt="0"/>
      <dgm:spPr/>
    </dgm:pt>
    <dgm:pt modelId="{E7DC5882-E557-3243-8FF0-6FBB59212AB6}" type="pres">
      <dgm:prSet presAssocID="{315DAE35-D715-C849-B493-5692C99E7A1F}" presName="parentText" presStyleLbl="alignNode1" presStyleIdx="1" presStyleCnt="5">
        <dgm:presLayoutVars>
          <dgm:chMax val="1"/>
          <dgm:bulletEnabled val="1"/>
        </dgm:presLayoutVars>
      </dgm:prSet>
      <dgm:spPr/>
      <dgm:t>
        <a:bodyPr/>
        <a:lstStyle/>
        <a:p>
          <a:endParaRPr lang="en-US"/>
        </a:p>
      </dgm:t>
    </dgm:pt>
    <dgm:pt modelId="{8205B6CC-A08F-1B4B-A869-D29358895607}" type="pres">
      <dgm:prSet presAssocID="{315DAE35-D715-C849-B493-5692C99E7A1F}" presName="descendantText" presStyleLbl="alignAcc1" presStyleIdx="1" presStyleCnt="5">
        <dgm:presLayoutVars>
          <dgm:bulletEnabled val="1"/>
        </dgm:presLayoutVars>
      </dgm:prSet>
      <dgm:spPr/>
      <dgm:t>
        <a:bodyPr/>
        <a:lstStyle/>
        <a:p>
          <a:endParaRPr lang="en-US"/>
        </a:p>
      </dgm:t>
    </dgm:pt>
    <dgm:pt modelId="{51E00664-5E30-7B4C-A365-2139007F67DB}" type="pres">
      <dgm:prSet presAssocID="{7CA3D548-A792-9D4A-8EE5-52ABA10220AA}" presName="sp" presStyleCnt="0"/>
      <dgm:spPr/>
    </dgm:pt>
    <dgm:pt modelId="{64182F9B-978D-CA47-A931-5B11531B6384}" type="pres">
      <dgm:prSet presAssocID="{41DB4AD8-97D8-124A-ABFA-CF77E861FCB2}" presName="composite" presStyleCnt="0"/>
      <dgm:spPr/>
    </dgm:pt>
    <dgm:pt modelId="{664603DB-85FC-6E4C-A0C6-9C83BE912A94}" type="pres">
      <dgm:prSet presAssocID="{41DB4AD8-97D8-124A-ABFA-CF77E861FCB2}" presName="parentText" presStyleLbl="alignNode1" presStyleIdx="2" presStyleCnt="5">
        <dgm:presLayoutVars>
          <dgm:chMax val="1"/>
          <dgm:bulletEnabled val="1"/>
        </dgm:presLayoutVars>
      </dgm:prSet>
      <dgm:spPr/>
      <dgm:t>
        <a:bodyPr/>
        <a:lstStyle/>
        <a:p>
          <a:endParaRPr lang="en-US"/>
        </a:p>
      </dgm:t>
    </dgm:pt>
    <dgm:pt modelId="{FB941237-6952-6A4A-813A-B6818ABAA035}" type="pres">
      <dgm:prSet presAssocID="{41DB4AD8-97D8-124A-ABFA-CF77E861FCB2}" presName="descendantText" presStyleLbl="alignAcc1" presStyleIdx="2" presStyleCnt="5">
        <dgm:presLayoutVars>
          <dgm:bulletEnabled val="1"/>
        </dgm:presLayoutVars>
      </dgm:prSet>
      <dgm:spPr/>
      <dgm:t>
        <a:bodyPr/>
        <a:lstStyle/>
        <a:p>
          <a:endParaRPr lang="en-US"/>
        </a:p>
      </dgm:t>
    </dgm:pt>
    <dgm:pt modelId="{D0FAFBEC-41B5-FD41-BB71-3E37C8BA9030}" type="pres">
      <dgm:prSet presAssocID="{0E2DC808-C581-AE4F-8703-B66FD12B5DD5}" presName="sp" presStyleCnt="0"/>
      <dgm:spPr/>
    </dgm:pt>
    <dgm:pt modelId="{9E189AA3-DDDC-8E44-AF74-064E9CF8FA21}" type="pres">
      <dgm:prSet presAssocID="{E1896806-69C4-1445-AA43-5D6C6D0E3906}" presName="composite" presStyleCnt="0"/>
      <dgm:spPr/>
    </dgm:pt>
    <dgm:pt modelId="{0AF0D06E-12F2-764B-9769-1826BEEE4021}" type="pres">
      <dgm:prSet presAssocID="{E1896806-69C4-1445-AA43-5D6C6D0E3906}" presName="parentText" presStyleLbl="alignNode1" presStyleIdx="3" presStyleCnt="5">
        <dgm:presLayoutVars>
          <dgm:chMax val="1"/>
          <dgm:bulletEnabled val="1"/>
        </dgm:presLayoutVars>
      </dgm:prSet>
      <dgm:spPr/>
      <dgm:t>
        <a:bodyPr/>
        <a:lstStyle/>
        <a:p>
          <a:endParaRPr lang="en-US"/>
        </a:p>
      </dgm:t>
    </dgm:pt>
    <dgm:pt modelId="{53FA1569-8346-FF43-901C-1BB9E26B94FC}" type="pres">
      <dgm:prSet presAssocID="{E1896806-69C4-1445-AA43-5D6C6D0E3906}" presName="descendantText" presStyleLbl="alignAcc1" presStyleIdx="3" presStyleCnt="5">
        <dgm:presLayoutVars>
          <dgm:bulletEnabled val="1"/>
        </dgm:presLayoutVars>
      </dgm:prSet>
      <dgm:spPr/>
      <dgm:t>
        <a:bodyPr/>
        <a:lstStyle/>
        <a:p>
          <a:endParaRPr lang="en-US"/>
        </a:p>
      </dgm:t>
    </dgm:pt>
    <dgm:pt modelId="{19631390-B3C7-E44C-A2B6-1CB7BDB2D11D}" type="pres">
      <dgm:prSet presAssocID="{127616CB-B42C-B940-B4AB-E3516851041A}" presName="sp" presStyleCnt="0"/>
      <dgm:spPr/>
    </dgm:pt>
    <dgm:pt modelId="{13AA8072-7798-B24B-B882-471A75EB41EC}" type="pres">
      <dgm:prSet presAssocID="{EEB43274-5EAA-0F4B-8300-E331EE487571}" presName="composite" presStyleCnt="0"/>
      <dgm:spPr/>
    </dgm:pt>
    <dgm:pt modelId="{137B4C4D-63E2-B44B-9CEA-364E0F25A8C8}" type="pres">
      <dgm:prSet presAssocID="{EEB43274-5EAA-0F4B-8300-E331EE487571}" presName="parentText" presStyleLbl="alignNode1" presStyleIdx="4" presStyleCnt="5">
        <dgm:presLayoutVars>
          <dgm:chMax val="1"/>
          <dgm:bulletEnabled val="1"/>
        </dgm:presLayoutVars>
      </dgm:prSet>
      <dgm:spPr/>
      <dgm:t>
        <a:bodyPr/>
        <a:lstStyle/>
        <a:p>
          <a:endParaRPr lang="en-US"/>
        </a:p>
      </dgm:t>
    </dgm:pt>
    <dgm:pt modelId="{D4801E8A-5829-B04A-AC62-591C77FDF220}" type="pres">
      <dgm:prSet presAssocID="{EEB43274-5EAA-0F4B-8300-E331EE487571}" presName="descendantText" presStyleLbl="alignAcc1" presStyleIdx="4" presStyleCnt="5">
        <dgm:presLayoutVars>
          <dgm:bulletEnabled val="1"/>
        </dgm:presLayoutVars>
      </dgm:prSet>
      <dgm:spPr/>
      <dgm:t>
        <a:bodyPr/>
        <a:lstStyle/>
        <a:p>
          <a:endParaRPr lang="en-US"/>
        </a:p>
      </dgm:t>
    </dgm:pt>
  </dgm:ptLst>
  <dgm:cxnLst>
    <dgm:cxn modelId="{7354BCBD-4618-BB41-9314-69447E08FD10}" type="presOf" srcId="{61F6D5EF-4023-AA4E-9501-FDFFCECF2FBC}" destId="{8205B6CC-A08F-1B4B-A869-D29358895607}" srcOrd="0" destOrd="2" presId="urn:microsoft.com/office/officeart/2005/8/layout/chevron2"/>
    <dgm:cxn modelId="{5036C594-9645-A04D-AE93-F49A3FD40AF8}" srcId="{B03C10C8-5334-6143-BA66-CE35317832BB}" destId="{4BF95D8E-422D-4A47-9297-D50E8A02B9C7}" srcOrd="0" destOrd="0" parTransId="{FDE67632-A89C-914B-925D-8677D3589941}" sibTransId="{24D35A43-B14B-4A4C-B33B-A4621697679B}"/>
    <dgm:cxn modelId="{561A2704-C4A8-C244-BF6A-332C9CD2FDA5}" type="presOf" srcId="{315DAE35-D715-C849-B493-5692C99E7A1F}" destId="{E7DC5882-E557-3243-8FF0-6FBB59212AB6}" srcOrd="0" destOrd="0" presId="urn:microsoft.com/office/officeart/2005/8/layout/chevron2"/>
    <dgm:cxn modelId="{B391CBC3-AC54-EE40-8FD0-DCC9C2D26DF5}" type="presOf" srcId="{3028777A-546B-6C4A-86A8-FA962AA3A51C}" destId="{FB941237-6952-6A4A-813A-B6818ABAA035}" srcOrd="0" destOrd="1" presId="urn:microsoft.com/office/officeart/2005/8/layout/chevron2"/>
    <dgm:cxn modelId="{9220C1B8-0B80-8546-8E84-6AC4A649857F}" srcId="{EEB43274-5EAA-0F4B-8300-E331EE487571}" destId="{5E4F0508-67EC-9C4C-98FC-87759391F741}" srcOrd="1" destOrd="0" parTransId="{B9110784-185E-6246-AD9D-F28BB049C9A8}" sibTransId="{4A0FC230-947A-CD40-A3DA-1C1760EEB32C}"/>
    <dgm:cxn modelId="{38B12F20-69D0-754F-A44C-53428C93858B}" srcId="{B03C10C8-5334-6143-BA66-CE35317832BB}" destId="{E1896806-69C4-1445-AA43-5D6C6D0E3906}" srcOrd="3" destOrd="0" parTransId="{86BCC589-5879-3E49-A987-265CF26D4F99}" sibTransId="{127616CB-B42C-B940-B4AB-E3516851041A}"/>
    <dgm:cxn modelId="{82CC9478-3F10-6E43-8BE3-F0C233E188B7}" srcId="{EEB43274-5EAA-0F4B-8300-E331EE487571}" destId="{9EF2ED5E-32FC-FD42-9167-45C1DCCBE087}" srcOrd="0" destOrd="0" parTransId="{5FBF2F1F-41EB-DD44-B115-72335668F455}" sibTransId="{0B4BB888-0AA9-F843-830C-520CBB1E3531}"/>
    <dgm:cxn modelId="{4B1C3C1C-C706-1D48-937C-3F7C7DA0438E}" type="presOf" srcId="{41DB4AD8-97D8-124A-ABFA-CF77E861FCB2}" destId="{664603DB-85FC-6E4C-A0C6-9C83BE912A94}" srcOrd="0" destOrd="0" presId="urn:microsoft.com/office/officeart/2005/8/layout/chevron2"/>
    <dgm:cxn modelId="{CA3988AA-AD94-4D4B-87C2-26BF49639450}" type="presOf" srcId="{923973AE-983D-0048-B91B-5F25AFC5028C}" destId="{15AD60EF-7612-B94E-A1FC-9B9C5A94324A}" srcOrd="0" destOrd="0" presId="urn:microsoft.com/office/officeart/2005/8/layout/chevron2"/>
    <dgm:cxn modelId="{8133944C-145C-B44E-A20C-B3811D744456}" srcId="{E1896806-69C4-1445-AA43-5D6C6D0E3906}" destId="{D3B538BE-D182-614D-A0E4-6436B4493C15}" srcOrd="0" destOrd="0" parTransId="{D5297041-9FD5-044E-80F7-058B86DE4888}" sibTransId="{643B6732-AF44-384F-8500-CC6BB9FC0475}"/>
    <dgm:cxn modelId="{80A3F98E-0B58-9C4C-8EA7-F4FD4FC38FCE}" srcId="{315DAE35-D715-C849-B493-5692C99E7A1F}" destId="{20ED36E0-7459-C140-8766-3AC9ACD662E7}" srcOrd="0" destOrd="0" parTransId="{E68EFC3D-8FA8-EA49-8C3F-F2C3B1757732}" sibTransId="{06A10A0B-84A1-4447-85DF-041A972B0DEC}"/>
    <dgm:cxn modelId="{6657794B-9353-3341-8A00-0DBA9C5E83BA}" type="presOf" srcId="{4CEDC08B-1B2C-F84A-9152-3F431578DFEA}" destId="{8205B6CC-A08F-1B4B-A869-D29358895607}" srcOrd="0" destOrd="1" presId="urn:microsoft.com/office/officeart/2005/8/layout/chevron2"/>
    <dgm:cxn modelId="{93F6213E-08B9-2440-BA80-8B22C50E9AD3}" srcId="{41DB4AD8-97D8-124A-ABFA-CF77E861FCB2}" destId="{C92823DC-BCE0-B043-B1D0-7534D5023A27}" srcOrd="0" destOrd="0" parTransId="{E77410FD-21C5-934A-BCB6-0A2B69E6E4C9}" sibTransId="{92FC94C2-753E-A547-A85B-EC21597850A2}"/>
    <dgm:cxn modelId="{75CAE262-BE3E-044B-86AF-C6B1D3E95D09}" srcId="{41DB4AD8-97D8-124A-ABFA-CF77E861FCB2}" destId="{3028777A-546B-6C4A-86A8-FA962AA3A51C}" srcOrd="1" destOrd="0" parTransId="{99F3B66C-1120-E649-A5C8-F4DEA165D89E}" sibTransId="{48D546B8-06A9-064E-A35F-7C2979BAB714}"/>
    <dgm:cxn modelId="{6D5FCC7D-9345-B049-9619-4E27259CA6DF}" srcId="{E1896806-69C4-1445-AA43-5D6C6D0E3906}" destId="{46AFA60E-B767-7F4F-ACB5-51C11A398B95}" srcOrd="1" destOrd="0" parTransId="{F26BC0BC-196C-024E-8F16-6552FA611819}" sibTransId="{B98A0E14-D32B-D148-9C3C-0BC91B521F99}"/>
    <dgm:cxn modelId="{4186DC1D-AA27-A144-96F4-A3269E291DC3}" type="presOf" srcId="{4BF95D8E-422D-4A47-9297-D50E8A02B9C7}" destId="{D9463A3A-824A-8F4E-8611-E301C958C88C}" srcOrd="0" destOrd="0" presId="urn:microsoft.com/office/officeart/2005/8/layout/chevron2"/>
    <dgm:cxn modelId="{04B13DC2-D501-A64C-B040-E00B4E746C58}" type="presOf" srcId="{6D1B6115-0010-7941-B893-3D29C873617A}" destId="{15AD60EF-7612-B94E-A1FC-9B9C5A94324A}" srcOrd="0" destOrd="1" presId="urn:microsoft.com/office/officeart/2005/8/layout/chevron2"/>
    <dgm:cxn modelId="{1C33AAF6-8EFD-3743-9920-77577102ECD8}" srcId="{4BF95D8E-422D-4A47-9297-D50E8A02B9C7}" destId="{923973AE-983D-0048-B91B-5F25AFC5028C}" srcOrd="0" destOrd="0" parTransId="{6F549E9D-C147-2248-97B8-15E96E3A708D}" sibTransId="{38A48C5D-91B6-2B42-81A4-4A3A7CF3E666}"/>
    <dgm:cxn modelId="{AD42F30C-5551-254D-BDD0-2EB836021C2D}" srcId="{315DAE35-D715-C849-B493-5692C99E7A1F}" destId="{4CEDC08B-1B2C-F84A-9152-3F431578DFEA}" srcOrd="1" destOrd="0" parTransId="{CCE16D36-3759-1C4E-819A-16259F3E7CA8}" sibTransId="{FDD39391-54F6-F24A-B803-6316DB24C4CF}"/>
    <dgm:cxn modelId="{37C6B718-B606-2B4E-8123-3239AC90BBF6}" srcId="{B03C10C8-5334-6143-BA66-CE35317832BB}" destId="{EEB43274-5EAA-0F4B-8300-E331EE487571}" srcOrd="4" destOrd="0" parTransId="{06456268-B913-9744-9DD7-EC8E1270857B}" sibTransId="{27D4A16C-8034-5D4F-99EE-F56C51AA5B9D}"/>
    <dgm:cxn modelId="{AE46916E-DD24-EA4A-9E15-DA3C6A77B60D}" type="presOf" srcId="{5E4F0508-67EC-9C4C-98FC-87759391F741}" destId="{D4801E8A-5829-B04A-AC62-591C77FDF220}" srcOrd="0" destOrd="1" presId="urn:microsoft.com/office/officeart/2005/8/layout/chevron2"/>
    <dgm:cxn modelId="{EFFD27D0-1F8F-3B4C-B256-AB5C3E0BFB26}" type="presOf" srcId="{429C4694-D7E7-AC41-84B8-30EF198A5DDA}" destId="{D4801E8A-5829-B04A-AC62-591C77FDF220}" srcOrd="0" destOrd="2" presId="urn:microsoft.com/office/officeart/2005/8/layout/chevron2"/>
    <dgm:cxn modelId="{179EEF13-71FA-1D46-B28B-1A9803CDEB2C}" srcId="{B03C10C8-5334-6143-BA66-CE35317832BB}" destId="{315DAE35-D715-C849-B493-5692C99E7A1F}" srcOrd="1" destOrd="0" parTransId="{81201C3B-D632-6B4E-89A4-BADC9A76C1E7}" sibTransId="{7CA3D548-A792-9D4A-8EE5-52ABA10220AA}"/>
    <dgm:cxn modelId="{B01BFF9D-40D2-C045-8A51-811B261A271A}" srcId="{EEB43274-5EAA-0F4B-8300-E331EE487571}" destId="{429C4694-D7E7-AC41-84B8-30EF198A5DDA}" srcOrd="2" destOrd="0" parTransId="{0B7CCA58-B638-1042-8568-4F341A4AE923}" sibTransId="{FA7C3D61-BA42-BB4A-A858-7304BD4F3F76}"/>
    <dgm:cxn modelId="{EFBEB109-FE29-1F46-96E7-9835E4B90B12}" type="presOf" srcId="{EEB43274-5EAA-0F4B-8300-E331EE487571}" destId="{137B4C4D-63E2-B44B-9CEA-364E0F25A8C8}" srcOrd="0" destOrd="0" presId="urn:microsoft.com/office/officeart/2005/8/layout/chevron2"/>
    <dgm:cxn modelId="{88FCDE1C-4FFA-7F4A-BF5B-BEFBC6140B5B}" srcId="{E1896806-69C4-1445-AA43-5D6C6D0E3906}" destId="{CDBC9712-E28A-6F48-8B56-D3490B0F70FA}" srcOrd="2" destOrd="0" parTransId="{29B0523A-414C-7A4F-9F9C-A9D53799560F}" sibTransId="{FD447288-4200-EC40-87F3-4E0199AAB46C}"/>
    <dgm:cxn modelId="{911584EC-9E19-1543-84E6-F3FAEFA7AFAB}" type="presOf" srcId="{46AFA60E-B767-7F4F-ACB5-51C11A398B95}" destId="{53FA1569-8346-FF43-901C-1BB9E26B94FC}" srcOrd="0" destOrd="1" presId="urn:microsoft.com/office/officeart/2005/8/layout/chevron2"/>
    <dgm:cxn modelId="{2103A339-8EE7-9149-9FFD-471A1C699F9B}" srcId="{41DB4AD8-97D8-124A-ABFA-CF77E861FCB2}" destId="{B72F77AD-87FB-6C4B-8A3E-CDDB3853A5AD}" srcOrd="2" destOrd="0" parTransId="{3DC5E249-D59E-AD4A-9C78-53F1979B5149}" sibTransId="{16C84B0F-A218-DA49-BB1C-F1D74EDA95F5}"/>
    <dgm:cxn modelId="{8D107DDB-DDFD-FE44-8A6D-3DE01BEC45AC}" type="presOf" srcId="{9EF2ED5E-32FC-FD42-9167-45C1DCCBE087}" destId="{D4801E8A-5829-B04A-AC62-591C77FDF220}" srcOrd="0" destOrd="0" presId="urn:microsoft.com/office/officeart/2005/8/layout/chevron2"/>
    <dgm:cxn modelId="{328D2AAB-4FF0-C74A-9863-E9B86709B286}" type="presOf" srcId="{E1896806-69C4-1445-AA43-5D6C6D0E3906}" destId="{0AF0D06E-12F2-764B-9769-1826BEEE4021}" srcOrd="0" destOrd="0" presId="urn:microsoft.com/office/officeart/2005/8/layout/chevron2"/>
    <dgm:cxn modelId="{E753CDE9-5EEE-AB44-8715-7B907E722B88}" type="presOf" srcId="{B72F77AD-87FB-6C4B-8A3E-CDDB3853A5AD}" destId="{FB941237-6952-6A4A-813A-B6818ABAA035}" srcOrd="0" destOrd="2" presId="urn:microsoft.com/office/officeart/2005/8/layout/chevron2"/>
    <dgm:cxn modelId="{7463D7B2-BC2D-BD4B-9D60-D460D5D4E5BF}" srcId="{B03C10C8-5334-6143-BA66-CE35317832BB}" destId="{41DB4AD8-97D8-124A-ABFA-CF77E861FCB2}" srcOrd="2" destOrd="0" parTransId="{2B06FB63-7F9D-8447-9A1E-D4265C0CF4B3}" sibTransId="{0E2DC808-C581-AE4F-8703-B66FD12B5DD5}"/>
    <dgm:cxn modelId="{77455E2F-4E6D-7B42-881D-7CEB500E0E93}" type="presOf" srcId="{D3B538BE-D182-614D-A0E4-6436B4493C15}" destId="{53FA1569-8346-FF43-901C-1BB9E26B94FC}" srcOrd="0" destOrd="0" presId="urn:microsoft.com/office/officeart/2005/8/layout/chevron2"/>
    <dgm:cxn modelId="{86F0C801-DB99-8B48-9F8C-FED2EC0D56CD}" srcId="{4BF95D8E-422D-4A47-9297-D50E8A02B9C7}" destId="{6D1B6115-0010-7941-B893-3D29C873617A}" srcOrd="1" destOrd="0" parTransId="{5C2799C5-6A0E-DD45-9BAA-23BA10A24B22}" sibTransId="{2C9ED0CF-6D32-DC4B-96ED-6849C7A7CBDE}"/>
    <dgm:cxn modelId="{D371E4B3-2582-4F4F-B72B-BC83FB6C8781}" type="presOf" srcId="{CDBC9712-E28A-6F48-8B56-D3490B0F70FA}" destId="{53FA1569-8346-FF43-901C-1BB9E26B94FC}" srcOrd="0" destOrd="2" presId="urn:microsoft.com/office/officeart/2005/8/layout/chevron2"/>
    <dgm:cxn modelId="{EDBC0862-4324-DE4F-A030-07190BB1C2E2}" type="presOf" srcId="{20ED36E0-7459-C140-8766-3AC9ACD662E7}" destId="{8205B6CC-A08F-1B4B-A869-D29358895607}" srcOrd="0" destOrd="0" presId="urn:microsoft.com/office/officeart/2005/8/layout/chevron2"/>
    <dgm:cxn modelId="{EB45E8F7-E4F5-6E4B-87A6-798B77E81494}" type="presOf" srcId="{C92823DC-BCE0-B043-B1D0-7534D5023A27}" destId="{FB941237-6952-6A4A-813A-B6818ABAA035}" srcOrd="0" destOrd="0" presId="urn:microsoft.com/office/officeart/2005/8/layout/chevron2"/>
    <dgm:cxn modelId="{701DDAE1-99BE-E240-8B59-8B3D4961282A}" type="presOf" srcId="{B03C10C8-5334-6143-BA66-CE35317832BB}" destId="{B2240FE1-FACF-0C46-BCB4-71EE05C6F58B}" srcOrd="0" destOrd="0" presId="urn:microsoft.com/office/officeart/2005/8/layout/chevron2"/>
    <dgm:cxn modelId="{255F5205-C0D3-6749-953E-FA67D46378B2}" srcId="{315DAE35-D715-C849-B493-5692C99E7A1F}" destId="{61F6D5EF-4023-AA4E-9501-FDFFCECF2FBC}" srcOrd="2" destOrd="0" parTransId="{831C2302-875F-0545-BA6A-B331860C2B98}" sibTransId="{2AC7B51F-06DC-CC41-9752-02D6BA3DB190}"/>
    <dgm:cxn modelId="{96003A5D-4B82-7449-8815-5B078BA20F1A}" type="presParOf" srcId="{B2240FE1-FACF-0C46-BCB4-71EE05C6F58B}" destId="{232015D8-C4FA-1D4D-BA6F-A6B3FE3E19ED}" srcOrd="0" destOrd="0" presId="urn:microsoft.com/office/officeart/2005/8/layout/chevron2"/>
    <dgm:cxn modelId="{1CCF2F95-F0A1-B54E-81AA-2B10B936019B}" type="presParOf" srcId="{232015D8-C4FA-1D4D-BA6F-A6B3FE3E19ED}" destId="{D9463A3A-824A-8F4E-8611-E301C958C88C}" srcOrd="0" destOrd="0" presId="urn:microsoft.com/office/officeart/2005/8/layout/chevron2"/>
    <dgm:cxn modelId="{B2E5C2E6-F5CA-2240-91A3-C0E32588296F}" type="presParOf" srcId="{232015D8-C4FA-1D4D-BA6F-A6B3FE3E19ED}" destId="{15AD60EF-7612-B94E-A1FC-9B9C5A94324A}" srcOrd="1" destOrd="0" presId="urn:microsoft.com/office/officeart/2005/8/layout/chevron2"/>
    <dgm:cxn modelId="{104948E7-9A7B-444D-92F1-A5112E4DEC3E}" type="presParOf" srcId="{B2240FE1-FACF-0C46-BCB4-71EE05C6F58B}" destId="{10611C20-A2AB-8A43-BEE0-EE2F2E04C4C1}" srcOrd="1" destOrd="0" presId="urn:microsoft.com/office/officeart/2005/8/layout/chevron2"/>
    <dgm:cxn modelId="{89DBFDCF-44CF-464D-9FED-9475749E4FB9}" type="presParOf" srcId="{B2240FE1-FACF-0C46-BCB4-71EE05C6F58B}" destId="{43201B67-7B30-1944-AD08-6B27E24920DE}" srcOrd="2" destOrd="0" presId="urn:microsoft.com/office/officeart/2005/8/layout/chevron2"/>
    <dgm:cxn modelId="{AEFC8A44-A8B3-5E48-AC01-15408FE82BC7}" type="presParOf" srcId="{43201B67-7B30-1944-AD08-6B27E24920DE}" destId="{E7DC5882-E557-3243-8FF0-6FBB59212AB6}" srcOrd="0" destOrd="0" presId="urn:microsoft.com/office/officeart/2005/8/layout/chevron2"/>
    <dgm:cxn modelId="{B8507485-6356-9948-BDB1-B2299A803668}" type="presParOf" srcId="{43201B67-7B30-1944-AD08-6B27E24920DE}" destId="{8205B6CC-A08F-1B4B-A869-D29358895607}" srcOrd="1" destOrd="0" presId="urn:microsoft.com/office/officeart/2005/8/layout/chevron2"/>
    <dgm:cxn modelId="{908E304D-1B90-0441-95AC-9422EC299637}" type="presParOf" srcId="{B2240FE1-FACF-0C46-BCB4-71EE05C6F58B}" destId="{51E00664-5E30-7B4C-A365-2139007F67DB}" srcOrd="3" destOrd="0" presId="urn:microsoft.com/office/officeart/2005/8/layout/chevron2"/>
    <dgm:cxn modelId="{C8C61035-4660-9544-B38A-BA40A194A712}" type="presParOf" srcId="{B2240FE1-FACF-0C46-BCB4-71EE05C6F58B}" destId="{64182F9B-978D-CA47-A931-5B11531B6384}" srcOrd="4" destOrd="0" presId="urn:microsoft.com/office/officeart/2005/8/layout/chevron2"/>
    <dgm:cxn modelId="{66F5244A-3359-254A-BB70-5B55D605D7C0}" type="presParOf" srcId="{64182F9B-978D-CA47-A931-5B11531B6384}" destId="{664603DB-85FC-6E4C-A0C6-9C83BE912A94}" srcOrd="0" destOrd="0" presId="urn:microsoft.com/office/officeart/2005/8/layout/chevron2"/>
    <dgm:cxn modelId="{AA2878BD-6184-D14C-8698-DCBE9EC282D6}" type="presParOf" srcId="{64182F9B-978D-CA47-A931-5B11531B6384}" destId="{FB941237-6952-6A4A-813A-B6818ABAA035}" srcOrd="1" destOrd="0" presId="urn:microsoft.com/office/officeart/2005/8/layout/chevron2"/>
    <dgm:cxn modelId="{08209864-815A-B245-89F7-108373710815}" type="presParOf" srcId="{B2240FE1-FACF-0C46-BCB4-71EE05C6F58B}" destId="{D0FAFBEC-41B5-FD41-BB71-3E37C8BA9030}" srcOrd="5" destOrd="0" presId="urn:microsoft.com/office/officeart/2005/8/layout/chevron2"/>
    <dgm:cxn modelId="{9BB550F6-BFB7-BD45-A9A9-861DABE642C6}" type="presParOf" srcId="{B2240FE1-FACF-0C46-BCB4-71EE05C6F58B}" destId="{9E189AA3-DDDC-8E44-AF74-064E9CF8FA21}" srcOrd="6" destOrd="0" presId="urn:microsoft.com/office/officeart/2005/8/layout/chevron2"/>
    <dgm:cxn modelId="{4CAB688C-DD6A-1242-82A4-E0A9E28EBA71}" type="presParOf" srcId="{9E189AA3-DDDC-8E44-AF74-064E9CF8FA21}" destId="{0AF0D06E-12F2-764B-9769-1826BEEE4021}" srcOrd="0" destOrd="0" presId="urn:microsoft.com/office/officeart/2005/8/layout/chevron2"/>
    <dgm:cxn modelId="{67F66E09-8CAE-0348-BBAA-CD95AF3F9D5F}" type="presParOf" srcId="{9E189AA3-DDDC-8E44-AF74-064E9CF8FA21}" destId="{53FA1569-8346-FF43-901C-1BB9E26B94FC}" srcOrd="1" destOrd="0" presId="urn:microsoft.com/office/officeart/2005/8/layout/chevron2"/>
    <dgm:cxn modelId="{C931E9F2-6B57-B54B-93F6-92B5C740F35D}" type="presParOf" srcId="{B2240FE1-FACF-0C46-BCB4-71EE05C6F58B}" destId="{19631390-B3C7-E44C-A2B6-1CB7BDB2D11D}" srcOrd="7" destOrd="0" presId="urn:microsoft.com/office/officeart/2005/8/layout/chevron2"/>
    <dgm:cxn modelId="{91D173C9-3EC5-104F-BA19-43C7D6EFC7AC}" type="presParOf" srcId="{B2240FE1-FACF-0C46-BCB4-71EE05C6F58B}" destId="{13AA8072-7798-B24B-B882-471A75EB41EC}" srcOrd="8" destOrd="0" presId="urn:microsoft.com/office/officeart/2005/8/layout/chevron2"/>
    <dgm:cxn modelId="{34381C3A-83E7-1C46-B97D-FC9FD6360FFD}" type="presParOf" srcId="{13AA8072-7798-B24B-B882-471A75EB41EC}" destId="{137B4C4D-63E2-B44B-9CEA-364E0F25A8C8}" srcOrd="0" destOrd="0" presId="urn:microsoft.com/office/officeart/2005/8/layout/chevron2"/>
    <dgm:cxn modelId="{2D98668A-4CC8-5946-A206-8E3CEAC6A41F}" type="presParOf" srcId="{13AA8072-7798-B24B-B882-471A75EB41EC}" destId="{D4801E8A-5829-B04A-AC62-591C77FDF22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63A3A-824A-8F4E-8611-E301C958C88C}">
      <dsp:nvSpPr>
        <dsp:cNvPr id="0" name=""/>
        <dsp:cNvSpPr/>
      </dsp:nvSpPr>
      <dsp:spPr>
        <a:xfrm rot="5400000">
          <a:off x="-203356" y="206027"/>
          <a:ext cx="1355712" cy="948998"/>
        </a:xfrm>
        <a:prstGeom prst="chevron">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Sleep latency</a:t>
          </a:r>
          <a:endParaRPr lang="en-US" sz="1400" kern="1200" dirty="0"/>
        </a:p>
      </dsp:txBody>
      <dsp:txXfrm rot="-5400000">
        <a:off x="1" y="477169"/>
        <a:ext cx="948998" cy="406714"/>
      </dsp:txXfrm>
    </dsp:sp>
    <dsp:sp modelId="{15AD60EF-7612-B94E-A1FC-9B9C5A94324A}">
      <dsp:nvSpPr>
        <dsp:cNvPr id="0" name=""/>
        <dsp:cNvSpPr/>
      </dsp:nvSpPr>
      <dsp:spPr>
        <a:xfrm rot="5400000">
          <a:off x="4656692" y="-3705023"/>
          <a:ext cx="881213" cy="8296601"/>
        </a:xfrm>
        <a:prstGeom prst="round2Same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Time to fall asleep</a:t>
          </a:r>
          <a:endParaRPr lang="en-US" sz="1600" kern="1200" dirty="0"/>
        </a:p>
        <a:p>
          <a:pPr marL="171450" lvl="1" indent="-171450" algn="l" defTabSz="711200">
            <a:lnSpc>
              <a:spcPct val="90000"/>
            </a:lnSpc>
            <a:spcBef>
              <a:spcPct val="0"/>
            </a:spcBef>
            <a:spcAft>
              <a:spcPct val="15000"/>
            </a:spcAft>
            <a:buChar char="••"/>
          </a:pPr>
          <a:r>
            <a:rPr lang="en-US" sz="1600" kern="1200" dirty="0" smtClean="0"/>
            <a:t>Alpha waves</a:t>
          </a:r>
          <a:endParaRPr lang="en-US" sz="1600" kern="1200" dirty="0"/>
        </a:p>
      </dsp:txBody>
      <dsp:txXfrm rot="-5400000">
        <a:off x="948999" y="45687"/>
        <a:ext cx="8253584" cy="795179"/>
      </dsp:txXfrm>
    </dsp:sp>
    <dsp:sp modelId="{E7DC5882-E557-3243-8FF0-6FBB59212AB6}">
      <dsp:nvSpPr>
        <dsp:cNvPr id="0" name=""/>
        <dsp:cNvSpPr/>
      </dsp:nvSpPr>
      <dsp:spPr>
        <a:xfrm rot="5400000">
          <a:off x="-203356" y="1446913"/>
          <a:ext cx="1355712" cy="948998"/>
        </a:xfrm>
        <a:prstGeom prst="chevron">
          <a:avLst/>
        </a:prstGeom>
        <a:solidFill>
          <a:schemeClr val="accent3">
            <a:hueOff val="-308516"/>
            <a:satOff val="-5418"/>
            <a:lumOff val="-98"/>
            <a:alphaOff val="0"/>
          </a:schemeClr>
        </a:solidFill>
        <a:ln w="15875" cap="rnd" cmpd="sng" algn="ctr">
          <a:solidFill>
            <a:schemeClr val="accent3">
              <a:hueOff val="-308516"/>
              <a:satOff val="-5418"/>
              <a:lumOff val="-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Stage 1</a:t>
          </a:r>
          <a:endParaRPr lang="en-US" sz="1400" kern="1200" dirty="0"/>
        </a:p>
      </dsp:txBody>
      <dsp:txXfrm rot="-5400000">
        <a:off x="1" y="1718055"/>
        <a:ext cx="948998" cy="406714"/>
      </dsp:txXfrm>
    </dsp:sp>
    <dsp:sp modelId="{8205B6CC-A08F-1B4B-A869-D29358895607}">
      <dsp:nvSpPr>
        <dsp:cNvPr id="0" name=""/>
        <dsp:cNvSpPr/>
      </dsp:nvSpPr>
      <dsp:spPr>
        <a:xfrm rot="5400000">
          <a:off x="4656692" y="-2464136"/>
          <a:ext cx="881213" cy="8296601"/>
        </a:xfrm>
        <a:prstGeom prst="round2SameRect">
          <a:avLst/>
        </a:prstGeom>
        <a:solidFill>
          <a:schemeClr val="lt1">
            <a:alpha val="90000"/>
            <a:hueOff val="0"/>
            <a:satOff val="0"/>
            <a:lumOff val="0"/>
            <a:alphaOff val="0"/>
          </a:schemeClr>
        </a:solidFill>
        <a:ln w="15875" cap="rnd" cmpd="sng" algn="ctr">
          <a:solidFill>
            <a:schemeClr val="accent3">
              <a:hueOff val="-308516"/>
              <a:satOff val="-5418"/>
              <a:lumOff val="-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Light sleep</a:t>
          </a:r>
          <a:endParaRPr lang="en-US" sz="1600" kern="1200" dirty="0"/>
        </a:p>
        <a:p>
          <a:pPr marL="171450" lvl="1" indent="-171450" algn="l" defTabSz="711200">
            <a:lnSpc>
              <a:spcPct val="90000"/>
            </a:lnSpc>
            <a:spcBef>
              <a:spcPct val="0"/>
            </a:spcBef>
            <a:spcAft>
              <a:spcPct val="15000"/>
            </a:spcAft>
            <a:buChar char="••"/>
          </a:pPr>
          <a:r>
            <a:rPr lang="en-US" sz="1600" kern="1200" dirty="0" smtClean="0"/>
            <a:t>Sense of falling may be common</a:t>
          </a:r>
          <a:endParaRPr lang="en-US" sz="1600" kern="1200" dirty="0"/>
        </a:p>
        <a:p>
          <a:pPr marL="171450" lvl="1" indent="-171450" algn="l" defTabSz="711200">
            <a:lnSpc>
              <a:spcPct val="90000"/>
            </a:lnSpc>
            <a:spcBef>
              <a:spcPct val="0"/>
            </a:spcBef>
            <a:spcAft>
              <a:spcPct val="15000"/>
            </a:spcAft>
            <a:buChar char="••"/>
          </a:pPr>
          <a:r>
            <a:rPr lang="en-US" sz="1600" kern="1200" dirty="0" smtClean="0"/>
            <a:t>Hallucinations/sleep talking may occur</a:t>
          </a:r>
          <a:endParaRPr lang="en-US" sz="1600" kern="1200" dirty="0"/>
        </a:p>
      </dsp:txBody>
      <dsp:txXfrm rot="-5400000">
        <a:off x="948999" y="1286574"/>
        <a:ext cx="8253584" cy="795179"/>
      </dsp:txXfrm>
    </dsp:sp>
    <dsp:sp modelId="{664603DB-85FC-6E4C-A0C6-9C83BE912A94}">
      <dsp:nvSpPr>
        <dsp:cNvPr id="0" name=""/>
        <dsp:cNvSpPr/>
      </dsp:nvSpPr>
      <dsp:spPr>
        <a:xfrm rot="5400000">
          <a:off x="-203356" y="2687800"/>
          <a:ext cx="1355712" cy="948998"/>
        </a:xfrm>
        <a:prstGeom prst="chevron">
          <a:avLst/>
        </a:prstGeom>
        <a:solidFill>
          <a:schemeClr val="accent3">
            <a:hueOff val="-617032"/>
            <a:satOff val="-10836"/>
            <a:lumOff val="-196"/>
            <a:alphaOff val="0"/>
          </a:schemeClr>
        </a:solidFill>
        <a:ln w="15875" cap="rnd" cmpd="sng" algn="ctr">
          <a:solidFill>
            <a:schemeClr val="accent3">
              <a:hueOff val="-617032"/>
              <a:satOff val="-10836"/>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Stage 2</a:t>
          </a:r>
          <a:endParaRPr lang="en-US" sz="1400" kern="1200" dirty="0"/>
        </a:p>
      </dsp:txBody>
      <dsp:txXfrm rot="-5400000">
        <a:off x="1" y="2958942"/>
        <a:ext cx="948998" cy="406714"/>
      </dsp:txXfrm>
    </dsp:sp>
    <dsp:sp modelId="{FB941237-6952-6A4A-813A-B6818ABAA035}">
      <dsp:nvSpPr>
        <dsp:cNvPr id="0" name=""/>
        <dsp:cNvSpPr/>
      </dsp:nvSpPr>
      <dsp:spPr>
        <a:xfrm rot="5400000">
          <a:off x="4656692" y="-1223250"/>
          <a:ext cx="881213" cy="8296601"/>
        </a:xfrm>
        <a:prstGeom prst="round2SameRect">
          <a:avLst/>
        </a:prstGeom>
        <a:solidFill>
          <a:schemeClr val="lt1">
            <a:alpha val="90000"/>
            <a:hueOff val="0"/>
            <a:satOff val="0"/>
            <a:lumOff val="0"/>
            <a:alphaOff val="0"/>
          </a:schemeClr>
        </a:solidFill>
        <a:ln w="15875" cap="rnd" cmpd="sng" algn="ctr">
          <a:solidFill>
            <a:schemeClr val="accent3">
              <a:hueOff val="-617032"/>
              <a:satOff val="-10836"/>
              <a:lumOff val="-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Sleep spindles, K-complexes </a:t>
          </a:r>
          <a:endParaRPr lang="en-US" sz="1600" kern="1200" dirty="0"/>
        </a:p>
        <a:p>
          <a:pPr marL="171450" lvl="1" indent="-171450" algn="l" defTabSz="711200">
            <a:lnSpc>
              <a:spcPct val="90000"/>
            </a:lnSpc>
            <a:spcBef>
              <a:spcPct val="0"/>
            </a:spcBef>
            <a:spcAft>
              <a:spcPct val="15000"/>
            </a:spcAft>
            <a:buChar char="••"/>
          </a:pPr>
          <a:r>
            <a:rPr lang="en-US" sz="1600" kern="1200" dirty="0" smtClean="0"/>
            <a:t>Brain waves slow down</a:t>
          </a:r>
          <a:endParaRPr lang="en-US" sz="1600" kern="1200" dirty="0"/>
        </a:p>
        <a:p>
          <a:pPr marL="171450" lvl="1" indent="-171450" algn="l" defTabSz="711200">
            <a:lnSpc>
              <a:spcPct val="90000"/>
            </a:lnSpc>
            <a:spcBef>
              <a:spcPct val="0"/>
            </a:spcBef>
            <a:spcAft>
              <a:spcPct val="15000"/>
            </a:spcAft>
            <a:buChar char="••"/>
          </a:pPr>
          <a:r>
            <a:rPr lang="en-US" sz="1600" kern="1200" dirty="0" smtClean="0"/>
            <a:t>Body temperature and heart rate decreases</a:t>
          </a:r>
          <a:endParaRPr lang="en-US" sz="1600" kern="1200" dirty="0"/>
        </a:p>
      </dsp:txBody>
      <dsp:txXfrm rot="-5400000">
        <a:off x="948999" y="2527460"/>
        <a:ext cx="8253584" cy="795179"/>
      </dsp:txXfrm>
    </dsp:sp>
    <dsp:sp modelId="{0AF0D06E-12F2-764B-9769-1826BEEE4021}">
      <dsp:nvSpPr>
        <dsp:cNvPr id="0" name=""/>
        <dsp:cNvSpPr/>
      </dsp:nvSpPr>
      <dsp:spPr>
        <a:xfrm rot="5400000">
          <a:off x="-203356" y="3928687"/>
          <a:ext cx="1355712" cy="948998"/>
        </a:xfrm>
        <a:prstGeom prst="chevron">
          <a:avLst/>
        </a:prstGeom>
        <a:solidFill>
          <a:schemeClr val="accent3">
            <a:hueOff val="-925548"/>
            <a:satOff val="-16253"/>
            <a:lumOff val="-294"/>
            <a:alphaOff val="0"/>
          </a:schemeClr>
        </a:solidFill>
        <a:ln w="15875" cap="rnd" cmpd="sng" algn="ctr">
          <a:solidFill>
            <a:schemeClr val="accent3">
              <a:hueOff val="-925548"/>
              <a:satOff val="-16253"/>
              <a:lumOff val="-2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Stage 3/4</a:t>
          </a:r>
          <a:endParaRPr lang="en-US" sz="1400" kern="1200" dirty="0"/>
        </a:p>
      </dsp:txBody>
      <dsp:txXfrm rot="-5400000">
        <a:off x="1" y="4199829"/>
        <a:ext cx="948998" cy="406714"/>
      </dsp:txXfrm>
    </dsp:sp>
    <dsp:sp modelId="{53FA1569-8346-FF43-901C-1BB9E26B94FC}">
      <dsp:nvSpPr>
        <dsp:cNvPr id="0" name=""/>
        <dsp:cNvSpPr/>
      </dsp:nvSpPr>
      <dsp:spPr>
        <a:xfrm rot="5400000">
          <a:off x="4656692" y="17636"/>
          <a:ext cx="881213" cy="8296601"/>
        </a:xfrm>
        <a:prstGeom prst="round2SameRect">
          <a:avLst/>
        </a:prstGeom>
        <a:solidFill>
          <a:schemeClr val="lt1">
            <a:alpha val="90000"/>
            <a:hueOff val="0"/>
            <a:satOff val="0"/>
            <a:lumOff val="0"/>
            <a:alphaOff val="0"/>
          </a:schemeClr>
        </a:solidFill>
        <a:ln w="15875" cap="rnd" cmpd="sng" algn="ctr">
          <a:solidFill>
            <a:schemeClr val="accent3">
              <a:hueOff val="-925548"/>
              <a:satOff val="-16253"/>
              <a:lumOff val="-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Delta slow waves</a:t>
          </a:r>
          <a:endParaRPr lang="en-US" sz="1600" kern="1200" dirty="0"/>
        </a:p>
        <a:p>
          <a:pPr marL="171450" lvl="1" indent="-171450" algn="l" defTabSz="711200">
            <a:lnSpc>
              <a:spcPct val="90000"/>
            </a:lnSpc>
            <a:spcBef>
              <a:spcPct val="0"/>
            </a:spcBef>
            <a:spcAft>
              <a:spcPct val="15000"/>
            </a:spcAft>
            <a:buChar char="••"/>
          </a:pPr>
          <a:r>
            <a:rPr lang="en-US" sz="1600" kern="1200" dirty="0" smtClean="0"/>
            <a:t>Body repairing itself</a:t>
          </a:r>
          <a:endParaRPr lang="en-US" sz="1600" kern="1200" dirty="0"/>
        </a:p>
        <a:p>
          <a:pPr marL="171450" lvl="1" indent="-171450" algn="l" defTabSz="711200">
            <a:lnSpc>
              <a:spcPct val="90000"/>
            </a:lnSpc>
            <a:spcBef>
              <a:spcPct val="0"/>
            </a:spcBef>
            <a:spcAft>
              <a:spcPct val="15000"/>
            </a:spcAft>
            <a:buChar char="••"/>
          </a:pPr>
          <a:r>
            <a:rPr lang="en-US" sz="1600" kern="1200" dirty="0" smtClean="0"/>
            <a:t>Sleeping walking and night terrors can occur</a:t>
          </a:r>
          <a:endParaRPr lang="en-US" sz="1600" kern="1200" dirty="0"/>
        </a:p>
      </dsp:txBody>
      <dsp:txXfrm rot="-5400000">
        <a:off x="948999" y="3768347"/>
        <a:ext cx="8253584" cy="795179"/>
      </dsp:txXfrm>
    </dsp:sp>
    <dsp:sp modelId="{137B4C4D-63E2-B44B-9CEA-364E0F25A8C8}">
      <dsp:nvSpPr>
        <dsp:cNvPr id="0" name=""/>
        <dsp:cNvSpPr/>
      </dsp:nvSpPr>
      <dsp:spPr>
        <a:xfrm rot="5400000">
          <a:off x="-203356" y="5169573"/>
          <a:ext cx="1355712" cy="948998"/>
        </a:xfrm>
        <a:prstGeom prst="chevron">
          <a:avLst/>
        </a:prstGeom>
        <a:solidFill>
          <a:schemeClr val="accent3">
            <a:hueOff val="-1234064"/>
            <a:satOff val="-21671"/>
            <a:lumOff val="-392"/>
            <a:alphaOff val="0"/>
          </a:schemeClr>
        </a:solidFill>
        <a:ln w="15875" cap="rnd" cmpd="sng" algn="ctr">
          <a:solidFill>
            <a:schemeClr val="accent3">
              <a:hueOff val="-1234064"/>
              <a:satOff val="-21671"/>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Stage 5</a:t>
          </a:r>
          <a:endParaRPr lang="en-US" sz="1400" kern="1200" dirty="0"/>
        </a:p>
      </dsp:txBody>
      <dsp:txXfrm rot="-5400000">
        <a:off x="1" y="5440715"/>
        <a:ext cx="948998" cy="406714"/>
      </dsp:txXfrm>
    </dsp:sp>
    <dsp:sp modelId="{D4801E8A-5829-B04A-AC62-591C77FDF220}">
      <dsp:nvSpPr>
        <dsp:cNvPr id="0" name=""/>
        <dsp:cNvSpPr/>
      </dsp:nvSpPr>
      <dsp:spPr>
        <a:xfrm rot="5400000">
          <a:off x="4656692" y="1258523"/>
          <a:ext cx="881213" cy="8296601"/>
        </a:xfrm>
        <a:prstGeom prst="round2SameRect">
          <a:avLst/>
        </a:prstGeom>
        <a:solidFill>
          <a:schemeClr val="lt1">
            <a:alpha val="90000"/>
            <a:hueOff val="0"/>
            <a:satOff val="0"/>
            <a:lumOff val="0"/>
            <a:alphaOff val="0"/>
          </a:schemeClr>
        </a:solidFill>
        <a:ln w="15875" cap="rnd" cmpd="sng" algn="ctr">
          <a:solidFill>
            <a:schemeClr val="accent3">
              <a:hueOff val="-1234064"/>
              <a:satOff val="-21671"/>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Characterized by rapid eye movements</a:t>
          </a:r>
          <a:endParaRPr lang="en-US" sz="1600" kern="1200" dirty="0"/>
        </a:p>
        <a:p>
          <a:pPr marL="171450" lvl="1" indent="-171450" algn="l" defTabSz="711200">
            <a:lnSpc>
              <a:spcPct val="90000"/>
            </a:lnSpc>
            <a:spcBef>
              <a:spcPct val="0"/>
            </a:spcBef>
            <a:spcAft>
              <a:spcPct val="15000"/>
            </a:spcAft>
            <a:buChar char="••"/>
          </a:pPr>
          <a:r>
            <a:rPr lang="en-US" sz="1600" kern="1200" dirty="0" smtClean="0"/>
            <a:t>Body is motionless</a:t>
          </a:r>
          <a:endParaRPr lang="en-US" sz="1600" kern="1200" dirty="0"/>
        </a:p>
        <a:p>
          <a:pPr marL="171450" lvl="1" indent="-171450" algn="l" defTabSz="711200">
            <a:lnSpc>
              <a:spcPct val="90000"/>
            </a:lnSpc>
            <a:spcBef>
              <a:spcPct val="0"/>
            </a:spcBef>
            <a:spcAft>
              <a:spcPct val="15000"/>
            </a:spcAft>
            <a:buChar char="••"/>
          </a:pPr>
          <a:r>
            <a:rPr lang="en-US" sz="1600" kern="1200" dirty="0" smtClean="0"/>
            <a:t>Vivid dreaming; active brain waves similar to when thinking</a:t>
          </a:r>
          <a:endParaRPr lang="en-US" sz="1600" kern="1200" dirty="0"/>
        </a:p>
      </dsp:txBody>
      <dsp:txXfrm rot="-5400000">
        <a:off x="948999" y="5009234"/>
        <a:ext cx="8253584" cy="7951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5682FC-4CDC-874C-AC73-6B4F535A28AC}" type="datetimeFigureOut">
              <a:rPr lang="en-US" smtClean="0"/>
              <a:t>6/19/18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F51B3-C1FD-E847-8078-F74B7113F3D1}" type="slidenum">
              <a:rPr lang="en-US" smtClean="0"/>
              <a:t>‹#›</a:t>
            </a:fld>
            <a:endParaRPr lang="en-US"/>
          </a:p>
        </p:txBody>
      </p:sp>
    </p:spTree>
    <p:extLst>
      <p:ext uri="{BB962C8B-B14F-4D97-AF65-F5344CB8AC3E}">
        <p14:creationId xmlns:p14="http://schemas.microsoft.com/office/powerpoint/2010/main" val="417520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69DF0-B05C-F24F-A1F4-2065D5D73DBB}" type="datetimeFigureOut">
              <a:rPr lang="en-US" smtClean="0"/>
              <a:t>6/19/18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65D16-B72B-034B-AFEC-2A9176FA29B4}" type="slidenum">
              <a:rPr lang="en-US" smtClean="0"/>
              <a:t>‹#›</a:t>
            </a:fld>
            <a:endParaRPr lang="en-US"/>
          </a:p>
        </p:txBody>
      </p:sp>
    </p:spTree>
    <p:extLst>
      <p:ext uri="{BB962C8B-B14F-4D97-AF65-F5344CB8AC3E}">
        <p14:creationId xmlns:p14="http://schemas.microsoft.com/office/powerpoint/2010/main" val="3694718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asm.org/adult-sleepwalking-is-serious-condition-that-impacts-health-related-quality-of-life/" TargetMode="External"/><Relationship Id="rId4" Type="http://schemas.openxmlformats.org/officeDocument/2006/relationships/hyperlink" Target="https://sleepjunkies.com/features/7-stranger-than-fiction-bizarre-sleep-disorders/" TargetMode="External"/><Relationship Id="rId5" Type="http://schemas.openxmlformats.org/officeDocument/2006/relationships/hyperlink" Target="https://sleepjunkies.com/blog/sexsomnia-law/" TargetMode="External"/><Relationship Id="rId6" Type="http://schemas.openxmlformats.org/officeDocument/2006/relationships/hyperlink" Target="http://www.bbc.co.uk/news/magazine-42267790" TargetMode="External"/><Relationship Id="rId7" Type="http://schemas.openxmlformats.org/officeDocument/2006/relationships/hyperlink" Target="http://www.nightterrors.org/" TargetMode="External"/><Relationship Id="rId8" Type="http://schemas.openxmlformats.org/officeDocument/2006/relationships/hyperlink" Target="https://sleepjunkies.com/sleep-disorders/rem-sleep-disorder/" TargetMode="External"/><Relationship Id="rId9" Type="http://schemas.openxmlformats.org/officeDocument/2006/relationships/hyperlink" Target="https://www.ncbi.nlm.nih.gov/pmc/articles/PMC2902006/" TargetMode="External"/><Relationship Id="rId10" Type="http://schemas.openxmlformats.org/officeDocument/2006/relationships/hyperlink" Target="https://sleepjunkies.com/sleep-disorders/nocturnal-enuresis-bed-wetting/"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uck.com/rhythmic-movement-disorder/" TargetMode="External"/><Relationship Id="rId4" Type="http://schemas.openxmlformats.org/officeDocument/2006/relationships/hyperlink" Target="https://sleepjunkies.com/tag/bruxism/" TargetMode="External"/><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5D16-B72B-034B-AFEC-2A9176FA29B4}" type="slidenum">
              <a:rPr lang="en-US" smtClean="0"/>
              <a:t>1</a:t>
            </a:fld>
            <a:endParaRPr lang="en-US"/>
          </a:p>
        </p:txBody>
      </p:sp>
    </p:spTree>
    <p:extLst>
      <p:ext uri="{BB962C8B-B14F-4D97-AF65-F5344CB8AC3E}">
        <p14:creationId xmlns:p14="http://schemas.microsoft.com/office/powerpoint/2010/main" val="233977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1970s, the location of this</a:t>
            </a:r>
            <a:r>
              <a:rPr lang="en-US" baseline="0" dirty="0" smtClean="0"/>
              <a:t> internal clock of sorts was found to be the </a:t>
            </a:r>
            <a:r>
              <a:rPr lang="en-US" baseline="0" dirty="0" err="1" smtClean="0"/>
              <a:t>suprachiasmmatic</a:t>
            </a:r>
            <a:r>
              <a:rPr lang="en-US" baseline="0" dirty="0" smtClean="0"/>
              <a:t> nucleus, in rodents. The cluster of cells is part of the hypothalamus, brain center that regulates appetite and other biologic states. If this area is damaged, the sleep/wake rhythm disappeared and rats were no longer able to sleep on a normal schedule. Although largely self regulated, the clocks location allows it to respond to several types of external clues to keep set at 24 hours. Scientists call these clues “</a:t>
            </a:r>
            <a:r>
              <a:rPr lang="en-US" baseline="0" dirty="0" err="1" smtClean="0"/>
              <a:t>zeitgebers</a:t>
            </a:r>
            <a:r>
              <a:rPr lang="en-US" baseline="0" dirty="0" smtClean="0"/>
              <a:t>”, which means “time givers”</a:t>
            </a:r>
          </a:p>
          <a:p>
            <a:pPr marL="228600" indent="-228600">
              <a:buAutoNum type="arabicPeriod"/>
            </a:pPr>
            <a:r>
              <a:rPr lang="en-US" baseline="0" dirty="0" smtClean="0"/>
              <a:t>Light: most influential</a:t>
            </a:r>
          </a:p>
          <a:p>
            <a:pPr marL="228600" indent="-228600">
              <a:buAutoNum type="arabicPeriod"/>
            </a:pPr>
            <a:r>
              <a:rPr lang="en-US" baseline="0" dirty="0" smtClean="0"/>
              <a:t>Thoughts</a:t>
            </a:r>
          </a:p>
          <a:p>
            <a:pPr marL="228600" indent="-228600">
              <a:buAutoNum type="arabicPeriod"/>
            </a:pPr>
            <a:r>
              <a:rPr lang="en-US" baseline="0" dirty="0" smtClean="0"/>
              <a:t>Melatonin</a:t>
            </a:r>
            <a:endParaRPr lang="en-US" dirty="0" smtClean="0"/>
          </a:p>
          <a:p>
            <a:endParaRPr lang="en-US" dirty="0" smtClean="0"/>
          </a:p>
          <a:p>
            <a:r>
              <a:rPr lang="en-US" dirty="0" smtClean="0"/>
              <a:t>The average </a:t>
            </a:r>
            <a:r>
              <a:rPr lang="en-US" dirty="0" err="1" smtClean="0"/>
              <a:t>american</a:t>
            </a:r>
            <a:r>
              <a:rPr lang="en-US" dirty="0" smtClean="0"/>
              <a:t> adult spends about 7.5</a:t>
            </a:r>
            <a:r>
              <a:rPr lang="en-US" baseline="0" dirty="0" smtClean="0"/>
              <a:t> hours a day sleeping. Cats snooze about 15, horses 3, bats 20 hours.</a:t>
            </a:r>
            <a:endParaRPr lang="en-US" dirty="0"/>
          </a:p>
        </p:txBody>
      </p:sp>
      <p:sp>
        <p:nvSpPr>
          <p:cNvPr id="4" name="Slide Number Placeholder 3"/>
          <p:cNvSpPr>
            <a:spLocks noGrp="1"/>
          </p:cNvSpPr>
          <p:nvPr>
            <p:ph type="sldNum" sz="quarter" idx="10"/>
          </p:nvPr>
        </p:nvSpPr>
        <p:spPr/>
        <p:txBody>
          <a:bodyPr/>
          <a:lstStyle/>
          <a:p>
            <a:fld id="{31919BA5-0B28-4145-8F89-AA970ED6D1E9}" type="slidenum">
              <a:rPr lang="en-US" smtClean="0"/>
              <a:t>16</a:t>
            </a:fld>
            <a:endParaRPr lang="en-US"/>
          </a:p>
        </p:txBody>
      </p:sp>
    </p:spTree>
    <p:extLst>
      <p:ext uri="{BB962C8B-B14F-4D97-AF65-F5344CB8AC3E}">
        <p14:creationId xmlns:p14="http://schemas.microsoft.com/office/powerpoint/2010/main" val="2026268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NREM-related </a:t>
            </a:r>
            <a:r>
              <a:rPr lang="en-US" sz="1200" b="1" kern="1200" dirty="0" err="1" smtClean="0">
                <a:solidFill>
                  <a:schemeClr val="tx1"/>
                </a:solidFill>
                <a:effectLst/>
                <a:latin typeface="+mn-lt"/>
                <a:ea typeface="+mn-ea"/>
                <a:cs typeface="+mn-cs"/>
              </a:rPr>
              <a:t>parasomnias</a:t>
            </a:r>
            <a:r>
              <a:rPr lang="en-US" sz="1200" b="1" kern="1200" dirty="0" smtClean="0">
                <a:solidFill>
                  <a:schemeClr val="tx1"/>
                </a:solidFill>
                <a:effectLst/>
                <a:latin typeface="+mn-lt"/>
                <a:ea typeface="+mn-ea"/>
                <a:cs typeface="+mn-cs"/>
              </a:rPr>
              <a:t> include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Sleepwalking</a:t>
            </a:r>
            <a:r>
              <a:rPr lang="en-US" sz="1200" kern="1200" dirty="0" smtClean="0">
                <a:solidFill>
                  <a:schemeClr val="tx1"/>
                </a:solidFill>
                <a:effectLst/>
                <a:latin typeface="+mn-lt"/>
                <a:ea typeface="+mn-ea"/>
                <a:cs typeface="+mn-cs"/>
              </a:rPr>
              <a:t> (also known as somnambulism and </a:t>
            </a:r>
            <a:r>
              <a:rPr lang="en-US" sz="1200" kern="1200" dirty="0" err="1" smtClean="0">
                <a:solidFill>
                  <a:schemeClr val="tx1"/>
                </a:solidFill>
                <a:effectLst/>
                <a:latin typeface="+mn-lt"/>
                <a:ea typeface="+mn-ea"/>
                <a:cs typeface="+mn-cs"/>
              </a:rPr>
              <a:t>noctambulism</a:t>
            </a:r>
            <a:r>
              <a:rPr lang="en-US" sz="1200" kern="1200" dirty="0" smtClean="0">
                <a:solidFill>
                  <a:schemeClr val="tx1"/>
                </a:solidFill>
                <a:effectLst/>
                <a:latin typeface="+mn-lt"/>
                <a:ea typeface="+mn-ea"/>
                <a:cs typeface="+mn-cs"/>
              </a:rPr>
              <a:t>). A condition affecting </a:t>
            </a:r>
            <a:r>
              <a:rPr lang="en-US" sz="1200" u="sng" kern="1200" dirty="0" smtClean="0">
                <a:solidFill>
                  <a:schemeClr val="tx1"/>
                </a:solidFill>
                <a:effectLst/>
                <a:latin typeface="+mn-lt"/>
                <a:ea typeface="+mn-ea"/>
                <a:cs typeface="+mn-cs"/>
                <a:hlinkClick r:id="rId3"/>
              </a:rPr>
              <a:t>about four percent</a:t>
            </a:r>
            <a:r>
              <a:rPr lang="en-US" sz="1200" kern="1200" dirty="0" smtClean="0">
                <a:solidFill>
                  <a:schemeClr val="tx1"/>
                </a:solidFill>
                <a:effectLst/>
                <a:latin typeface="+mn-lt"/>
                <a:ea typeface="+mn-ea"/>
                <a:cs typeface="+mn-cs"/>
              </a:rPr>
              <a:t> of adults, 15-20% of children. This disorder is not limited to walking; many other behaviors such as </a:t>
            </a:r>
            <a:r>
              <a:rPr lang="en-US" sz="1200" u="sng" kern="1200" dirty="0" smtClean="0">
                <a:solidFill>
                  <a:schemeClr val="tx1"/>
                </a:solidFill>
                <a:effectLst/>
                <a:latin typeface="+mn-lt"/>
                <a:ea typeface="+mn-ea"/>
                <a:cs typeface="+mn-cs"/>
                <a:hlinkClick r:id="rId4"/>
              </a:rPr>
              <a:t>sleep-eating</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5"/>
              </a:rPr>
              <a:t>sexsomnia</a:t>
            </a:r>
            <a:r>
              <a:rPr lang="en-US" sz="1200" kern="1200" dirty="0" smtClean="0">
                <a:solidFill>
                  <a:schemeClr val="tx1"/>
                </a:solidFill>
                <a:effectLst/>
                <a:latin typeface="+mn-lt"/>
                <a:ea typeface="+mn-ea"/>
                <a:cs typeface="+mn-cs"/>
              </a:rPr>
              <a:t> (sleep-sex), </a:t>
            </a:r>
            <a:r>
              <a:rPr lang="en-US" sz="1200" u="sng" kern="1200" dirty="0" smtClean="0">
                <a:solidFill>
                  <a:schemeClr val="tx1"/>
                </a:solidFill>
                <a:effectLst/>
                <a:latin typeface="+mn-lt"/>
                <a:ea typeface="+mn-ea"/>
                <a:cs typeface="+mn-cs"/>
                <a:hlinkClick r:id="rId6"/>
              </a:rPr>
              <a:t>sleep driving</a:t>
            </a:r>
            <a:r>
              <a:rPr lang="en-US" sz="1200" kern="1200" dirty="0" smtClean="0">
                <a:solidFill>
                  <a:schemeClr val="tx1"/>
                </a:solidFill>
                <a:effectLst/>
                <a:latin typeface="+mn-lt"/>
                <a:ea typeface="+mn-ea"/>
                <a:cs typeface="+mn-cs"/>
              </a:rPr>
              <a:t> and even sleep-texting are becoming increasingly common.  Children usually seem calm, to the point where a casual observer may think that the child is awake. Rarely, children may get up and urinate in places other than the toilet. One of the most common manifestations is your child wordlessly materializing at your bedside in the middle of the night, but not really seeming “all there.” Less commonly, children may be agitated, running around and yelling in a way analogous to a night terror. It’s important to remember that sleepwalkers can perform complex tasks such as unlocking doors and turning on the stove. Sleepwalkers can get injured if they get out of the house. This can be especially perilous if you are on vacation or, say, camping by a cliff.</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Night terrors</a:t>
            </a:r>
            <a:r>
              <a:rPr lang="en-US" sz="1200" kern="1200" dirty="0" smtClean="0">
                <a:solidFill>
                  <a:schemeClr val="tx1"/>
                </a:solidFill>
                <a:effectLst/>
                <a:latin typeface="+mn-lt"/>
                <a:ea typeface="+mn-ea"/>
                <a:cs typeface="+mn-cs"/>
              </a:rPr>
              <a:t>: Fear, terror, disorientation, sweating, rapid heartbeat, screaming, and thrashing are just some of the </a:t>
            </a:r>
            <a:r>
              <a:rPr lang="en-US" sz="1200" u="sng" kern="1200" dirty="0" smtClean="0">
                <a:solidFill>
                  <a:schemeClr val="tx1"/>
                </a:solidFill>
                <a:effectLst/>
                <a:latin typeface="+mn-lt"/>
                <a:ea typeface="+mn-ea"/>
                <a:cs typeface="+mn-cs"/>
                <a:hlinkClick r:id="rId7"/>
              </a:rPr>
              <a:t>frightening symptoms</a:t>
            </a:r>
            <a:r>
              <a:rPr lang="en-US" sz="1200" kern="1200" dirty="0" smtClean="0">
                <a:solidFill>
                  <a:schemeClr val="tx1"/>
                </a:solidFill>
                <a:effectLst/>
                <a:latin typeface="+mn-lt"/>
                <a:ea typeface="+mn-ea"/>
                <a:cs typeface="+mn-cs"/>
              </a:rPr>
              <a:t> of night terrors. As with other </a:t>
            </a:r>
            <a:r>
              <a:rPr lang="en-US" sz="1200" kern="1200" dirty="0" err="1" smtClean="0">
                <a:solidFill>
                  <a:schemeClr val="tx1"/>
                </a:solidFill>
                <a:effectLst/>
                <a:latin typeface="+mn-lt"/>
                <a:ea typeface="+mn-ea"/>
                <a:cs typeface="+mn-cs"/>
              </a:rPr>
              <a:t>parasomnias</a:t>
            </a:r>
            <a:r>
              <a:rPr lang="en-US" sz="1200" kern="1200" dirty="0" smtClean="0">
                <a:solidFill>
                  <a:schemeClr val="tx1"/>
                </a:solidFill>
                <a:effectLst/>
                <a:latin typeface="+mn-lt"/>
                <a:ea typeface="+mn-ea"/>
                <a:cs typeface="+mn-cs"/>
              </a:rPr>
              <a:t>, children tend to experience night terrors more than adults.</a:t>
            </a:r>
            <a:r>
              <a:rPr lang="en-US" sz="1200" kern="1200" baseline="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Confusional</a:t>
            </a:r>
            <a:r>
              <a:rPr lang="en-US" sz="1200" b="1" kern="1200" dirty="0" smtClean="0">
                <a:solidFill>
                  <a:schemeClr val="tx1"/>
                </a:solidFill>
                <a:effectLst/>
                <a:latin typeface="+mn-lt"/>
                <a:ea typeface="+mn-ea"/>
                <a:cs typeface="+mn-cs"/>
              </a:rPr>
              <a:t> arousal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Confusional</a:t>
            </a:r>
            <a:r>
              <a:rPr lang="en-US" sz="1200" kern="1200" dirty="0" smtClean="0">
                <a:solidFill>
                  <a:schemeClr val="tx1"/>
                </a:solidFill>
                <a:effectLst/>
                <a:latin typeface="+mn-lt"/>
                <a:ea typeface="+mn-ea"/>
                <a:cs typeface="+mn-cs"/>
              </a:rPr>
              <a:t> arousal often occurs when people arouse other people from sleep. The newly awakened people could be confused and disoriented and experience memory and speech problems. The timing is similar to the events above, and these events will usually present as some moaning, talking, and maybe a little light thrashing in bed. They typically last longer than night terrors but are milder– a 5–15 minute duration is common. </a:t>
            </a:r>
          </a:p>
          <a:p>
            <a:r>
              <a:rPr lang="en-US" sz="1200" b="1" kern="1200" dirty="0" smtClean="0">
                <a:solidFill>
                  <a:schemeClr val="tx1"/>
                </a:solidFill>
                <a:effectLst/>
                <a:latin typeface="+mn-lt"/>
                <a:ea typeface="+mn-ea"/>
                <a:cs typeface="+mn-cs"/>
              </a:rPr>
              <a:t>REM-related </a:t>
            </a:r>
            <a:r>
              <a:rPr lang="en-US" sz="1200" b="1" kern="1200" dirty="0" err="1" smtClean="0">
                <a:solidFill>
                  <a:schemeClr val="tx1"/>
                </a:solidFill>
                <a:effectLst/>
                <a:latin typeface="+mn-lt"/>
                <a:ea typeface="+mn-ea"/>
                <a:cs typeface="+mn-cs"/>
              </a:rPr>
              <a:t>parasomnias</a:t>
            </a:r>
            <a:r>
              <a:rPr lang="en-US" sz="1200" b="1" kern="1200" dirty="0" smtClean="0">
                <a:solidFill>
                  <a:schemeClr val="tx1"/>
                </a:solidFill>
                <a:effectLst/>
                <a:latin typeface="+mn-lt"/>
                <a:ea typeface="+mn-ea"/>
                <a:cs typeface="+mn-cs"/>
              </a:rPr>
              <a:t>:</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REM sleep behavior disorder</a:t>
            </a:r>
            <a:r>
              <a:rPr lang="en-US" sz="1200" kern="1200" dirty="0" smtClean="0">
                <a:solidFill>
                  <a:schemeClr val="tx1"/>
                </a:solidFill>
                <a:effectLst/>
                <a:latin typeface="+mn-lt"/>
                <a:ea typeface="+mn-ea"/>
                <a:cs typeface="+mn-cs"/>
              </a:rPr>
              <a:t> (RBD). People with </a:t>
            </a:r>
            <a:r>
              <a:rPr lang="en-US" sz="1200" u="sng" kern="1200" dirty="0" smtClean="0">
                <a:solidFill>
                  <a:schemeClr val="tx1"/>
                </a:solidFill>
                <a:effectLst/>
                <a:latin typeface="+mn-lt"/>
                <a:ea typeface="+mn-ea"/>
                <a:cs typeface="+mn-cs"/>
                <a:hlinkClick r:id="rId8"/>
              </a:rPr>
              <a:t>REM sleep disorder</a:t>
            </a:r>
            <a:r>
              <a:rPr lang="en-US" sz="1200" kern="1200" dirty="0" smtClean="0">
                <a:solidFill>
                  <a:schemeClr val="tx1"/>
                </a:solidFill>
                <a:effectLst/>
                <a:latin typeface="+mn-lt"/>
                <a:ea typeface="+mn-ea"/>
                <a:cs typeface="+mn-cs"/>
              </a:rPr>
              <a:t> can experience vivid dreams and try to </a:t>
            </a:r>
            <a:r>
              <a:rPr lang="en-US" sz="1200" u="sng" kern="1200" dirty="0" smtClean="0">
                <a:solidFill>
                  <a:schemeClr val="tx1"/>
                </a:solidFill>
                <a:effectLst/>
                <a:latin typeface="+mn-lt"/>
                <a:ea typeface="+mn-ea"/>
                <a:cs typeface="+mn-cs"/>
                <a:hlinkClick r:id="rId9"/>
              </a:rPr>
              <a:t>mimic the behavior</a:t>
            </a:r>
            <a:r>
              <a:rPr lang="en-US" sz="1200" kern="1200" dirty="0" smtClean="0">
                <a:solidFill>
                  <a:schemeClr val="tx1"/>
                </a:solidFill>
                <a:effectLst/>
                <a:latin typeface="+mn-lt"/>
                <a:ea typeface="+mn-ea"/>
                <a:cs typeface="+mn-cs"/>
              </a:rPr>
              <a:t> occurring in their dreams, even though they may be experiencing temporary muscle paralysis, a condition known as </a:t>
            </a:r>
            <a:r>
              <a:rPr lang="en-US" sz="1200" kern="1200" dirty="0" err="1" smtClean="0">
                <a:solidFill>
                  <a:schemeClr val="tx1"/>
                </a:solidFill>
                <a:effectLst/>
                <a:latin typeface="+mn-lt"/>
                <a:ea typeface="+mn-ea"/>
                <a:cs typeface="+mn-cs"/>
              </a:rPr>
              <a:t>atonia</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Hallucinations</a:t>
            </a:r>
            <a:r>
              <a:rPr lang="en-US" sz="1200" kern="1200" dirty="0" smtClean="0">
                <a:solidFill>
                  <a:schemeClr val="tx1"/>
                </a:solidFill>
                <a:effectLst/>
                <a:latin typeface="+mn-lt"/>
                <a:ea typeface="+mn-ea"/>
                <a:cs typeface="+mn-cs"/>
              </a:rPr>
              <a:t>. People might experience hypnagogic hallucinations while falling asleep or </a:t>
            </a:r>
            <a:r>
              <a:rPr lang="en-US" sz="1200" kern="1200" dirty="0" err="1" smtClean="0">
                <a:solidFill>
                  <a:schemeClr val="tx1"/>
                </a:solidFill>
                <a:effectLst/>
                <a:latin typeface="+mn-lt"/>
                <a:ea typeface="+mn-ea"/>
                <a:cs typeface="+mn-cs"/>
              </a:rPr>
              <a:t>hypnopomic</a:t>
            </a:r>
            <a:r>
              <a:rPr lang="en-US" sz="1200" kern="1200" dirty="0" smtClean="0">
                <a:solidFill>
                  <a:schemeClr val="tx1"/>
                </a:solidFill>
                <a:effectLst/>
                <a:latin typeface="+mn-lt"/>
                <a:ea typeface="+mn-ea"/>
                <a:cs typeface="+mn-cs"/>
              </a:rPr>
              <a:t> hallucinations while waking up from sleep.</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Sleep enuresis</a:t>
            </a:r>
            <a:r>
              <a:rPr lang="en-US" sz="1200" kern="1200" dirty="0" smtClean="0">
                <a:solidFill>
                  <a:schemeClr val="tx1"/>
                </a:solidFill>
                <a:effectLst/>
                <a:latin typeface="+mn-lt"/>
                <a:ea typeface="+mn-ea"/>
                <a:cs typeface="+mn-cs"/>
              </a:rPr>
              <a:t>. This is a term for urinating while sleeping (</a:t>
            </a:r>
            <a:r>
              <a:rPr lang="en-US" sz="1200" u="sng" kern="1200" dirty="0" smtClean="0">
                <a:solidFill>
                  <a:schemeClr val="tx1"/>
                </a:solidFill>
                <a:effectLst/>
                <a:latin typeface="+mn-lt"/>
                <a:ea typeface="+mn-ea"/>
                <a:cs typeface="+mn-cs"/>
                <a:hlinkClick r:id="rId10"/>
              </a:rPr>
              <a:t>bed-wetting</a:t>
            </a:r>
            <a:r>
              <a:rPr lang="en-US" sz="1200" kern="1200" dirty="0" smtClean="0">
                <a:solidFill>
                  <a:schemeClr val="tx1"/>
                </a:solidFill>
                <a:effectLst/>
                <a:latin typeface="+mn-lt"/>
                <a:ea typeface="+mn-ea"/>
                <a:cs typeface="+mn-cs"/>
              </a:rPr>
              <a:t>), another </a:t>
            </a:r>
            <a:r>
              <a:rPr lang="en-US" sz="1200" kern="1200" dirty="0" err="1" smtClean="0">
                <a:solidFill>
                  <a:schemeClr val="tx1"/>
                </a:solidFill>
                <a:effectLst/>
                <a:latin typeface="+mn-lt"/>
                <a:ea typeface="+mn-ea"/>
                <a:cs typeface="+mn-cs"/>
              </a:rPr>
              <a:t>parasomnia</a:t>
            </a:r>
            <a:r>
              <a:rPr lang="en-US" sz="1200" kern="1200" dirty="0" smtClean="0">
                <a:solidFill>
                  <a:schemeClr val="tx1"/>
                </a:solidFill>
                <a:effectLst/>
                <a:latin typeface="+mn-lt"/>
                <a:ea typeface="+mn-ea"/>
                <a:cs typeface="+mn-cs"/>
              </a:rPr>
              <a:t> more common in children.</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Exploding head syndrome</a:t>
            </a:r>
            <a:r>
              <a:rPr lang="en-US" sz="1200" kern="1200" dirty="0" smtClean="0">
                <a:solidFill>
                  <a:schemeClr val="tx1"/>
                </a:solidFill>
                <a:effectLst/>
                <a:latin typeface="+mn-lt"/>
                <a:ea typeface="+mn-ea"/>
                <a:cs typeface="+mn-cs"/>
              </a:rPr>
              <a:t>. People with this condition sometimes say it feels as if they have exploding bombs in or near their heads while they are trying to fall asleep. </a:t>
            </a:r>
            <a:r>
              <a:rPr lang="en-US" sz="1200" u="sng" kern="1200" dirty="0" smtClean="0">
                <a:solidFill>
                  <a:schemeClr val="tx1"/>
                </a:solidFill>
                <a:effectLst/>
                <a:latin typeface="+mn-lt"/>
                <a:ea typeface="+mn-ea"/>
                <a:cs typeface="+mn-cs"/>
                <a:hlinkClick r:id="rId4"/>
              </a:rPr>
              <a:t>Exploding head syndrome</a:t>
            </a:r>
            <a:r>
              <a:rPr lang="en-US" sz="1200" kern="1200" dirty="0" smtClean="0">
                <a:solidFill>
                  <a:schemeClr val="tx1"/>
                </a:solidFill>
                <a:effectLst/>
                <a:latin typeface="+mn-lt"/>
                <a:ea typeface="+mn-ea"/>
                <a:cs typeface="+mn-cs"/>
              </a:rPr>
              <a:t> is often related to insomnia, jet lag, emotional tension, and stress. It might be caused by the brain’s inability to shut down certain functions as people fall asleep.</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5C65D16-B72B-034B-AFEC-2A9176FA29B4}" type="slidenum">
              <a:rPr lang="en-US" smtClean="0"/>
              <a:t>19</a:t>
            </a:fld>
            <a:endParaRPr lang="en-US"/>
          </a:p>
        </p:txBody>
      </p:sp>
    </p:spTree>
    <p:extLst>
      <p:ext uri="{BB962C8B-B14F-4D97-AF65-F5344CB8AC3E}">
        <p14:creationId xmlns:p14="http://schemas.microsoft.com/office/powerpoint/2010/main" val="3260979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 </a:t>
            </a:r>
            <a:r>
              <a:rPr lang="en-US" dirty="0" err="1" smtClean="0"/>
              <a:t>vs</a:t>
            </a:r>
            <a:r>
              <a:rPr lang="en-US" dirty="0" smtClean="0"/>
              <a:t> obstructive:</a:t>
            </a:r>
            <a:r>
              <a:rPr lang="en-US" baseline="0" dirty="0" smtClean="0"/>
              <a:t> cessation of breathing without associated </a:t>
            </a:r>
            <a:r>
              <a:rPr lang="en-US" baseline="0" dirty="0" err="1" smtClean="0"/>
              <a:t>ventilatory</a:t>
            </a:r>
            <a:r>
              <a:rPr lang="en-US" baseline="0" dirty="0" smtClean="0"/>
              <a:t> effort. </a:t>
            </a:r>
          </a:p>
          <a:p>
            <a:r>
              <a:rPr lang="en-US" baseline="0" dirty="0" smtClean="0"/>
              <a:t>Primary typically due to CNS </a:t>
            </a:r>
            <a:r>
              <a:rPr lang="en-US" baseline="0" dirty="0" err="1" smtClean="0"/>
              <a:t>dsyfunction</a:t>
            </a:r>
            <a:endParaRPr lang="en-US" baseline="0" dirty="0" smtClean="0"/>
          </a:p>
          <a:p>
            <a:r>
              <a:rPr lang="en-US" baseline="0" dirty="0" smtClean="0"/>
              <a:t>Secondary most often associated with long-term use (at least 2 months) of opioids, as the drug causes respiratory depression by acting on the mu-receptors of the ventral medulla in the brainstem.</a:t>
            </a:r>
          </a:p>
          <a:p>
            <a:r>
              <a:rPr lang="en-US" baseline="0" dirty="0" smtClean="0"/>
              <a:t>Obstructive pattern involves repetitive episodes of cessation of breathing (apneas) or partial upper airway obstruction (hypopneas) that last at minimum of 10 seconds that are associated with reduced blood oxygen saturation, snoring, and sleep disruption.</a:t>
            </a:r>
            <a:endParaRPr lang="en-US" dirty="0"/>
          </a:p>
        </p:txBody>
      </p:sp>
      <p:sp>
        <p:nvSpPr>
          <p:cNvPr id="4" name="Slide Number Placeholder 3"/>
          <p:cNvSpPr>
            <a:spLocks noGrp="1"/>
          </p:cNvSpPr>
          <p:nvPr>
            <p:ph type="sldNum" sz="quarter" idx="10"/>
          </p:nvPr>
        </p:nvSpPr>
        <p:spPr/>
        <p:txBody>
          <a:bodyPr/>
          <a:lstStyle/>
          <a:p>
            <a:fld id="{75C65D16-B72B-034B-AFEC-2A9176FA29B4}" type="slidenum">
              <a:rPr lang="en-US" smtClean="0"/>
              <a:t>21</a:t>
            </a:fld>
            <a:endParaRPr lang="en-US"/>
          </a:p>
        </p:txBody>
      </p:sp>
    </p:spTree>
    <p:extLst>
      <p:ext uri="{BB962C8B-B14F-4D97-AF65-F5344CB8AC3E}">
        <p14:creationId xmlns:p14="http://schemas.microsoft.com/office/powerpoint/2010/main" val="2279212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 sleep apnea.</a:t>
            </a:r>
            <a:r>
              <a:rPr lang="en-US" baseline="0" dirty="0" smtClean="0"/>
              <a:t> Stage 2 sleep (indicated by the number 2 watermark) of a 52-yo male with central sleep apnea episodes. This is a 45 second page. Tracings from top to bottom are airflow, chest, abdomen, and O2 saturation leads. The first 8 second show normal airflow, chest, and abdomen signals, then there is a signal attenuation in the top three leads representing no airflow and no respiratory effort. Normal respiration resumes after the apneic event, and see an oxygen desaturation from 97% to 91%. </a:t>
            </a:r>
            <a:endParaRPr lang="en-US" dirty="0"/>
          </a:p>
        </p:txBody>
      </p:sp>
      <p:sp>
        <p:nvSpPr>
          <p:cNvPr id="4" name="Slide Number Placeholder 3"/>
          <p:cNvSpPr>
            <a:spLocks noGrp="1"/>
          </p:cNvSpPr>
          <p:nvPr>
            <p:ph type="sldNum" sz="quarter" idx="10"/>
          </p:nvPr>
        </p:nvSpPr>
        <p:spPr/>
        <p:txBody>
          <a:bodyPr/>
          <a:lstStyle/>
          <a:p>
            <a:fld id="{75C65D16-B72B-034B-AFEC-2A9176FA29B4}" type="slidenum">
              <a:rPr lang="en-US" smtClean="0"/>
              <a:t>22</a:t>
            </a:fld>
            <a:endParaRPr lang="en-US"/>
          </a:p>
        </p:txBody>
      </p:sp>
    </p:spTree>
    <p:extLst>
      <p:ext uri="{BB962C8B-B14F-4D97-AF65-F5344CB8AC3E}">
        <p14:creationId xmlns:p14="http://schemas.microsoft.com/office/powerpoint/2010/main" val="976057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Obstructive sleep apnea. Again,</a:t>
            </a:r>
            <a:r>
              <a:rPr lang="en-US" baseline="0" dirty="0" smtClean="0"/>
              <a:t> this is stage 2 sleep. This is a 43 </a:t>
            </a:r>
            <a:r>
              <a:rPr lang="en-US" baseline="0" dirty="0" err="1" smtClean="0"/>
              <a:t>yo</a:t>
            </a:r>
            <a:r>
              <a:rPr lang="en-US" baseline="0" dirty="0" smtClean="0"/>
              <a:t> male with obstructive sleep apnea and a 30 second page. Tracings from top to bottom are C4-A1 lead (central head), O1-A2 (occipital head), airflow, chest, abdomen, and O2 saturation leads. Note the normal airflow, chest, and abdomen signals for the first 10 seconds, followed by a cessation of airflow (box) with persistent chest and abdomen signals (indicating persistent respiratory effect) for the next 12 seconds, then a return to normal airflow, chest, and abdomen signals. Again see associated oxygen desaturation from 97% to 91%. </a:t>
            </a:r>
            <a:endParaRPr lang="en-US" dirty="0"/>
          </a:p>
        </p:txBody>
      </p:sp>
      <p:sp>
        <p:nvSpPr>
          <p:cNvPr id="4" name="Slide Number Placeholder 3"/>
          <p:cNvSpPr>
            <a:spLocks noGrp="1"/>
          </p:cNvSpPr>
          <p:nvPr>
            <p:ph type="sldNum" sz="quarter" idx="10"/>
          </p:nvPr>
        </p:nvSpPr>
        <p:spPr/>
        <p:txBody>
          <a:bodyPr/>
          <a:lstStyle/>
          <a:p>
            <a:fld id="{75C65D16-B72B-034B-AFEC-2A9176FA29B4}" type="slidenum">
              <a:rPr lang="en-US" smtClean="0"/>
              <a:t>23</a:t>
            </a:fld>
            <a:endParaRPr lang="en-US"/>
          </a:p>
        </p:txBody>
      </p:sp>
    </p:spTree>
    <p:extLst>
      <p:ext uri="{BB962C8B-B14F-4D97-AF65-F5344CB8AC3E}">
        <p14:creationId xmlns:p14="http://schemas.microsoft.com/office/powerpoint/2010/main" val="3623044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65D16-B72B-034B-AFEC-2A9176FA29B4}" type="slidenum">
              <a:rPr lang="en-US" smtClean="0"/>
              <a:t>24</a:t>
            </a:fld>
            <a:endParaRPr lang="en-US"/>
          </a:p>
        </p:txBody>
      </p:sp>
    </p:spTree>
    <p:extLst>
      <p:ext uri="{BB962C8B-B14F-4D97-AF65-F5344CB8AC3E}">
        <p14:creationId xmlns:p14="http://schemas.microsoft.com/office/powerpoint/2010/main" val="1958476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Continuous</a:t>
            </a:r>
            <a:r>
              <a:rPr lang="en-US" baseline="0" dirty="0" smtClean="0"/>
              <a:t> positive airway pressure </a:t>
            </a:r>
            <a:endParaRPr lang="en-US" dirty="0"/>
          </a:p>
        </p:txBody>
      </p:sp>
      <p:sp>
        <p:nvSpPr>
          <p:cNvPr id="4" name="Slide Number Placeholder 3"/>
          <p:cNvSpPr>
            <a:spLocks noGrp="1"/>
          </p:cNvSpPr>
          <p:nvPr>
            <p:ph type="sldNum" sz="quarter" idx="10"/>
          </p:nvPr>
        </p:nvSpPr>
        <p:spPr/>
        <p:txBody>
          <a:bodyPr/>
          <a:lstStyle/>
          <a:p>
            <a:fld id="{75C65D16-B72B-034B-AFEC-2A9176FA29B4}" type="slidenum">
              <a:rPr lang="en-US" smtClean="0"/>
              <a:t>25</a:t>
            </a:fld>
            <a:endParaRPr lang="en-US"/>
          </a:p>
        </p:txBody>
      </p:sp>
    </p:spTree>
    <p:extLst>
      <p:ext uri="{BB962C8B-B14F-4D97-AF65-F5344CB8AC3E}">
        <p14:creationId xmlns:p14="http://schemas.microsoft.com/office/powerpoint/2010/main" val="1367905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hypnogram</a:t>
            </a:r>
            <a:r>
              <a:rPr lang="en-US" sz="1200" kern="1200" dirty="0" smtClean="0">
                <a:solidFill>
                  <a:schemeClr val="tx1"/>
                </a:solidFill>
                <a:effectLst/>
                <a:latin typeface="+mn-lt"/>
                <a:ea typeface="+mn-ea"/>
                <a:cs typeface="+mn-cs"/>
              </a:rPr>
              <a:t> of a patient with obstructive sleep apnea. A split-night sleep study was performed. The first part of the study is the diagnostic part. It shows high number of apneas and hypopneas associated with significant desaturation and arousals. The patient spent his sleep in stages N1 and N2 only. The second part of the study is the therapeutic part on CPAP. When the optimal CPAP pressure was reached, apneas and hypopneas were eliminated and oxygen saturation remained &gt;90%. The patients' sleep progressed into stages N3 and REM sleep.  </a:t>
            </a:r>
          </a:p>
          <a:p>
            <a:endParaRPr lang="en-US" dirty="0"/>
          </a:p>
        </p:txBody>
      </p:sp>
      <p:sp>
        <p:nvSpPr>
          <p:cNvPr id="4" name="Slide Number Placeholder 3"/>
          <p:cNvSpPr>
            <a:spLocks noGrp="1"/>
          </p:cNvSpPr>
          <p:nvPr>
            <p:ph type="sldNum" sz="quarter" idx="10"/>
          </p:nvPr>
        </p:nvSpPr>
        <p:spPr/>
        <p:txBody>
          <a:bodyPr/>
          <a:lstStyle/>
          <a:p>
            <a:fld id="{75C65D16-B72B-034B-AFEC-2A9176FA29B4}" type="slidenum">
              <a:rPr lang="en-US" smtClean="0"/>
              <a:t>29</a:t>
            </a:fld>
            <a:endParaRPr lang="en-US"/>
          </a:p>
        </p:txBody>
      </p:sp>
    </p:spTree>
    <p:extLst>
      <p:ext uri="{BB962C8B-B14F-4D97-AF65-F5344CB8AC3E}">
        <p14:creationId xmlns:p14="http://schemas.microsoft.com/office/powerpoint/2010/main" val="2633916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Myoclonus</a:t>
            </a:r>
            <a:r>
              <a:rPr lang="en-US" sz="1200" kern="1200" dirty="0" smtClean="0">
                <a:solidFill>
                  <a:schemeClr val="tx1"/>
                </a:solidFill>
                <a:effectLst/>
                <a:latin typeface="+mn-lt"/>
                <a:ea typeface="+mn-ea"/>
                <a:cs typeface="+mn-cs"/>
              </a:rPr>
              <a:t>. This is the technical term for jerks, twitches, or seizures that can occur during this time.</a:t>
            </a:r>
          </a:p>
          <a:p>
            <a:pPr lvl="0"/>
            <a:r>
              <a:rPr lang="en-US" sz="1200" b="1" kern="1200" dirty="0" smtClean="0">
                <a:solidFill>
                  <a:schemeClr val="tx1"/>
                </a:solidFill>
                <a:effectLst/>
                <a:latin typeface="+mn-lt"/>
                <a:ea typeface="+mn-ea"/>
                <a:cs typeface="+mn-cs"/>
              </a:rPr>
              <a:t>Nocturnal leg cramps</a:t>
            </a:r>
            <a:r>
              <a:rPr lang="en-US" sz="1200" kern="1200" dirty="0" smtClean="0">
                <a:solidFill>
                  <a:schemeClr val="tx1"/>
                </a:solidFill>
                <a:effectLst/>
                <a:latin typeface="+mn-lt"/>
                <a:ea typeface="+mn-ea"/>
                <a:cs typeface="+mn-cs"/>
              </a:rPr>
              <a:t>. Muscle contractions sometimes cause nighttime cramping and pain, especially in older adults.</a:t>
            </a:r>
          </a:p>
          <a:p>
            <a:pPr lvl="0"/>
            <a:r>
              <a:rPr lang="en-US" sz="1200" b="1" kern="1200" dirty="0" smtClean="0">
                <a:solidFill>
                  <a:schemeClr val="tx1"/>
                </a:solidFill>
                <a:effectLst/>
                <a:latin typeface="+mn-lt"/>
                <a:ea typeface="+mn-ea"/>
                <a:cs typeface="+mn-cs"/>
              </a:rPr>
              <a:t>Rhythmic movement disorder (RMD)</a:t>
            </a:r>
            <a:r>
              <a:rPr lang="en-US" sz="1200" kern="1200" dirty="0" smtClean="0">
                <a:solidFill>
                  <a:schemeClr val="tx1"/>
                </a:solidFill>
                <a:effectLst/>
                <a:latin typeface="+mn-lt"/>
                <a:ea typeface="+mn-ea"/>
                <a:cs typeface="+mn-cs"/>
              </a:rPr>
              <a:t>. Children who make repetitive movements and rock themselves to sleep might have RMD, a condition </a:t>
            </a:r>
            <a:r>
              <a:rPr lang="en-US" sz="1200" kern="1200" dirty="0" smtClean="0">
                <a:solidFill>
                  <a:schemeClr val="tx1"/>
                </a:solidFill>
                <a:effectLst/>
                <a:latin typeface="+mn-lt"/>
                <a:ea typeface="+mn-ea"/>
                <a:cs typeface="+mn-cs"/>
                <a:hlinkClick r:id="rId3"/>
              </a:rPr>
              <a:t>most children outgrow</a:t>
            </a:r>
            <a:r>
              <a:rPr lang="en-US" sz="1200" kern="1200" dirty="0" smtClean="0">
                <a:solidFill>
                  <a:schemeClr val="tx1"/>
                </a:solidFill>
                <a:effectLst/>
                <a:latin typeface="+mn-lt"/>
                <a:ea typeface="+mn-ea"/>
                <a:cs typeface="+mn-cs"/>
              </a:rPr>
              <a:t> by the age of five. Children with this disorder might also bang or roll their heads while sleeping.</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Bruxism</a:t>
            </a:r>
            <a:r>
              <a:rPr lang="en-US" sz="1200" kern="1200" dirty="0" smtClean="0">
                <a:solidFill>
                  <a:schemeClr val="tx1"/>
                </a:solidFill>
                <a:effectLst/>
                <a:latin typeface="+mn-lt"/>
                <a:ea typeface="+mn-ea"/>
                <a:cs typeface="+mn-cs"/>
              </a:rPr>
              <a:t>. People with </a:t>
            </a:r>
            <a:r>
              <a:rPr lang="en-US" sz="1200" kern="1200" dirty="0" smtClean="0">
                <a:solidFill>
                  <a:schemeClr val="tx1"/>
                </a:solidFill>
                <a:effectLst/>
                <a:latin typeface="+mn-lt"/>
                <a:ea typeface="+mn-ea"/>
                <a:cs typeface="+mn-cs"/>
                <a:hlinkClick r:id="rId4"/>
              </a:rPr>
              <a:t>bruxism</a:t>
            </a:r>
            <a:r>
              <a:rPr lang="en-US" sz="1200" kern="1200" dirty="0" smtClean="0">
                <a:solidFill>
                  <a:schemeClr val="tx1"/>
                </a:solidFill>
                <a:effectLst/>
                <a:latin typeface="+mn-lt"/>
                <a:ea typeface="+mn-ea"/>
                <a:cs typeface="+mn-cs"/>
              </a:rPr>
              <a:t> grind their teeth or clench their jaws. Excess stress might contribute to this condition.</a:t>
            </a:r>
          </a:p>
          <a:p>
            <a:endParaRPr lang="en-US" dirty="0"/>
          </a:p>
        </p:txBody>
      </p:sp>
      <p:sp>
        <p:nvSpPr>
          <p:cNvPr id="4" name="Slide Number Placeholder 3"/>
          <p:cNvSpPr>
            <a:spLocks noGrp="1"/>
          </p:cNvSpPr>
          <p:nvPr>
            <p:ph type="sldNum" sz="quarter" idx="10"/>
          </p:nvPr>
        </p:nvSpPr>
        <p:spPr/>
        <p:txBody>
          <a:bodyPr/>
          <a:lstStyle/>
          <a:p>
            <a:fld id="{75C65D16-B72B-034B-AFEC-2A9176FA29B4}" type="slidenum">
              <a:rPr lang="en-US" smtClean="0"/>
              <a:t>30</a:t>
            </a:fld>
            <a:endParaRPr lang="en-US"/>
          </a:p>
        </p:txBody>
      </p:sp>
    </p:spTree>
    <p:extLst>
      <p:ext uri="{BB962C8B-B14F-4D97-AF65-F5344CB8AC3E}">
        <p14:creationId xmlns:p14="http://schemas.microsoft.com/office/powerpoint/2010/main" val="4079009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5D16-B72B-034B-AFEC-2A9176FA29B4}" type="slidenum">
              <a:rPr lang="en-US" smtClean="0"/>
              <a:t>33</a:t>
            </a:fld>
            <a:endParaRPr lang="en-US"/>
          </a:p>
        </p:txBody>
      </p:sp>
    </p:spTree>
    <p:extLst>
      <p:ext uri="{BB962C8B-B14F-4D97-AF65-F5344CB8AC3E}">
        <p14:creationId xmlns:p14="http://schemas.microsoft.com/office/powerpoint/2010/main" val="302875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65D16-B72B-034B-AFEC-2A9176FA29B4}" type="slidenum">
              <a:rPr lang="en-US" smtClean="0"/>
              <a:t>2</a:t>
            </a:fld>
            <a:endParaRPr lang="en-US"/>
          </a:p>
        </p:txBody>
      </p:sp>
    </p:spTree>
    <p:extLst>
      <p:ext uri="{BB962C8B-B14F-4D97-AF65-F5344CB8AC3E}">
        <p14:creationId xmlns:p14="http://schemas.microsoft.com/office/powerpoint/2010/main" val="315185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primary </a:t>
            </a:r>
            <a:r>
              <a:rPr lang="en-US" dirty="0" smtClean="0"/>
              <a:t>complaint. There are 85 sleep disorders, with eight</a:t>
            </a:r>
            <a:r>
              <a:rPr lang="en-US" baseline="0" dirty="0" smtClean="0"/>
              <a:t> major categories. Will talk about 6 of them as the 7</a:t>
            </a:r>
            <a:r>
              <a:rPr lang="en-US" baseline="30000" dirty="0" smtClean="0"/>
              <a:t>th</a:t>
            </a:r>
            <a:r>
              <a:rPr lang="en-US" baseline="0" dirty="0" smtClean="0"/>
              <a:t> is the </a:t>
            </a:r>
            <a:r>
              <a:rPr lang="en-US" baseline="0" dirty="0" err="1" smtClean="0"/>
              <a:t>trashbin</a:t>
            </a:r>
            <a:r>
              <a:rPr lang="en-US" baseline="0" dirty="0" smtClean="0"/>
              <a:t> category of “other sleep disorders” and the 8</a:t>
            </a:r>
            <a:r>
              <a:rPr lang="en-US" baseline="30000" dirty="0" smtClean="0"/>
              <a:t>th</a:t>
            </a:r>
            <a:r>
              <a:rPr lang="en-US" baseline="0" dirty="0" smtClean="0"/>
              <a:t> is a category of isolated symptoms, unresolved issues, or normal variants.</a:t>
            </a:r>
            <a:endParaRPr lang="en-US" dirty="0"/>
          </a:p>
        </p:txBody>
      </p:sp>
      <p:sp>
        <p:nvSpPr>
          <p:cNvPr id="4" name="Slide Number Placeholder 3"/>
          <p:cNvSpPr>
            <a:spLocks noGrp="1"/>
          </p:cNvSpPr>
          <p:nvPr>
            <p:ph type="sldNum" sz="quarter" idx="10"/>
          </p:nvPr>
        </p:nvSpPr>
        <p:spPr/>
        <p:txBody>
          <a:bodyPr/>
          <a:lstStyle/>
          <a:p>
            <a:fld id="{75C65D16-B72B-034B-AFEC-2A9176FA29B4}" type="slidenum">
              <a:rPr lang="en-US" smtClean="0"/>
              <a:t>3</a:t>
            </a:fld>
            <a:endParaRPr lang="en-US"/>
          </a:p>
        </p:txBody>
      </p:sp>
    </p:spTree>
    <p:extLst>
      <p:ext uri="{BB962C8B-B14F-4D97-AF65-F5344CB8AC3E}">
        <p14:creationId xmlns:p14="http://schemas.microsoft.com/office/powerpoint/2010/main" val="109140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65D16-B72B-034B-AFEC-2A9176FA29B4}" type="slidenum">
              <a:rPr lang="en-US" smtClean="0"/>
              <a:t>4</a:t>
            </a:fld>
            <a:endParaRPr lang="en-US"/>
          </a:p>
        </p:txBody>
      </p:sp>
    </p:spTree>
    <p:extLst>
      <p:ext uri="{BB962C8B-B14F-4D97-AF65-F5344CB8AC3E}">
        <p14:creationId xmlns:p14="http://schemas.microsoft.com/office/powerpoint/2010/main" val="109140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919BA5-0B28-4145-8F89-AA970ED6D1E9}" type="slidenum">
              <a:rPr lang="en-US" smtClean="0"/>
              <a:t>5</a:t>
            </a:fld>
            <a:endParaRPr lang="en-US"/>
          </a:p>
        </p:txBody>
      </p:sp>
    </p:spTree>
    <p:extLst>
      <p:ext uri="{BB962C8B-B14F-4D97-AF65-F5344CB8AC3E}">
        <p14:creationId xmlns:p14="http://schemas.microsoft.com/office/powerpoint/2010/main" val="42856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919BA5-0B28-4145-8F89-AA970ED6D1E9}" type="slidenum">
              <a:rPr lang="en-US" smtClean="0"/>
              <a:t>6</a:t>
            </a:fld>
            <a:endParaRPr lang="en-US"/>
          </a:p>
        </p:txBody>
      </p:sp>
    </p:spTree>
    <p:extLst>
      <p:ext uri="{BB962C8B-B14F-4D97-AF65-F5344CB8AC3E}">
        <p14:creationId xmlns:p14="http://schemas.microsoft.com/office/powerpoint/2010/main" val="2306768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dirty="0" smtClean="0"/>
              <a:t>1. </a:t>
            </a:r>
            <a:r>
              <a:rPr lang="en-US" dirty="0" err="1" smtClean="0"/>
              <a:t>Psychophysiologic</a:t>
            </a:r>
            <a:r>
              <a:rPr lang="en-US" dirty="0" smtClean="0"/>
              <a:t> insomnia: most common, present for 1 month, characterized by heightened level of arousal with learned sleep-preventing associations.</a:t>
            </a:r>
            <a:r>
              <a:rPr lang="en-US" baseline="0" dirty="0" smtClean="0"/>
              <a:t> What CBT-I aims at treating.</a:t>
            </a:r>
            <a:endParaRPr lang="en-US" dirty="0" smtClean="0"/>
          </a:p>
          <a:p>
            <a:pPr marL="457200" lvl="1" indent="0">
              <a:buNone/>
            </a:pPr>
            <a:r>
              <a:rPr lang="en-US" dirty="0" smtClean="0"/>
              <a:t>2. Paradoxical insomnia: complaint of severe insomnia occurring without evidence of objective sleep disturbance and without daytime impairment to the extent that would be suggested by the amount of sleep disturbance reported. </a:t>
            </a:r>
          </a:p>
          <a:p>
            <a:pPr marL="457200" lvl="1" indent="0">
              <a:buNone/>
            </a:pPr>
            <a:r>
              <a:rPr lang="en-US" dirty="0" smtClean="0"/>
              <a:t>3. Adjustment sleep disorder: insomnia associated with specific stressor, which can be psychological, physiologic, environmental, or physical.</a:t>
            </a:r>
          </a:p>
          <a:p>
            <a:pPr marL="457200" lvl="1" indent="0">
              <a:buNone/>
            </a:pPr>
            <a:r>
              <a:rPr lang="en-US" dirty="0" smtClean="0"/>
              <a:t>4. Inadequate sleep hygiene is a disorder associated with common daily activities that are inconsistent with good quality sleep and full daytime alertness,</a:t>
            </a:r>
            <a:r>
              <a:rPr lang="en-US" baseline="0" dirty="0" smtClean="0"/>
              <a:t> like irregular sleep onset/wake times, stimulating activities before bed, substances ingested (alcohol, caffeine, nicotine)</a:t>
            </a:r>
            <a:endParaRPr lang="en-US" dirty="0" smtClean="0"/>
          </a:p>
          <a:p>
            <a:endParaRPr lang="en-US" dirty="0"/>
          </a:p>
        </p:txBody>
      </p:sp>
      <p:sp>
        <p:nvSpPr>
          <p:cNvPr id="4" name="Slide Number Placeholder 3"/>
          <p:cNvSpPr>
            <a:spLocks noGrp="1"/>
          </p:cNvSpPr>
          <p:nvPr>
            <p:ph type="sldNum" sz="quarter" idx="10"/>
          </p:nvPr>
        </p:nvSpPr>
        <p:spPr/>
        <p:txBody>
          <a:bodyPr/>
          <a:lstStyle/>
          <a:p>
            <a:fld id="{75C65D16-B72B-034B-AFEC-2A9176FA29B4}" type="slidenum">
              <a:rPr lang="en-US" smtClean="0"/>
              <a:t>9</a:t>
            </a:fld>
            <a:endParaRPr lang="en-US"/>
          </a:p>
        </p:txBody>
      </p:sp>
    </p:spTree>
    <p:extLst>
      <p:ext uri="{BB962C8B-B14F-4D97-AF65-F5344CB8AC3E}">
        <p14:creationId xmlns:p14="http://schemas.microsoft.com/office/powerpoint/2010/main" val="3203014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65D16-B72B-034B-AFEC-2A9176FA29B4}" type="slidenum">
              <a:rPr lang="en-US" smtClean="0"/>
              <a:t>14</a:t>
            </a:fld>
            <a:endParaRPr lang="en-US"/>
          </a:p>
        </p:txBody>
      </p:sp>
    </p:spTree>
    <p:extLst>
      <p:ext uri="{BB962C8B-B14F-4D97-AF65-F5344CB8AC3E}">
        <p14:creationId xmlns:p14="http://schemas.microsoft.com/office/powerpoint/2010/main" val="132645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rgbClr val="000000"/>
                </a:solidFill>
                <a:effectLst/>
                <a:latin typeface="+mn-lt"/>
                <a:ea typeface="+mn-ea"/>
                <a:cs typeface="+mn-cs"/>
              </a:rPr>
              <a:t>Narcolepsy is a sleep disorder characterized by excessive sleepiness, sleep paralysis, hallucinations, and in some cases episodes of cataplexy (partial or total loss of muscle control, can lead to slack jaw,</a:t>
            </a:r>
            <a:r>
              <a:rPr lang="en-US" sz="1200" b="0" kern="1200" baseline="0" dirty="0" smtClean="0">
                <a:solidFill>
                  <a:srgbClr val="000000"/>
                </a:solidFill>
                <a:effectLst/>
                <a:latin typeface="+mn-lt"/>
                <a:ea typeface="+mn-ea"/>
                <a:cs typeface="+mn-cs"/>
              </a:rPr>
              <a:t> weakness of arms/legs/trunk, and is</a:t>
            </a:r>
            <a:r>
              <a:rPr lang="en-US" sz="1200" b="0" kern="1200" dirty="0" smtClean="0">
                <a:solidFill>
                  <a:srgbClr val="000000"/>
                </a:solidFill>
                <a:effectLst/>
                <a:latin typeface="+mn-lt"/>
                <a:ea typeface="+mn-ea"/>
                <a:cs typeface="+mn-cs"/>
              </a:rPr>
              <a:t> often triggered by a strong emotion such as laughter). Narcolepsy occurs equally in men and women and is thought to affect roughly 1 in 2,000 people. People with narcolepsy feel very sleepy during the day and may involuntarily fall asleep during normal activities</a:t>
            </a:r>
            <a:r>
              <a:rPr lang="en-US" sz="1200" b="0" kern="1200" baseline="0" dirty="0" smtClean="0">
                <a:solidFill>
                  <a:srgbClr val="000000"/>
                </a:solidFill>
                <a:effectLst/>
                <a:latin typeface="+mn-lt"/>
                <a:ea typeface="+mn-ea"/>
                <a:cs typeface="+mn-cs"/>
              </a:rPr>
              <a:t>. </a:t>
            </a:r>
            <a:r>
              <a:rPr lang="en-US" sz="1200" b="0" kern="1200" dirty="0" smtClean="0">
                <a:solidFill>
                  <a:srgbClr val="000000"/>
                </a:solidFill>
                <a:effectLst/>
                <a:latin typeface="+mn-lt"/>
                <a:ea typeface="+mn-ea"/>
                <a:cs typeface="+mn-cs"/>
              </a:rPr>
              <a:t> Narcolepsy with cataplexy is caused by the loss of a chemical in the brain called </a:t>
            </a:r>
            <a:r>
              <a:rPr lang="en-US" sz="1200" b="0" kern="1200" dirty="0" err="1" smtClean="0">
                <a:solidFill>
                  <a:srgbClr val="000000"/>
                </a:solidFill>
                <a:effectLst/>
                <a:latin typeface="+mn-lt"/>
                <a:ea typeface="+mn-ea"/>
                <a:cs typeface="+mn-cs"/>
              </a:rPr>
              <a:t>hypocretin</a:t>
            </a:r>
            <a:r>
              <a:rPr lang="en-US" sz="1200" b="0" kern="1200" dirty="0" smtClean="0">
                <a:solidFill>
                  <a:srgbClr val="000000"/>
                </a:solidFill>
                <a:effectLst/>
                <a:latin typeface="+mn-lt"/>
                <a:ea typeface="+mn-ea"/>
                <a:cs typeface="+mn-cs"/>
              </a:rPr>
              <a:t>,</a:t>
            </a:r>
            <a:r>
              <a:rPr lang="en-US" sz="1200" b="0" kern="1200" baseline="0" dirty="0" smtClean="0">
                <a:solidFill>
                  <a:srgbClr val="000000"/>
                </a:solidFill>
                <a:effectLst/>
                <a:latin typeface="+mn-lt"/>
                <a:ea typeface="+mn-ea"/>
                <a:cs typeface="+mn-cs"/>
              </a:rPr>
              <a:t> or </a:t>
            </a:r>
            <a:r>
              <a:rPr lang="en-US" sz="1200" b="0" kern="1200" baseline="0" dirty="0" err="1" smtClean="0">
                <a:solidFill>
                  <a:srgbClr val="000000"/>
                </a:solidFill>
                <a:effectLst/>
                <a:latin typeface="+mn-lt"/>
                <a:ea typeface="+mn-ea"/>
                <a:cs typeface="+mn-cs"/>
              </a:rPr>
              <a:t>orexin</a:t>
            </a:r>
            <a:r>
              <a:rPr lang="en-US" sz="1200" b="0" kern="1200" baseline="0" dirty="0" smtClean="0">
                <a:solidFill>
                  <a:srgbClr val="000000"/>
                </a:solidFill>
                <a:effectLst/>
                <a:latin typeface="+mn-lt"/>
                <a:ea typeface="+mn-ea"/>
                <a:cs typeface="+mn-cs"/>
              </a:rPr>
              <a:t>.</a:t>
            </a:r>
            <a:r>
              <a:rPr lang="en-US" sz="1200" b="0" kern="1200" dirty="0" smtClean="0">
                <a:solidFill>
                  <a:srgbClr val="000000"/>
                </a:solidFill>
                <a:effectLst/>
                <a:latin typeface="+mn-lt"/>
                <a:ea typeface="+mn-ea"/>
                <a:cs typeface="+mn-cs"/>
              </a:rPr>
              <a:t> </a:t>
            </a:r>
            <a:r>
              <a:rPr lang="en-US" sz="1200" b="0" kern="1200" dirty="0" err="1" smtClean="0">
                <a:solidFill>
                  <a:srgbClr val="000000"/>
                </a:solidFill>
                <a:effectLst/>
                <a:latin typeface="+mn-lt"/>
                <a:ea typeface="+mn-ea"/>
                <a:cs typeface="+mn-cs"/>
              </a:rPr>
              <a:t>Hypocretin</a:t>
            </a:r>
            <a:r>
              <a:rPr lang="en-US" sz="1200" b="0" kern="1200" dirty="0" smtClean="0">
                <a:solidFill>
                  <a:srgbClr val="000000"/>
                </a:solidFill>
                <a:effectLst/>
                <a:latin typeface="+mn-lt"/>
                <a:ea typeface="+mn-ea"/>
                <a:cs typeface="+mn-cs"/>
              </a:rPr>
              <a:t> acts on the alerting systems in the brain, keeping us awake and regulating sleep wake cycles. In narcolepsy, the cluster of cells that produce </a:t>
            </a:r>
            <a:r>
              <a:rPr lang="en-US" sz="1200" b="0" kern="1200" dirty="0" err="1" smtClean="0">
                <a:solidFill>
                  <a:srgbClr val="000000"/>
                </a:solidFill>
                <a:effectLst/>
                <a:latin typeface="+mn-lt"/>
                <a:ea typeface="+mn-ea"/>
                <a:cs typeface="+mn-cs"/>
              </a:rPr>
              <a:t>hypocretin</a:t>
            </a:r>
            <a:r>
              <a:rPr lang="en-US" sz="1200" b="0" kern="1200" baseline="0" dirty="0" smtClean="0">
                <a:solidFill>
                  <a:srgbClr val="000000"/>
                </a:solidFill>
                <a:effectLst/>
                <a:latin typeface="+mn-lt"/>
                <a:ea typeface="+mn-ea"/>
                <a:cs typeface="+mn-cs"/>
              </a:rPr>
              <a:t> </a:t>
            </a:r>
            <a:r>
              <a:rPr lang="en-US" sz="1200" b="0" kern="1200" dirty="0" smtClean="0">
                <a:solidFill>
                  <a:srgbClr val="000000"/>
                </a:solidFill>
                <a:effectLst/>
                <a:latin typeface="+mn-lt"/>
                <a:ea typeface="+mn-ea"/>
                <a:cs typeface="+mn-cs"/>
              </a:rPr>
              <a:t>is damaged or completely destroyed. </a:t>
            </a:r>
            <a:endParaRPr lang="en-US" dirty="0"/>
          </a:p>
        </p:txBody>
      </p:sp>
      <p:sp>
        <p:nvSpPr>
          <p:cNvPr id="4" name="Slide Number Placeholder 3"/>
          <p:cNvSpPr>
            <a:spLocks noGrp="1"/>
          </p:cNvSpPr>
          <p:nvPr>
            <p:ph type="sldNum" sz="quarter" idx="10"/>
          </p:nvPr>
        </p:nvSpPr>
        <p:spPr/>
        <p:txBody>
          <a:bodyPr/>
          <a:lstStyle/>
          <a:p>
            <a:fld id="{75C65D16-B72B-034B-AFEC-2A9176FA29B4}" type="slidenum">
              <a:rPr lang="en-US" smtClean="0"/>
              <a:t>15</a:t>
            </a:fld>
            <a:endParaRPr lang="en-US"/>
          </a:p>
        </p:txBody>
      </p:sp>
    </p:spTree>
    <p:extLst>
      <p:ext uri="{BB962C8B-B14F-4D97-AF65-F5344CB8AC3E}">
        <p14:creationId xmlns:p14="http://schemas.microsoft.com/office/powerpoint/2010/main" val="19602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6/19/18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2054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6/19/18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952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6/19/18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5811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6/19/18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4144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6/19/18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4371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6/19/18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713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6/19/18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374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6/19/18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088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6/19/18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34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6/19/18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9672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6/19/18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3523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6/19/18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858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6/19/18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226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6/19/18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32828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6/19/18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7151397"/>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2D2366-FC3D-BD4D-B53A-2DDE981C4743}"/>
              </a:ext>
            </a:extLst>
          </p:cNvPr>
          <p:cNvSpPr>
            <a:spLocks noGrp="1"/>
          </p:cNvSpPr>
          <p:nvPr>
            <p:ph type="ctrTitle"/>
          </p:nvPr>
        </p:nvSpPr>
        <p:spPr/>
        <p:txBody>
          <a:bodyPr/>
          <a:lstStyle/>
          <a:p>
            <a:r>
              <a:rPr lang="en-US" dirty="0"/>
              <a:t>Sleep Disorders</a:t>
            </a:r>
          </a:p>
        </p:txBody>
      </p:sp>
      <p:sp>
        <p:nvSpPr>
          <p:cNvPr id="3" name="Subtitle 2">
            <a:extLst>
              <a:ext uri="{FF2B5EF4-FFF2-40B4-BE49-F238E27FC236}">
                <a16:creationId xmlns:a16="http://schemas.microsoft.com/office/drawing/2014/main" xmlns="" id="{ABC643EF-1AF1-524D-8EA5-217E41AF7CC3}"/>
              </a:ext>
            </a:extLst>
          </p:cNvPr>
          <p:cNvSpPr>
            <a:spLocks noGrp="1"/>
          </p:cNvSpPr>
          <p:nvPr>
            <p:ph type="subTitle" idx="1"/>
          </p:nvPr>
        </p:nvSpPr>
        <p:spPr>
          <a:xfrm>
            <a:off x="810001" y="5280847"/>
            <a:ext cx="10572000" cy="965574"/>
          </a:xfrm>
        </p:spPr>
        <p:txBody>
          <a:bodyPr>
            <a:normAutofit fontScale="85000" lnSpcReduction="10000"/>
          </a:bodyPr>
          <a:lstStyle/>
          <a:p>
            <a:r>
              <a:rPr lang="en-US" dirty="0"/>
              <a:t>Nancy L. Martin, MD</a:t>
            </a:r>
          </a:p>
          <a:p>
            <a:r>
              <a:rPr lang="en-US" dirty="0"/>
              <a:t>University of New </a:t>
            </a:r>
            <a:r>
              <a:rPr lang="en-US" dirty="0" smtClean="0"/>
              <a:t>Mexico</a:t>
            </a:r>
            <a:endParaRPr lang="en-US" dirty="0"/>
          </a:p>
          <a:p>
            <a:r>
              <a:rPr lang="en-US" dirty="0" smtClean="0"/>
              <a:t>Department </a:t>
            </a:r>
            <a:r>
              <a:rPr lang="en-US" dirty="0"/>
              <a:t>of Psychiatry and Behavioral Sciences</a:t>
            </a:r>
          </a:p>
        </p:txBody>
      </p:sp>
    </p:spTree>
    <p:extLst>
      <p:ext uri="{BB962C8B-B14F-4D97-AF65-F5344CB8AC3E}">
        <p14:creationId xmlns:p14="http://schemas.microsoft.com/office/powerpoint/2010/main" val="36142167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2250DE-6413-314A-AA01-C065E3948B9F}"/>
              </a:ext>
            </a:extLst>
          </p:cNvPr>
          <p:cNvSpPr>
            <a:spLocks noGrp="1"/>
          </p:cNvSpPr>
          <p:nvPr>
            <p:ph type="title"/>
          </p:nvPr>
        </p:nvSpPr>
        <p:spPr/>
        <p:txBody>
          <a:bodyPr/>
          <a:lstStyle/>
          <a:p>
            <a:r>
              <a:rPr lang="en-US" dirty="0"/>
              <a:t>Secondary Insomnia</a:t>
            </a:r>
          </a:p>
        </p:txBody>
      </p:sp>
      <p:sp>
        <p:nvSpPr>
          <p:cNvPr id="3" name="Content Placeholder 2">
            <a:extLst>
              <a:ext uri="{FF2B5EF4-FFF2-40B4-BE49-F238E27FC236}">
                <a16:creationId xmlns:a16="http://schemas.microsoft.com/office/drawing/2014/main" xmlns="" id="{35F6859E-05D5-6A42-B1D3-04D3B2138780}"/>
              </a:ext>
            </a:extLst>
          </p:cNvPr>
          <p:cNvSpPr>
            <a:spLocks noGrp="1"/>
          </p:cNvSpPr>
          <p:nvPr>
            <p:ph idx="1"/>
          </p:nvPr>
        </p:nvSpPr>
        <p:spPr/>
        <p:txBody>
          <a:bodyPr/>
          <a:lstStyle/>
          <a:p>
            <a:r>
              <a:rPr lang="en-US" dirty="0"/>
              <a:t>Occur when insomnia is a symptom of a medical or psychiatric illness, or substance use.</a:t>
            </a:r>
          </a:p>
          <a:p>
            <a:pPr marL="0" indent="0">
              <a:buNone/>
            </a:pPr>
            <a:endParaRPr lang="en-US" dirty="0"/>
          </a:p>
        </p:txBody>
      </p:sp>
    </p:spTree>
    <p:extLst>
      <p:ext uri="{BB962C8B-B14F-4D97-AF65-F5344CB8AC3E}">
        <p14:creationId xmlns:p14="http://schemas.microsoft.com/office/powerpoint/2010/main" val="3039964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9252D5-9356-8C44-95D4-B6EF80378B03}"/>
              </a:ext>
            </a:extLst>
          </p:cNvPr>
          <p:cNvSpPr>
            <a:spLocks noGrp="1"/>
          </p:cNvSpPr>
          <p:nvPr>
            <p:ph type="title"/>
          </p:nvPr>
        </p:nvSpPr>
        <p:spPr/>
        <p:txBody>
          <a:bodyPr/>
          <a:lstStyle/>
          <a:p>
            <a:r>
              <a:rPr lang="en-US" dirty="0"/>
              <a:t>How much sleep is needed?</a:t>
            </a:r>
          </a:p>
        </p:txBody>
      </p:sp>
      <p:sp>
        <p:nvSpPr>
          <p:cNvPr id="3" name="Content Placeholder 2">
            <a:extLst>
              <a:ext uri="{FF2B5EF4-FFF2-40B4-BE49-F238E27FC236}">
                <a16:creationId xmlns:a16="http://schemas.microsoft.com/office/drawing/2014/main" xmlns="" id="{0D67299F-3AC3-404A-BCC2-4E4AB510E90C}"/>
              </a:ext>
            </a:extLst>
          </p:cNvPr>
          <p:cNvSpPr>
            <a:spLocks noGrp="1"/>
          </p:cNvSpPr>
          <p:nvPr>
            <p:ph idx="1"/>
          </p:nvPr>
        </p:nvSpPr>
        <p:spPr/>
        <p:txBody>
          <a:bodyPr/>
          <a:lstStyle/>
          <a:p>
            <a:r>
              <a:rPr lang="en-US" dirty="0"/>
              <a:t>Sufficient amount of sleep required to feel alert, refreshed, and avoid falling asleep unintendedly during waking </a:t>
            </a:r>
            <a:r>
              <a:rPr lang="en-US" dirty="0" smtClean="0"/>
              <a:t>hours.</a:t>
            </a:r>
            <a:endParaRPr lang="en-US" dirty="0"/>
          </a:p>
        </p:txBody>
      </p:sp>
    </p:spTree>
    <p:extLst>
      <p:ext uri="{BB962C8B-B14F-4D97-AF65-F5344CB8AC3E}">
        <p14:creationId xmlns:p14="http://schemas.microsoft.com/office/powerpoint/2010/main" val="14430989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ngers_of_sleep_depriv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00" y="1308100"/>
            <a:ext cx="10680700" cy="4241800"/>
          </a:xfrm>
          <a:prstGeom prst="rect">
            <a:avLst/>
          </a:prstGeom>
        </p:spPr>
      </p:pic>
    </p:spTree>
    <p:extLst>
      <p:ext uri="{BB962C8B-B14F-4D97-AF65-F5344CB8AC3E}">
        <p14:creationId xmlns:p14="http://schemas.microsoft.com/office/powerpoint/2010/main" val="163167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_15_I_PowerofSleep-copy.jpg"/>
          <p:cNvPicPr>
            <a:picLocks noChangeAspect="1"/>
          </p:cNvPicPr>
          <p:nvPr/>
        </p:nvPicPr>
        <p:blipFill rotWithShape="1">
          <a:blip r:embed="rId2">
            <a:extLst>
              <a:ext uri="{28A0092B-C50C-407E-A947-70E740481C1C}">
                <a14:useLocalDpi xmlns:a14="http://schemas.microsoft.com/office/drawing/2010/main" val="0"/>
              </a:ext>
            </a:extLst>
          </a:blip>
          <a:srcRect l="2876" r="94" b="12673"/>
          <a:stretch/>
        </p:blipFill>
        <p:spPr>
          <a:xfrm>
            <a:off x="3467101" y="234950"/>
            <a:ext cx="5257799" cy="6388100"/>
          </a:xfrm>
          <a:prstGeom prst="rect">
            <a:avLst/>
          </a:prstGeom>
        </p:spPr>
      </p:pic>
    </p:spTree>
    <p:extLst>
      <p:ext uri="{BB962C8B-B14F-4D97-AF65-F5344CB8AC3E}">
        <p14:creationId xmlns:p14="http://schemas.microsoft.com/office/powerpoint/2010/main" val="1749595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F5BD3F-15D5-F14B-849C-BA605D9F4E0C}"/>
              </a:ext>
            </a:extLst>
          </p:cNvPr>
          <p:cNvSpPr>
            <a:spLocks noGrp="1"/>
          </p:cNvSpPr>
          <p:nvPr>
            <p:ph type="title"/>
          </p:nvPr>
        </p:nvSpPr>
        <p:spPr/>
        <p:txBody>
          <a:bodyPr/>
          <a:lstStyle/>
          <a:p>
            <a:r>
              <a:rPr lang="en-US" dirty="0" err="1"/>
              <a:t>Hypersomnias</a:t>
            </a:r>
            <a:endParaRPr lang="en-US" dirty="0"/>
          </a:p>
        </p:txBody>
      </p:sp>
      <p:sp>
        <p:nvSpPr>
          <p:cNvPr id="3" name="Content Placeholder 2">
            <a:extLst>
              <a:ext uri="{FF2B5EF4-FFF2-40B4-BE49-F238E27FC236}">
                <a16:creationId xmlns:a16="http://schemas.microsoft.com/office/drawing/2014/main" xmlns="" id="{27590646-DA2B-1748-823D-06A4F06B9FD7}"/>
              </a:ext>
            </a:extLst>
          </p:cNvPr>
          <p:cNvSpPr>
            <a:spLocks noGrp="1"/>
          </p:cNvSpPr>
          <p:nvPr>
            <p:ph idx="1"/>
          </p:nvPr>
        </p:nvSpPr>
        <p:spPr/>
        <p:txBody>
          <a:bodyPr/>
          <a:lstStyle/>
          <a:p>
            <a:r>
              <a:rPr lang="en-US" dirty="0"/>
              <a:t>Primary complaint is daytime sleepiness not caused by disturbance in nocturnal sleep or misaligned circadian rhythms.</a:t>
            </a:r>
          </a:p>
          <a:p>
            <a:r>
              <a:rPr lang="en-US" dirty="0"/>
              <a:t>Daytime sleepiness is the inability to stay alert and awake during major waking episodes of the day resulting in unintended lapses into sleep.</a:t>
            </a:r>
          </a:p>
          <a:p>
            <a:pPr lvl="1"/>
            <a:r>
              <a:rPr lang="en-US" dirty="0"/>
              <a:t>Narcolepsy with/without cataplexy</a:t>
            </a:r>
          </a:p>
          <a:p>
            <a:pPr lvl="1"/>
            <a:r>
              <a:rPr lang="en-US" dirty="0"/>
              <a:t>Menstrual-related hypersomnia</a:t>
            </a:r>
          </a:p>
          <a:p>
            <a:pPr lvl="1"/>
            <a:r>
              <a:rPr lang="en-US" dirty="0" err="1"/>
              <a:t>Hypersomnias</a:t>
            </a:r>
            <a:r>
              <a:rPr lang="en-US" dirty="0"/>
              <a:t> </a:t>
            </a:r>
            <a:r>
              <a:rPr lang="en-US" dirty="0" smtClean="0"/>
              <a:t>related </a:t>
            </a:r>
            <a:r>
              <a:rPr lang="en-US" dirty="0"/>
              <a:t>medical condition/drug use</a:t>
            </a:r>
          </a:p>
          <a:p>
            <a:endParaRPr lang="en-US" dirty="0"/>
          </a:p>
        </p:txBody>
      </p:sp>
    </p:spTree>
    <p:extLst>
      <p:ext uri="{BB962C8B-B14F-4D97-AF65-F5344CB8AC3E}">
        <p14:creationId xmlns:p14="http://schemas.microsoft.com/office/powerpoint/2010/main" val="371086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5D4B72-7324-B54E-8263-846FE31869F4}"/>
              </a:ext>
            </a:extLst>
          </p:cNvPr>
          <p:cNvSpPr>
            <a:spLocks noGrp="1"/>
          </p:cNvSpPr>
          <p:nvPr>
            <p:ph type="title"/>
          </p:nvPr>
        </p:nvSpPr>
        <p:spPr/>
        <p:txBody>
          <a:bodyPr/>
          <a:lstStyle/>
          <a:p>
            <a:r>
              <a:rPr lang="en-US" dirty="0"/>
              <a:t>Narcolepsy </a:t>
            </a:r>
            <a:r>
              <a:rPr lang="en-US" dirty="0" smtClean="0"/>
              <a:t>with/without </a:t>
            </a:r>
            <a:r>
              <a:rPr lang="en-US" dirty="0"/>
              <a:t>cataplexy</a:t>
            </a:r>
          </a:p>
        </p:txBody>
      </p:sp>
      <p:sp>
        <p:nvSpPr>
          <p:cNvPr id="3" name="Content Placeholder 2">
            <a:extLst>
              <a:ext uri="{FF2B5EF4-FFF2-40B4-BE49-F238E27FC236}">
                <a16:creationId xmlns:a16="http://schemas.microsoft.com/office/drawing/2014/main" xmlns="" id="{0719B41E-2F29-3341-9E21-296C7F7F57A6}"/>
              </a:ext>
            </a:extLst>
          </p:cNvPr>
          <p:cNvSpPr>
            <a:spLocks noGrp="1"/>
          </p:cNvSpPr>
          <p:nvPr>
            <p:ph idx="1"/>
          </p:nvPr>
        </p:nvSpPr>
        <p:spPr/>
        <p:txBody>
          <a:bodyPr/>
          <a:lstStyle/>
          <a:p>
            <a:r>
              <a:rPr lang="en-US" dirty="0"/>
              <a:t>Excessive daytime somnolence occurring daily for at least 3 months</a:t>
            </a:r>
          </a:p>
          <a:p>
            <a:r>
              <a:rPr lang="en-US" dirty="0"/>
              <a:t>Nocturnal polysomnogram (min 6 hours) and multiple sleep latency test confirms </a:t>
            </a:r>
            <a:r>
              <a:rPr lang="en-US" dirty="0" smtClean="0"/>
              <a:t>diagnosis</a:t>
            </a:r>
            <a:endParaRPr lang="en-US" dirty="0"/>
          </a:p>
          <a:p>
            <a:pPr lvl="1"/>
            <a:r>
              <a:rPr lang="en-US" dirty="0"/>
              <a:t>Mean sleep latency &lt; 8 minutes and 2+ naps demonstrates sleep-onset REM sleep</a:t>
            </a:r>
          </a:p>
        </p:txBody>
      </p:sp>
    </p:spTree>
    <p:extLst>
      <p:ext uri="{BB962C8B-B14F-4D97-AF65-F5344CB8AC3E}">
        <p14:creationId xmlns:p14="http://schemas.microsoft.com/office/powerpoint/2010/main" val="34323102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eepstruct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1953" y="228600"/>
            <a:ext cx="7235370" cy="6400800"/>
          </a:xfrm>
          <a:prstGeom prst="rect">
            <a:avLst/>
          </a:prstGeom>
        </p:spPr>
      </p:pic>
      <p:sp>
        <p:nvSpPr>
          <p:cNvPr id="3" name="TextBox 2"/>
          <p:cNvSpPr txBox="1"/>
          <p:nvPr/>
        </p:nvSpPr>
        <p:spPr>
          <a:xfrm>
            <a:off x="1613378" y="6780494"/>
            <a:ext cx="184666" cy="369332"/>
          </a:xfrm>
          <a:prstGeom prst="rect">
            <a:avLst/>
          </a:prstGeom>
          <a:noFill/>
        </p:spPr>
        <p:txBody>
          <a:bodyPr wrap="none" rtlCol="0">
            <a:spAutoFit/>
          </a:bodyPr>
          <a:lstStyle/>
          <a:p>
            <a:endParaRPr lang="en-US" dirty="0"/>
          </a:p>
        </p:txBody>
      </p:sp>
      <p:sp>
        <p:nvSpPr>
          <p:cNvPr id="4" name="TextBox 3"/>
          <p:cNvSpPr txBox="1"/>
          <p:nvPr/>
        </p:nvSpPr>
        <p:spPr>
          <a:xfrm>
            <a:off x="9245600" y="6627168"/>
            <a:ext cx="2946400" cy="230832"/>
          </a:xfrm>
          <a:prstGeom prst="rect">
            <a:avLst/>
          </a:prstGeom>
          <a:noFill/>
        </p:spPr>
        <p:txBody>
          <a:bodyPr wrap="square" rtlCol="0">
            <a:spAutoFit/>
          </a:bodyPr>
          <a:lstStyle/>
          <a:p>
            <a:r>
              <a:rPr lang="en-US" sz="900" dirty="0">
                <a:solidFill>
                  <a:srgbClr val="907F76"/>
                </a:solidFill>
              </a:rPr>
              <a:t>Nature volume 497, </a:t>
            </a:r>
            <a:r>
              <a:rPr lang="en-US" sz="900" dirty="0" smtClean="0">
                <a:solidFill>
                  <a:srgbClr val="907F76"/>
                </a:solidFill>
              </a:rPr>
              <a:t>(</a:t>
            </a:r>
            <a:r>
              <a:rPr lang="en-US" sz="900" dirty="0">
                <a:solidFill>
                  <a:srgbClr val="907F76"/>
                </a:solidFill>
              </a:rPr>
              <a:t>23 May 2013)</a:t>
            </a:r>
          </a:p>
        </p:txBody>
      </p:sp>
    </p:spTree>
    <p:extLst>
      <p:ext uri="{BB962C8B-B14F-4D97-AF65-F5344CB8AC3E}">
        <p14:creationId xmlns:p14="http://schemas.microsoft.com/office/powerpoint/2010/main" val="18725248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0C9052-62CC-DE4E-9941-94DA3D4C5805}"/>
              </a:ext>
            </a:extLst>
          </p:cNvPr>
          <p:cNvSpPr>
            <a:spLocks noGrp="1"/>
          </p:cNvSpPr>
          <p:nvPr>
            <p:ph type="title"/>
          </p:nvPr>
        </p:nvSpPr>
        <p:spPr/>
        <p:txBody>
          <a:bodyPr/>
          <a:lstStyle/>
          <a:p>
            <a:r>
              <a:rPr lang="en-US" dirty="0"/>
              <a:t>Parasomnias</a:t>
            </a:r>
          </a:p>
        </p:txBody>
      </p:sp>
      <p:sp>
        <p:nvSpPr>
          <p:cNvPr id="3" name="Content Placeholder 2">
            <a:extLst>
              <a:ext uri="{FF2B5EF4-FFF2-40B4-BE49-F238E27FC236}">
                <a16:creationId xmlns:a16="http://schemas.microsoft.com/office/drawing/2014/main" xmlns="" id="{9A6FEC41-6A88-1041-AE5C-AB88323CB59D}"/>
              </a:ext>
            </a:extLst>
          </p:cNvPr>
          <p:cNvSpPr>
            <a:spLocks noGrp="1"/>
          </p:cNvSpPr>
          <p:nvPr>
            <p:ph idx="1"/>
          </p:nvPr>
        </p:nvSpPr>
        <p:spPr/>
        <p:txBody>
          <a:bodyPr/>
          <a:lstStyle/>
          <a:p>
            <a:r>
              <a:rPr lang="en-US" dirty="0"/>
              <a:t>Characterized by undesirable physical or experiential events that accompany sleep.</a:t>
            </a:r>
          </a:p>
          <a:p>
            <a:r>
              <a:rPr lang="en-US" dirty="0"/>
              <a:t>Consist of abnormal sleep-related movements, behaviors, emotions, perceptions, dreaming, and autonomic nervous system functioning.</a:t>
            </a:r>
          </a:p>
          <a:p>
            <a:r>
              <a:rPr lang="en-US" dirty="0"/>
              <a:t>Considered disorders of arousal and sleep stage transition or manifestations of CNS activation and autonomic nervous system changes with skeletal muscle activity.</a:t>
            </a:r>
          </a:p>
          <a:p>
            <a:r>
              <a:rPr lang="en-US" dirty="0"/>
              <a:t>Classified according to occurrence during REM vs NREM sleep. </a:t>
            </a:r>
          </a:p>
        </p:txBody>
      </p:sp>
    </p:spTree>
    <p:extLst>
      <p:ext uri="{BB962C8B-B14F-4D97-AF65-F5344CB8AC3E}">
        <p14:creationId xmlns:p14="http://schemas.microsoft.com/office/powerpoint/2010/main" val="746366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asomn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685800"/>
            <a:ext cx="5486400" cy="5486400"/>
          </a:xfrm>
          <a:prstGeom prst="rect">
            <a:avLst/>
          </a:prstGeom>
        </p:spPr>
      </p:pic>
    </p:spTree>
    <p:extLst>
      <p:ext uri="{BB962C8B-B14F-4D97-AF65-F5344CB8AC3E}">
        <p14:creationId xmlns:p14="http://schemas.microsoft.com/office/powerpoint/2010/main" val="634653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8103D-6589-A241-A602-EAA68D19C21F}"/>
              </a:ext>
            </a:extLst>
          </p:cNvPr>
          <p:cNvSpPr>
            <a:spLocks noGrp="1"/>
          </p:cNvSpPr>
          <p:nvPr>
            <p:ph type="title"/>
          </p:nvPr>
        </p:nvSpPr>
        <p:spPr/>
        <p:txBody>
          <a:bodyPr/>
          <a:lstStyle/>
          <a:p>
            <a:r>
              <a:rPr lang="en-US" dirty="0"/>
              <a:t>Parasomnias</a:t>
            </a:r>
          </a:p>
        </p:txBody>
      </p:sp>
      <p:sp>
        <p:nvSpPr>
          <p:cNvPr id="5" name="Content Placeholder 4">
            <a:extLst>
              <a:ext uri="{FF2B5EF4-FFF2-40B4-BE49-F238E27FC236}">
                <a16:creationId xmlns:a16="http://schemas.microsoft.com/office/drawing/2014/main" xmlns="" id="{EC156849-BE97-2843-A23B-07DD96F217C2}"/>
              </a:ext>
            </a:extLst>
          </p:cNvPr>
          <p:cNvSpPr>
            <a:spLocks noGrp="1"/>
          </p:cNvSpPr>
          <p:nvPr>
            <p:ph sz="half" idx="1"/>
          </p:nvPr>
        </p:nvSpPr>
        <p:spPr/>
        <p:txBody>
          <a:bodyPr/>
          <a:lstStyle/>
          <a:p>
            <a:r>
              <a:rPr lang="en-US" dirty="0"/>
              <a:t>NREM:</a:t>
            </a:r>
          </a:p>
          <a:p>
            <a:pPr lvl="1"/>
            <a:r>
              <a:rPr lang="en-US" dirty="0" smtClean="0"/>
              <a:t>Sleep </a:t>
            </a:r>
            <a:r>
              <a:rPr lang="en-US" dirty="0"/>
              <a:t>walking</a:t>
            </a:r>
          </a:p>
          <a:p>
            <a:pPr lvl="1"/>
            <a:r>
              <a:rPr lang="en-US" dirty="0" smtClean="0"/>
              <a:t>Night terrors</a:t>
            </a:r>
          </a:p>
          <a:p>
            <a:pPr lvl="1"/>
            <a:r>
              <a:rPr lang="en-US" dirty="0" err="1"/>
              <a:t>Confusional</a:t>
            </a:r>
            <a:r>
              <a:rPr lang="en-US" dirty="0"/>
              <a:t> arousals</a:t>
            </a:r>
          </a:p>
          <a:p>
            <a:pPr lvl="1"/>
            <a:endParaRPr lang="en-US" dirty="0"/>
          </a:p>
        </p:txBody>
      </p:sp>
      <p:sp>
        <p:nvSpPr>
          <p:cNvPr id="6" name="Content Placeholder 5">
            <a:extLst>
              <a:ext uri="{FF2B5EF4-FFF2-40B4-BE49-F238E27FC236}">
                <a16:creationId xmlns:a16="http://schemas.microsoft.com/office/drawing/2014/main" xmlns="" id="{E5276259-B7E8-2846-B388-519AB6ACA48D}"/>
              </a:ext>
            </a:extLst>
          </p:cNvPr>
          <p:cNvSpPr>
            <a:spLocks noGrp="1"/>
          </p:cNvSpPr>
          <p:nvPr>
            <p:ph sz="half" idx="2"/>
          </p:nvPr>
        </p:nvSpPr>
        <p:spPr/>
        <p:txBody>
          <a:bodyPr/>
          <a:lstStyle/>
          <a:p>
            <a:r>
              <a:rPr lang="en-US" dirty="0"/>
              <a:t>REM:</a:t>
            </a:r>
          </a:p>
          <a:p>
            <a:pPr lvl="1"/>
            <a:r>
              <a:rPr lang="en-US" dirty="0"/>
              <a:t>REM sleep behavioral disorders</a:t>
            </a:r>
          </a:p>
          <a:p>
            <a:pPr lvl="1"/>
            <a:r>
              <a:rPr lang="en-US" dirty="0" smtClean="0"/>
              <a:t>Nightmare disorder</a:t>
            </a:r>
          </a:p>
          <a:p>
            <a:pPr lvl="1"/>
            <a:r>
              <a:rPr lang="en-US" dirty="0" smtClean="0"/>
              <a:t>Sleep enuresis</a:t>
            </a:r>
          </a:p>
          <a:p>
            <a:pPr lvl="1"/>
            <a:r>
              <a:rPr lang="en-US" dirty="0" smtClean="0"/>
              <a:t>Exploding head syndrome</a:t>
            </a:r>
            <a:endParaRPr lang="en-US" dirty="0"/>
          </a:p>
        </p:txBody>
      </p:sp>
    </p:spTree>
    <p:extLst>
      <p:ext uri="{BB962C8B-B14F-4D97-AF65-F5344CB8AC3E}">
        <p14:creationId xmlns:p14="http://schemas.microsoft.com/office/powerpoint/2010/main" val="3204884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3C07E-3AD1-DA44-8369-A8ABE15005BF}"/>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xmlns="" id="{C304398E-244C-7448-96E0-FB8EBE8D87E2}"/>
              </a:ext>
            </a:extLst>
          </p:cNvPr>
          <p:cNvSpPr>
            <a:spLocks noGrp="1"/>
          </p:cNvSpPr>
          <p:nvPr>
            <p:ph idx="1"/>
          </p:nvPr>
        </p:nvSpPr>
        <p:spPr/>
        <p:txBody>
          <a:bodyPr/>
          <a:lstStyle/>
          <a:p>
            <a:r>
              <a:rPr lang="en-US" dirty="0"/>
              <a:t>Discuss classification of sleep </a:t>
            </a:r>
            <a:r>
              <a:rPr lang="en-US" dirty="0" smtClean="0"/>
              <a:t>disorders</a:t>
            </a:r>
          </a:p>
          <a:p>
            <a:r>
              <a:rPr lang="en-US" dirty="0" smtClean="0"/>
              <a:t>Review normal sleep structure</a:t>
            </a:r>
            <a:endParaRPr lang="en-US" dirty="0"/>
          </a:p>
          <a:p>
            <a:r>
              <a:rPr lang="en-US" dirty="0" smtClean="0"/>
              <a:t>Define specific sleep disorders</a:t>
            </a:r>
          </a:p>
          <a:p>
            <a:endParaRPr lang="en-US" dirty="0"/>
          </a:p>
        </p:txBody>
      </p:sp>
    </p:spTree>
    <p:extLst>
      <p:ext uri="{BB962C8B-B14F-4D97-AF65-F5344CB8AC3E}">
        <p14:creationId xmlns:p14="http://schemas.microsoft.com/office/powerpoint/2010/main" val="10266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F26994-4C6F-8748-B272-542A6C853061}"/>
              </a:ext>
            </a:extLst>
          </p:cNvPr>
          <p:cNvSpPr>
            <a:spLocks noGrp="1"/>
          </p:cNvSpPr>
          <p:nvPr>
            <p:ph type="title"/>
          </p:nvPr>
        </p:nvSpPr>
        <p:spPr/>
        <p:txBody>
          <a:bodyPr/>
          <a:lstStyle/>
          <a:p>
            <a:r>
              <a:rPr lang="en-US" dirty="0"/>
              <a:t>Circadian-rhythm disorders</a:t>
            </a:r>
          </a:p>
        </p:txBody>
      </p:sp>
      <p:sp>
        <p:nvSpPr>
          <p:cNvPr id="3" name="Content Placeholder 2">
            <a:extLst>
              <a:ext uri="{FF2B5EF4-FFF2-40B4-BE49-F238E27FC236}">
                <a16:creationId xmlns:a16="http://schemas.microsoft.com/office/drawing/2014/main" xmlns="" id="{8213913F-DFA1-6741-ACEE-324AC2CA67BE}"/>
              </a:ext>
            </a:extLst>
          </p:cNvPr>
          <p:cNvSpPr>
            <a:spLocks noGrp="1"/>
          </p:cNvSpPr>
          <p:nvPr>
            <p:ph idx="1"/>
          </p:nvPr>
        </p:nvSpPr>
        <p:spPr/>
        <p:txBody>
          <a:bodyPr/>
          <a:lstStyle/>
          <a:p>
            <a:r>
              <a:rPr lang="en-US" dirty="0"/>
              <a:t>Share a common underlying </a:t>
            </a:r>
            <a:r>
              <a:rPr lang="en-US" dirty="0" err="1"/>
              <a:t>chronophysiologic</a:t>
            </a:r>
            <a:r>
              <a:rPr lang="en-US" dirty="0"/>
              <a:t> basis</a:t>
            </a:r>
          </a:p>
          <a:p>
            <a:r>
              <a:rPr lang="en-US" dirty="0"/>
              <a:t>Recurrent/persistent misalignment between actual/desired sleep pattern</a:t>
            </a:r>
          </a:p>
          <a:p>
            <a:pPr lvl="1"/>
            <a:r>
              <a:rPr lang="en-US" dirty="0"/>
              <a:t>Delayed or advanced sleep-phase</a:t>
            </a:r>
          </a:p>
          <a:p>
            <a:pPr lvl="1"/>
            <a:r>
              <a:rPr lang="en-US" dirty="0"/>
              <a:t>Irregular sleep-phase type</a:t>
            </a:r>
          </a:p>
          <a:p>
            <a:pPr lvl="1"/>
            <a:r>
              <a:rPr lang="en-US" dirty="0"/>
              <a:t>Shift work sleep type</a:t>
            </a:r>
          </a:p>
          <a:p>
            <a:pPr lvl="1"/>
            <a:r>
              <a:rPr lang="en-US" dirty="0"/>
              <a:t>Jet-lag type</a:t>
            </a:r>
          </a:p>
          <a:p>
            <a:pPr marL="0" indent="0">
              <a:buNone/>
            </a:pPr>
            <a:endParaRPr lang="en-US" dirty="0"/>
          </a:p>
        </p:txBody>
      </p:sp>
    </p:spTree>
    <p:extLst>
      <p:ext uri="{BB962C8B-B14F-4D97-AF65-F5344CB8AC3E}">
        <p14:creationId xmlns:p14="http://schemas.microsoft.com/office/powerpoint/2010/main" val="34561309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DF3C3C-7B5E-624A-97C5-E052618A58F4}"/>
              </a:ext>
            </a:extLst>
          </p:cNvPr>
          <p:cNvSpPr>
            <a:spLocks noGrp="1"/>
          </p:cNvSpPr>
          <p:nvPr>
            <p:ph type="title"/>
          </p:nvPr>
        </p:nvSpPr>
        <p:spPr/>
        <p:txBody>
          <a:bodyPr/>
          <a:lstStyle/>
          <a:p>
            <a:r>
              <a:rPr lang="en-US" dirty="0"/>
              <a:t>Sleep-related breathing disorders</a:t>
            </a:r>
          </a:p>
        </p:txBody>
      </p:sp>
      <p:sp>
        <p:nvSpPr>
          <p:cNvPr id="3" name="Content Placeholder 2">
            <a:extLst>
              <a:ext uri="{FF2B5EF4-FFF2-40B4-BE49-F238E27FC236}">
                <a16:creationId xmlns:a16="http://schemas.microsoft.com/office/drawing/2014/main" xmlns="" id="{8F7B7945-924C-F449-9769-35281D1E4D2B}"/>
              </a:ext>
            </a:extLst>
          </p:cNvPr>
          <p:cNvSpPr>
            <a:spLocks noGrp="1"/>
          </p:cNvSpPr>
          <p:nvPr>
            <p:ph idx="1"/>
          </p:nvPr>
        </p:nvSpPr>
        <p:spPr/>
        <p:txBody>
          <a:bodyPr/>
          <a:lstStyle/>
          <a:p>
            <a:r>
              <a:rPr lang="en-US" dirty="0"/>
              <a:t>Characterized by disordered respirations during </a:t>
            </a:r>
            <a:r>
              <a:rPr lang="en-US" dirty="0" smtClean="0"/>
              <a:t>sleep.</a:t>
            </a:r>
            <a:endParaRPr lang="en-US" dirty="0"/>
          </a:p>
          <a:p>
            <a:r>
              <a:rPr lang="en-US" dirty="0"/>
              <a:t>Central apnea disorders: respiratory effort diminished or absent in an intermittent or cyclical </a:t>
            </a:r>
            <a:r>
              <a:rPr lang="en-US" dirty="0" smtClean="0"/>
              <a:t>fashion.</a:t>
            </a:r>
          </a:p>
          <a:p>
            <a:pPr lvl="1"/>
            <a:r>
              <a:rPr lang="en-US" dirty="0" smtClean="0"/>
              <a:t>Primary central sleep apnea</a:t>
            </a:r>
          </a:p>
          <a:p>
            <a:pPr lvl="1"/>
            <a:r>
              <a:rPr lang="en-US" dirty="0" smtClean="0"/>
              <a:t>Secondary central sleep apnea</a:t>
            </a:r>
          </a:p>
          <a:p>
            <a:r>
              <a:rPr lang="en-US" dirty="0" smtClean="0"/>
              <a:t>Obstructive </a:t>
            </a:r>
            <a:r>
              <a:rPr lang="en-US" dirty="0"/>
              <a:t>sleep apnea: characterized by obstruction in airway resulting in increased breathing effort and inadequate </a:t>
            </a:r>
            <a:r>
              <a:rPr lang="en-US" dirty="0" smtClean="0"/>
              <a:t>ventilation.</a:t>
            </a:r>
            <a:endParaRPr lang="en-US" dirty="0"/>
          </a:p>
          <a:p>
            <a:endParaRPr lang="en-US" dirty="0"/>
          </a:p>
        </p:txBody>
      </p:sp>
    </p:spTree>
    <p:extLst>
      <p:ext uri="{BB962C8B-B14F-4D97-AF65-F5344CB8AC3E}">
        <p14:creationId xmlns:p14="http://schemas.microsoft.com/office/powerpoint/2010/main" val="208332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956.JPG"/>
          <p:cNvPicPr>
            <a:picLocks noChangeAspect="1"/>
          </p:cNvPicPr>
          <p:nvPr/>
        </p:nvPicPr>
        <p:blipFill rotWithShape="1">
          <a:blip r:embed="rId3">
            <a:extLst>
              <a:ext uri="{28A0092B-C50C-407E-A947-70E740481C1C}">
                <a14:useLocalDpi xmlns:a14="http://schemas.microsoft.com/office/drawing/2010/main" val="0"/>
              </a:ext>
            </a:extLst>
          </a:blip>
          <a:srcRect l="24722" t="7778" r="32084" b="7408"/>
          <a:stretch/>
        </p:blipFill>
        <p:spPr>
          <a:xfrm rot="5400000">
            <a:off x="3301889" y="-685800"/>
            <a:ext cx="5588222" cy="8229600"/>
          </a:xfrm>
          <a:prstGeom prst="rect">
            <a:avLst/>
          </a:prstGeom>
        </p:spPr>
      </p:pic>
    </p:spTree>
    <p:extLst>
      <p:ext uri="{BB962C8B-B14F-4D97-AF65-F5344CB8AC3E}">
        <p14:creationId xmlns:p14="http://schemas.microsoft.com/office/powerpoint/2010/main" val="859800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955.JPG"/>
          <p:cNvPicPr>
            <a:picLocks noChangeAspect="1"/>
          </p:cNvPicPr>
          <p:nvPr/>
        </p:nvPicPr>
        <p:blipFill rotWithShape="1">
          <a:blip r:embed="rId3">
            <a:extLst>
              <a:ext uri="{28A0092B-C50C-407E-A947-70E740481C1C}">
                <a14:useLocalDpi xmlns:a14="http://schemas.microsoft.com/office/drawing/2010/main" val="0"/>
              </a:ext>
            </a:extLst>
          </a:blip>
          <a:srcRect l="27778" r="33332"/>
          <a:stretch/>
        </p:blipFill>
        <p:spPr>
          <a:xfrm rot="5400000">
            <a:off x="3725334" y="-1143000"/>
            <a:ext cx="4741333" cy="9144000"/>
          </a:xfrm>
          <a:prstGeom prst="rect">
            <a:avLst/>
          </a:prstGeom>
        </p:spPr>
      </p:pic>
    </p:spTree>
    <p:extLst>
      <p:ext uri="{BB962C8B-B14F-4D97-AF65-F5344CB8AC3E}">
        <p14:creationId xmlns:p14="http://schemas.microsoft.com/office/powerpoint/2010/main" val="889970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3295" y="0"/>
            <a:ext cx="5145411" cy="6858000"/>
          </a:xfrm>
          <a:prstGeom prst="rect">
            <a:avLst/>
          </a:prstGeom>
        </p:spPr>
      </p:pic>
    </p:spTree>
    <p:extLst>
      <p:ext uri="{BB962C8B-B14F-4D97-AF65-F5344CB8AC3E}">
        <p14:creationId xmlns:p14="http://schemas.microsoft.com/office/powerpoint/2010/main" val="29162258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ap-thera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76200"/>
            <a:ext cx="7772400" cy="6705600"/>
          </a:xfrm>
          <a:prstGeom prst="rect">
            <a:avLst/>
          </a:prstGeom>
        </p:spPr>
      </p:pic>
    </p:spTree>
    <p:extLst>
      <p:ext uri="{BB962C8B-B14F-4D97-AF65-F5344CB8AC3E}">
        <p14:creationId xmlns:p14="http://schemas.microsoft.com/office/powerpoint/2010/main" val="40804099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S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0" y="0"/>
            <a:ext cx="4177046" cy="6858000"/>
          </a:xfrm>
          <a:prstGeom prst="rect">
            <a:avLst/>
          </a:prstGeom>
        </p:spPr>
      </p:pic>
    </p:spTree>
    <p:extLst>
      <p:ext uri="{BB962C8B-B14F-4D97-AF65-F5344CB8AC3E}">
        <p14:creationId xmlns:p14="http://schemas.microsoft.com/office/powerpoint/2010/main" val="165073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3330771-D2D1-8A46-A75C-0DD619352327}"/>
              </a:ext>
            </a:extLst>
          </p:cNvPr>
          <p:cNvPicPr>
            <a:picLocks noChangeAspect="1"/>
          </p:cNvPicPr>
          <p:nvPr/>
        </p:nvPicPr>
        <p:blipFill>
          <a:blip r:embed="rId2"/>
          <a:stretch>
            <a:fillRect/>
          </a:stretch>
        </p:blipFill>
        <p:spPr>
          <a:xfrm>
            <a:off x="3058885" y="0"/>
            <a:ext cx="6074229" cy="6858000"/>
          </a:xfrm>
          <a:prstGeom prst="rect">
            <a:avLst/>
          </a:prstGeom>
        </p:spPr>
      </p:pic>
    </p:spTree>
    <p:extLst>
      <p:ext uri="{BB962C8B-B14F-4D97-AF65-F5344CB8AC3E}">
        <p14:creationId xmlns:p14="http://schemas.microsoft.com/office/powerpoint/2010/main" val="24201044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=UwjeVRdy5u4</a:t>
            </a:r>
          </a:p>
        </p:txBody>
      </p:sp>
    </p:spTree>
    <p:extLst>
      <p:ext uri="{BB962C8B-B14F-4D97-AF65-F5344CB8AC3E}">
        <p14:creationId xmlns:p14="http://schemas.microsoft.com/office/powerpoint/2010/main" val="36879667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ypnogram-of-a-patient-with-obstructive-sleep-apnea-A-split-night-sleep-study-wa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984" y="228600"/>
            <a:ext cx="4996033" cy="6400800"/>
          </a:xfrm>
          <a:prstGeom prst="rect">
            <a:avLst/>
          </a:prstGeom>
        </p:spPr>
      </p:pic>
    </p:spTree>
    <p:extLst>
      <p:ext uri="{BB962C8B-B14F-4D97-AF65-F5344CB8AC3E}">
        <p14:creationId xmlns:p14="http://schemas.microsoft.com/office/powerpoint/2010/main" val="30876156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3B612D-EEF3-2741-A4B7-C0132AAA3B3C}"/>
              </a:ext>
            </a:extLst>
          </p:cNvPr>
          <p:cNvSpPr>
            <a:spLocks noGrp="1"/>
          </p:cNvSpPr>
          <p:nvPr>
            <p:ph type="title"/>
          </p:nvPr>
        </p:nvSpPr>
        <p:spPr>
          <a:xfrm>
            <a:off x="810000" y="249383"/>
            <a:ext cx="10571998" cy="1318160"/>
          </a:xfrm>
        </p:spPr>
        <p:txBody>
          <a:bodyPr/>
          <a:lstStyle/>
          <a:p>
            <a:r>
              <a:rPr lang="en-US" dirty="0"/>
              <a:t>Classification of sleep disorders: </a:t>
            </a:r>
          </a:p>
        </p:txBody>
      </p:sp>
      <p:sp>
        <p:nvSpPr>
          <p:cNvPr id="3" name="Content Placeholder 2">
            <a:extLst>
              <a:ext uri="{FF2B5EF4-FFF2-40B4-BE49-F238E27FC236}">
                <a16:creationId xmlns:a16="http://schemas.microsoft.com/office/drawing/2014/main" xmlns="" id="{D118F66B-2906-6C4D-99D0-B9426054AE15}"/>
              </a:ext>
            </a:extLst>
          </p:cNvPr>
          <p:cNvSpPr>
            <a:spLocks noGrp="1"/>
          </p:cNvSpPr>
          <p:nvPr>
            <p:ph idx="1"/>
          </p:nvPr>
        </p:nvSpPr>
        <p:spPr/>
        <p:txBody>
          <a:bodyPr/>
          <a:lstStyle/>
          <a:p>
            <a:r>
              <a:rPr lang="en-US" dirty="0" smtClean="0"/>
              <a:t>Insomnias</a:t>
            </a:r>
            <a:endParaRPr lang="en-US" dirty="0"/>
          </a:p>
          <a:p>
            <a:r>
              <a:rPr lang="en-US" dirty="0" err="1" smtClean="0"/>
              <a:t>Hypersomnias</a:t>
            </a:r>
            <a:endParaRPr lang="en-US" dirty="0"/>
          </a:p>
          <a:p>
            <a:r>
              <a:rPr lang="en-US" dirty="0" err="1" smtClean="0"/>
              <a:t>Parasomnias</a:t>
            </a:r>
            <a:endParaRPr lang="en-US" dirty="0" smtClean="0"/>
          </a:p>
          <a:p>
            <a:r>
              <a:rPr lang="en-US" dirty="0" smtClean="0"/>
              <a:t>Circadian </a:t>
            </a:r>
            <a:r>
              <a:rPr lang="en-US" dirty="0"/>
              <a:t>rhythm </a:t>
            </a:r>
            <a:r>
              <a:rPr lang="en-US" dirty="0" smtClean="0"/>
              <a:t>disorders</a:t>
            </a:r>
          </a:p>
          <a:p>
            <a:r>
              <a:rPr lang="en-US" dirty="0" smtClean="0"/>
              <a:t>Sleep</a:t>
            </a:r>
            <a:r>
              <a:rPr lang="en-US" dirty="0"/>
              <a:t>-related breathing </a:t>
            </a:r>
            <a:r>
              <a:rPr lang="en-US" dirty="0" smtClean="0"/>
              <a:t>disorders</a:t>
            </a:r>
          </a:p>
          <a:p>
            <a:r>
              <a:rPr lang="en-US" dirty="0" smtClean="0"/>
              <a:t>Sleep</a:t>
            </a:r>
            <a:r>
              <a:rPr lang="en-US" dirty="0"/>
              <a:t>-related movement </a:t>
            </a:r>
            <a:r>
              <a:rPr lang="en-US" dirty="0" smtClean="0"/>
              <a:t>disorders</a:t>
            </a:r>
            <a:endParaRPr lang="en-US" dirty="0"/>
          </a:p>
        </p:txBody>
      </p:sp>
    </p:spTree>
    <p:extLst>
      <p:ext uri="{BB962C8B-B14F-4D97-AF65-F5344CB8AC3E}">
        <p14:creationId xmlns:p14="http://schemas.microsoft.com/office/powerpoint/2010/main" val="20259814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B5A512-E4F7-C646-9A33-8B3BF4A8E310}"/>
              </a:ext>
            </a:extLst>
          </p:cNvPr>
          <p:cNvSpPr>
            <a:spLocks noGrp="1"/>
          </p:cNvSpPr>
          <p:nvPr>
            <p:ph type="title"/>
          </p:nvPr>
        </p:nvSpPr>
        <p:spPr/>
        <p:txBody>
          <a:bodyPr/>
          <a:lstStyle/>
          <a:p>
            <a:r>
              <a:rPr lang="en-US" dirty="0"/>
              <a:t>Sleep-related movement disorders</a:t>
            </a:r>
          </a:p>
        </p:txBody>
      </p:sp>
      <p:sp>
        <p:nvSpPr>
          <p:cNvPr id="3" name="Content Placeholder 2">
            <a:extLst>
              <a:ext uri="{FF2B5EF4-FFF2-40B4-BE49-F238E27FC236}">
                <a16:creationId xmlns:a16="http://schemas.microsoft.com/office/drawing/2014/main" xmlns="" id="{B2948A74-4266-E04E-8208-91950F5D4CDF}"/>
              </a:ext>
            </a:extLst>
          </p:cNvPr>
          <p:cNvSpPr>
            <a:spLocks noGrp="1"/>
          </p:cNvSpPr>
          <p:nvPr>
            <p:ph idx="1"/>
          </p:nvPr>
        </p:nvSpPr>
        <p:spPr/>
        <p:txBody>
          <a:bodyPr/>
          <a:lstStyle/>
          <a:p>
            <a:r>
              <a:rPr lang="en-US" dirty="0"/>
              <a:t>Simple, stereotyped movements that disturb </a:t>
            </a:r>
            <a:r>
              <a:rPr lang="en-US" dirty="0" smtClean="0"/>
              <a:t>sleep.</a:t>
            </a:r>
            <a:endParaRPr lang="en-US" dirty="0"/>
          </a:p>
          <a:p>
            <a:r>
              <a:rPr lang="en-US" dirty="0"/>
              <a:t>Restless leg syndrome: complaint of strong, nearly irresistible urge to move the legs occurring in evening/night with relief from walking or moving. </a:t>
            </a:r>
          </a:p>
          <a:p>
            <a:r>
              <a:rPr lang="en-US" dirty="0"/>
              <a:t>Periodic limb movement disorder: highly stereotyped limb movements associated with sleep disturbance occurring during </a:t>
            </a:r>
            <a:r>
              <a:rPr lang="en-US" dirty="0" smtClean="0"/>
              <a:t>sleep.</a:t>
            </a:r>
            <a:endParaRPr lang="en-US" dirty="0"/>
          </a:p>
          <a:p>
            <a:r>
              <a:rPr lang="en-US" dirty="0"/>
              <a:t>Sleep-related leg </a:t>
            </a:r>
            <a:r>
              <a:rPr lang="en-US" dirty="0" smtClean="0"/>
              <a:t>cramps.</a:t>
            </a:r>
            <a:endParaRPr lang="en-US" dirty="0"/>
          </a:p>
          <a:p>
            <a:r>
              <a:rPr lang="en-US" dirty="0"/>
              <a:t>Sleep-related </a:t>
            </a:r>
            <a:r>
              <a:rPr lang="en-US" dirty="0" smtClean="0"/>
              <a:t>bruxism.</a:t>
            </a:r>
            <a:endParaRPr lang="en-US" dirty="0"/>
          </a:p>
        </p:txBody>
      </p:sp>
    </p:spTree>
    <p:extLst>
      <p:ext uri="{BB962C8B-B14F-4D97-AF65-F5344CB8AC3E}">
        <p14:creationId xmlns:p14="http://schemas.microsoft.com/office/powerpoint/2010/main" val="2650042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stless-legs-678x38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00" y="1009650"/>
            <a:ext cx="8610600" cy="4838700"/>
          </a:xfrm>
          <a:prstGeom prst="rect">
            <a:avLst/>
          </a:prstGeom>
        </p:spPr>
      </p:pic>
    </p:spTree>
    <p:extLst>
      <p:ext uri="{BB962C8B-B14F-4D97-AF65-F5344CB8AC3E}">
        <p14:creationId xmlns:p14="http://schemas.microsoft.com/office/powerpoint/2010/main" val="407754349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Figure1-1.png"/>
          <p:cNvPicPr>
            <a:picLocks noChangeAspect="1"/>
          </p:cNvPicPr>
          <p:nvPr/>
        </p:nvPicPr>
        <p:blipFill rotWithShape="1">
          <a:blip r:embed="rId2">
            <a:extLst>
              <a:ext uri="{28A0092B-C50C-407E-A947-70E740481C1C}">
                <a14:useLocalDpi xmlns:a14="http://schemas.microsoft.com/office/drawing/2010/main" val="0"/>
              </a:ext>
            </a:extLst>
          </a:blip>
          <a:srcRect b="21366"/>
          <a:stretch/>
        </p:blipFill>
        <p:spPr>
          <a:xfrm>
            <a:off x="2110619" y="732648"/>
            <a:ext cx="7970762" cy="5392704"/>
          </a:xfrm>
          <a:prstGeom prst="rect">
            <a:avLst/>
          </a:prstGeom>
        </p:spPr>
      </p:pic>
    </p:spTree>
    <p:extLst>
      <p:ext uri="{BB962C8B-B14F-4D97-AF65-F5344CB8AC3E}">
        <p14:creationId xmlns:p14="http://schemas.microsoft.com/office/powerpoint/2010/main" val="290104667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12734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3B612D-EEF3-2741-A4B7-C0132AAA3B3C}"/>
              </a:ext>
            </a:extLst>
          </p:cNvPr>
          <p:cNvSpPr>
            <a:spLocks noGrp="1"/>
          </p:cNvSpPr>
          <p:nvPr>
            <p:ph type="title"/>
          </p:nvPr>
        </p:nvSpPr>
        <p:spPr>
          <a:xfrm>
            <a:off x="810000" y="249383"/>
            <a:ext cx="10571998" cy="1318160"/>
          </a:xfrm>
        </p:spPr>
        <p:txBody>
          <a:bodyPr/>
          <a:lstStyle/>
          <a:p>
            <a:r>
              <a:rPr lang="en-US" dirty="0"/>
              <a:t>Classification of sleep disorders: </a:t>
            </a:r>
          </a:p>
        </p:txBody>
      </p:sp>
      <p:sp>
        <p:nvSpPr>
          <p:cNvPr id="3" name="Content Placeholder 2">
            <a:extLst>
              <a:ext uri="{FF2B5EF4-FFF2-40B4-BE49-F238E27FC236}">
                <a16:creationId xmlns:a16="http://schemas.microsoft.com/office/drawing/2014/main" xmlns="" id="{D118F66B-2906-6C4D-99D0-B9426054AE15}"/>
              </a:ext>
            </a:extLst>
          </p:cNvPr>
          <p:cNvSpPr>
            <a:spLocks noGrp="1"/>
          </p:cNvSpPr>
          <p:nvPr>
            <p:ph idx="1"/>
          </p:nvPr>
        </p:nvSpPr>
        <p:spPr/>
        <p:txBody>
          <a:bodyPr/>
          <a:lstStyle/>
          <a:p>
            <a:r>
              <a:rPr lang="en-US" dirty="0"/>
              <a:t>Insomnias: difficulty with sleep initiation, maintenance, and final awakenings leading to dissatisfaction with sleep quantity</a:t>
            </a:r>
          </a:p>
          <a:p>
            <a:r>
              <a:rPr lang="en-US" dirty="0" err="1"/>
              <a:t>Hypersomnias</a:t>
            </a:r>
            <a:r>
              <a:rPr lang="en-US" dirty="0"/>
              <a:t>: daytime sleepiness</a:t>
            </a:r>
          </a:p>
          <a:p>
            <a:r>
              <a:rPr lang="en-US" dirty="0"/>
              <a:t>Parasomnias: undesirable physical or experiential events that accompany sleep</a:t>
            </a:r>
          </a:p>
          <a:p>
            <a:r>
              <a:rPr lang="en-US" dirty="0"/>
              <a:t>Circadian rhythm disorders: recurrent/persistent misalignment between actual/desired sleep pattern</a:t>
            </a:r>
          </a:p>
          <a:p>
            <a:r>
              <a:rPr lang="en-US" dirty="0"/>
              <a:t>Sleep-related breathing disorders: disordered respirations during sleep</a:t>
            </a:r>
          </a:p>
          <a:p>
            <a:r>
              <a:rPr lang="en-US" dirty="0"/>
              <a:t>Sleep-related movement disorders: simple, stereotyped movements that disturb sleep</a:t>
            </a:r>
          </a:p>
        </p:txBody>
      </p:sp>
    </p:spTree>
    <p:extLst>
      <p:ext uri="{BB962C8B-B14F-4D97-AF65-F5344CB8AC3E}">
        <p14:creationId xmlns:p14="http://schemas.microsoft.com/office/powerpoint/2010/main" val="1903522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45600" y="6627168"/>
            <a:ext cx="2946400" cy="230832"/>
          </a:xfrm>
          <a:prstGeom prst="rect">
            <a:avLst/>
          </a:prstGeom>
          <a:noFill/>
        </p:spPr>
        <p:txBody>
          <a:bodyPr wrap="square" rtlCol="0">
            <a:spAutoFit/>
          </a:bodyPr>
          <a:lstStyle/>
          <a:p>
            <a:r>
              <a:rPr lang="en-US" sz="900" dirty="0">
                <a:solidFill>
                  <a:srgbClr val="907F76"/>
                </a:solidFill>
              </a:rPr>
              <a:t>Nature volume 497, </a:t>
            </a:r>
            <a:r>
              <a:rPr lang="en-US" sz="900" dirty="0" smtClean="0">
                <a:solidFill>
                  <a:srgbClr val="907F76"/>
                </a:solidFill>
              </a:rPr>
              <a:t>(</a:t>
            </a:r>
            <a:r>
              <a:rPr lang="en-US" sz="900" dirty="0">
                <a:solidFill>
                  <a:srgbClr val="907F76"/>
                </a:solidFill>
              </a:rPr>
              <a:t>23 May 2013)</a:t>
            </a:r>
          </a:p>
        </p:txBody>
      </p:sp>
      <p:pic>
        <p:nvPicPr>
          <p:cNvPr id="5" name="Picture 4" descr="maxres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05207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90052654"/>
              </p:ext>
            </p:extLst>
          </p:nvPr>
        </p:nvGraphicFramePr>
        <p:xfrm>
          <a:off x="1473200" y="266700"/>
          <a:ext cx="92456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51264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A8DB94-95E3-504C-B7D6-5F0F349F908D}"/>
              </a:ext>
            </a:extLst>
          </p:cNvPr>
          <p:cNvSpPr>
            <a:spLocks noGrp="1"/>
          </p:cNvSpPr>
          <p:nvPr>
            <p:ph type="title"/>
          </p:nvPr>
        </p:nvSpPr>
        <p:spPr/>
        <p:txBody>
          <a:bodyPr/>
          <a:lstStyle/>
          <a:p>
            <a:r>
              <a:rPr lang="en-US" dirty="0"/>
              <a:t>Insomnias</a:t>
            </a:r>
          </a:p>
        </p:txBody>
      </p:sp>
      <p:sp>
        <p:nvSpPr>
          <p:cNvPr id="3" name="Content Placeholder 2">
            <a:extLst>
              <a:ext uri="{FF2B5EF4-FFF2-40B4-BE49-F238E27FC236}">
                <a16:creationId xmlns:a16="http://schemas.microsoft.com/office/drawing/2014/main" xmlns="" id="{98D64C79-C17C-8841-AF50-52A3B7303612}"/>
              </a:ext>
            </a:extLst>
          </p:cNvPr>
          <p:cNvSpPr>
            <a:spLocks noGrp="1"/>
          </p:cNvSpPr>
          <p:nvPr>
            <p:ph idx="1"/>
          </p:nvPr>
        </p:nvSpPr>
        <p:spPr/>
        <p:txBody>
          <a:bodyPr/>
          <a:lstStyle/>
          <a:p>
            <a:r>
              <a:rPr lang="en-US" dirty="0"/>
              <a:t>Symptom of difficulty with sleep initiation, maintenance, and final awakenings leading to dissatisfaction with sleep quantity. </a:t>
            </a:r>
          </a:p>
          <a:p>
            <a:r>
              <a:rPr lang="en-US" dirty="0"/>
              <a:t>Symptoms occur despite adequate time and opportunity for sleep. </a:t>
            </a:r>
          </a:p>
          <a:p>
            <a:r>
              <a:rPr lang="en-US" dirty="0"/>
              <a:t>Results in some form of daytime impairment.</a:t>
            </a:r>
          </a:p>
          <a:p>
            <a:r>
              <a:rPr lang="en-US" dirty="0"/>
              <a:t>Includes complaints characterized by the perception of poor quality or “nonrestorative” sleep, even when amount/quality is adequate.</a:t>
            </a:r>
          </a:p>
          <a:p>
            <a:r>
              <a:rPr lang="en-US" dirty="0" smtClean="0"/>
              <a:t>Can be either </a:t>
            </a:r>
            <a:r>
              <a:rPr lang="en-US" dirty="0" err="1" smtClean="0"/>
              <a:t>rrimary</a:t>
            </a:r>
            <a:r>
              <a:rPr lang="en-US" dirty="0" smtClean="0"/>
              <a:t> </a:t>
            </a:r>
            <a:r>
              <a:rPr lang="en-US" dirty="0"/>
              <a:t>or secondary in nature.</a:t>
            </a:r>
          </a:p>
          <a:p>
            <a:endParaRPr lang="en-US" dirty="0"/>
          </a:p>
        </p:txBody>
      </p:sp>
    </p:spTree>
    <p:extLst>
      <p:ext uri="{BB962C8B-B14F-4D97-AF65-F5344CB8AC3E}">
        <p14:creationId xmlns:p14="http://schemas.microsoft.com/office/powerpoint/2010/main" val="34833825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somni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476" y="1600200"/>
            <a:ext cx="3609048" cy="3657600"/>
          </a:xfrm>
          <a:prstGeom prst="rect">
            <a:avLst/>
          </a:prstGeom>
        </p:spPr>
      </p:pic>
    </p:spTree>
    <p:extLst>
      <p:ext uri="{BB962C8B-B14F-4D97-AF65-F5344CB8AC3E}">
        <p14:creationId xmlns:p14="http://schemas.microsoft.com/office/powerpoint/2010/main" val="23056713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484FC3-4DEE-1B4A-AB95-AFB96212F88F}"/>
              </a:ext>
            </a:extLst>
          </p:cNvPr>
          <p:cNvSpPr>
            <a:spLocks noGrp="1"/>
          </p:cNvSpPr>
          <p:nvPr>
            <p:ph type="title"/>
          </p:nvPr>
        </p:nvSpPr>
        <p:spPr/>
        <p:txBody>
          <a:bodyPr/>
          <a:lstStyle/>
          <a:p>
            <a:r>
              <a:rPr lang="en-US" dirty="0"/>
              <a:t>Primary Insomnia</a:t>
            </a:r>
          </a:p>
        </p:txBody>
      </p:sp>
      <p:sp>
        <p:nvSpPr>
          <p:cNvPr id="3" name="Content Placeholder 2">
            <a:extLst>
              <a:ext uri="{FF2B5EF4-FFF2-40B4-BE49-F238E27FC236}">
                <a16:creationId xmlns:a16="http://schemas.microsoft.com/office/drawing/2014/main" xmlns="" id="{3106CF2F-5906-6743-A641-12775A3C5C8B}"/>
              </a:ext>
            </a:extLst>
          </p:cNvPr>
          <p:cNvSpPr>
            <a:spLocks noGrp="1"/>
          </p:cNvSpPr>
          <p:nvPr>
            <p:ph idx="1"/>
          </p:nvPr>
        </p:nvSpPr>
        <p:spPr>
          <a:xfrm>
            <a:off x="818712" y="2222287"/>
            <a:ext cx="10554574" cy="4343613"/>
          </a:xfrm>
        </p:spPr>
        <p:txBody>
          <a:bodyPr>
            <a:normAutofit/>
          </a:bodyPr>
          <a:lstStyle/>
          <a:p>
            <a:r>
              <a:rPr lang="en-US" dirty="0"/>
              <a:t>Intrinsic and extrinsic factors involved in etiology</a:t>
            </a:r>
          </a:p>
          <a:p>
            <a:r>
              <a:rPr lang="en-US" dirty="0" smtClean="0"/>
              <a:t>Multiple types</a:t>
            </a:r>
            <a:endParaRPr lang="en-US" dirty="0"/>
          </a:p>
          <a:p>
            <a:pPr marL="800100" lvl="1" indent="-342900">
              <a:buAutoNum type="arabicPeriod"/>
            </a:pPr>
            <a:r>
              <a:rPr lang="en-US" dirty="0" err="1" smtClean="0"/>
              <a:t>Psychophysiologic</a:t>
            </a:r>
            <a:r>
              <a:rPr lang="en-US" dirty="0" smtClean="0"/>
              <a:t> insomnia</a:t>
            </a:r>
          </a:p>
          <a:p>
            <a:pPr marL="800100" lvl="1" indent="-342900">
              <a:buAutoNum type="arabicPeriod"/>
            </a:pPr>
            <a:r>
              <a:rPr lang="en-US" dirty="0" smtClean="0"/>
              <a:t>Paradoxical insomnia</a:t>
            </a:r>
          </a:p>
          <a:p>
            <a:pPr marL="800100" lvl="1" indent="-342900">
              <a:buAutoNum type="arabicPeriod"/>
            </a:pPr>
            <a:r>
              <a:rPr lang="en-US" dirty="0" smtClean="0"/>
              <a:t>Adjustment </a:t>
            </a:r>
            <a:r>
              <a:rPr lang="en-US" dirty="0"/>
              <a:t>sleep </a:t>
            </a:r>
            <a:r>
              <a:rPr lang="en-US" dirty="0" smtClean="0"/>
              <a:t>disorder</a:t>
            </a:r>
          </a:p>
          <a:p>
            <a:pPr marL="800100" lvl="1" indent="-342900">
              <a:buAutoNum type="arabicPeriod"/>
            </a:pPr>
            <a:r>
              <a:rPr lang="en-US" dirty="0" smtClean="0"/>
              <a:t>Inadequate </a:t>
            </a:r>
            <a:r>
              <a:rPr lang="en-US" dirty="0"/>
              <a:t>sleep </a:t>
            </a:r>
            <a:r>
              <a:rPr lang="en-US" dirty="0" smtClean="0"/>
              <a:t>hygiene</a:t>
            </a:r>
          </a:p>
          <a:p>
            <a:pPr marL="457200" lvl="1" indent="0">
              <a:buNone/>
            </a:pPr>
            <a:endParaRPr lang="en-US" dirty="0"/>
          </a:p>
        </p:txBody>
      </p:sp>
    </p:spTree>
    <p:extLst>
      <p:ext uri="{BB962C8B-B14F-4D97-AF65-F5344CB8AC3E}">
        <p14:creationId xmlns:p14="http://schemas.microsoft.com/office/powerpoint/2010/main" val="31200474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{BF3FF7D8-98D7-AB4E-8A70-2A164237CECE}tf10001121</Template>
  <TotalTime>356</TotalTime>
  <Words>1573</Words>
  <Application>Microsoft Macintosh PowerPoint</Application>
  <PresentationFormat>Custom</PresentationFormat>
  <Paragraphs>152</Paragraphs>
  <Slides>33</Slides>
  <Notes>19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Quotable</vt:lpstr>
      <vt:lpstr>Sleep Disorders</vt:lpstr>
      <vt:lpstr>Overview</vt:lpstr>
      <vt:lpstr>Classification of sleep disorders: </vt:lpstr>
      <vt:lpstr>Classification of sleep disorders: </vt:lpstr>
      <vt:lpstr>PowerPoint Presentation</vt:lpstr>
      <vt:lpstr>PowerPoint Presentation</vt:lpstr>
      <vt:lpstr>Insomnias</vt:lpstr>
      <vt:lpstr>PowerPoint Presentation</vt:lpstr>
      <vt:lpstr>Primary Insomnia</vt:lpstr>
      <vt:lpstr>Secondary Insomnia</vt:lpstr>
      <vt:lpstr>How much sleep is needed?</vt:lpstr>
      <vt:lpstr>PowerPoint Presentation</vt:lpstr>
      <vt:lpstr>PowerPoint Presentation</vt:lpstr>
      <vt:lpstr>Hypersomnias</vt:lpstr>
      <vt:lpstr>Narcolepsy with/without cataplexy</vt:lpstr>
      <vt:lpstr>PowerPoint Presentation</vt:lpstr>
      <vt:lpstr>Parasomnias</vt:lpstr>
      <vt:lpstr>PowerPoint Presentation</vt:lpstr>
      <vt:lpstr>Parasomnias</vt:lpstr>
      <vt:lpstr>Circadian-rhythm disorders</vt:lpstr>
      <vt:lpstr>Sleep-related breathing disorders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Sleep-related movement disorders</vt:lpstr>
      <vt:lpstr>PowerPoint Presentation</vt:lpstr>
      <vt:lpstr>PowerPoint Presentation</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 Disorders</dc:title>
  <dc:creator>Nancy Martin</dc:creator>
  <cp:lastModifiedBy>nancy</cp:lastModifiedBy>
  <cp:revision>26</cp:revision>
  <cp:lastPrinted>2018-06-19T18:05:04Z</cp:lastPrinted>
  <dcterms:created xsi:type="dcterms:W3CDTF">2018-06-18T15:45:36Z</dcterms:created>
  <dcterms:modified xsi:type="dcterms:W3CDTF">2018-06-19T18:06:05Z</dcterms:modified>
</cp:coreProperties>
</file>