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8" r:id="rId3"/>
    <p:sldId id="273" r:id="rId4"/>
    <p:sldId id="260" r:id="rId5"/>
    <p:sldId id="284" r:id="rId6"/>
    <p:sldId id="277" r:id="rId7"/>
    <p:sldId id="261" r:id="rId8"/>
    <p:sldId id="262" r:id="rId9"/>
    <p:sldId id="278" r:id="rId10"/>
    <p:sldId id="274" r:id="rId11"/>
    <p:sldId id="275" r:id="rId12"/>
    <p:sldId id="282" r:id="rId13"/>
    <p:sldId id="264" r:id="rId14"/>
    <p:sldId id="283" r:id="rId15"/>
    <p:sldId id="292" r:id="rId16"/>
    <p:sldId id="289" r:id="rId17"/>
    <p:sldId id="258" r:id="rId18"/>
    <p:sldId id="286" r:id="rId19"/>
    <p:sldId id="291" r:id="rId20"/>
    <p:sldId id="285" r:id="rId21"/>
    <p:sldId id="28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728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DBC03-4B45-4C59-B243-0E089C215816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43F41-0FA9-4E02-88A5-DCA10FB7C9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Loudness can convey anger; do not assume the person is hearing-impaired.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643F41-0FA9-4E02-88A5-DCA10FB7C921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51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3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6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61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39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3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3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25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0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8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3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AD6FA-825E-4EDE-B21D-1FAC8DC04BED}" type="datetimeFigureOut">
              <a:rPr lang="en-US" smtClean="0"/>
              <a:t>8/7/2017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F44A5-F765-4AB8-85AE-8C2813403A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Dementia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Mohamad </a:t>
            </a:r>
            <a:r>
              <a:rPr lang="en-US" dirty="0" err="1" smtClean="0"/>
              <a:t>Khafaja</a:t>
            </a:r>
            <a:r>
              <a:rPr lang="en-US" dirty="0" smtClean="0"/>
              <a:t>, M.D. </a:t>
            </a:r>
          </a:p>
          <a:p>
            <a:r>
              <a:rPr lang="en-US" dirty="0" err="1" smtClean="0"/>
              <a:t>Kanchan</a:t>
            </a:r>
            <a:r>
              <a:rPr lang="en-US" dirty="0" smtClean="0"/>
              <a:t> </a:t>
            </a:r>
            <a:r>
              <a:rPr lang="en-US" dirty="0" err="1" smtClean="0"/>
              <a:t>Kohli</a:t>
            </a:r>
            <a:r>
              <a:rPr lang="en-US" dirty="0" smtClean="0"/>
              <a:t>, M.D.</a:t>
            </a:r>
          </a:p>
          <a:p>
            <a:r>
              <a:rPr lang="en-US" dirty="0" smtClean="0"/>
              <a:t>August 8, 2017</a:t>
            </a:r>
          </a:p>
          <a:p>
            <a:r>
              <a:rPr lang="en-US" dirty="0" smtClean="0"/>
              <a:t>University of New Mexico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34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Living with Dementia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dirty="0"/>
              <a:t>Getting lost in familiar places </a:t>
            </a:r>
          </a:p>
          <a:p>
            <a:pPr fontAlgn="base"/>
            <a:r>
              <a:rPr lang="en-US" dirty="0"/>
              <a:t>Not recognizing familiar faces </a:t>
            </a:r>
          </a:p>
          <a:p>
            <a:pPr fontAlgn="base"/>
            <a:r>
              <a:rPr lang="en-US" dirty="0"/>
              <a:t>Wandering </a:t>
            </a:r>
          </a:p>
          <a:p>
            <a:pPr fontAlgn="base"/>
            <a:r>
              <a:rPr lang="en-US" dirty="0"/>
              <a:t>Confusion</a:t>
            </a:r>
          </a:p>
          <a:p>
            <a:pPr fontAlgn="base"/>
            <a:r>
              <a:rPr lang="en-US" dirty="0"/>
              <a:t>Urinary incontinence</a:t>
            </a:r>
          </a:p>
          <a:p>
            <a:pPr fontAlgn="base"/>
            <a:r>
              <a:rPr lang="en-US" dirty="0"/>
              <a:t>Pain </a:t>
            </a:r>
          </a:p>
          <a:p>
            <a:pPr fontAlgn="base"/>
            <a:r>
              <a:rPr lang="en-US" dirty="0"/>
              <a:t>Feeding problems</a:t>
            </a: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44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Behavioral &amp;Psychological Manifestations of Dementia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/>
              <a:t>Depression</a:t>
            </a:r>
          </a:p>
          <a:p>
            <a:pPr fontAlgn="base"/>
            <a:r>
              <a:rPr lang="en-US" dirty="0"/>
              <a:t>Anxiety</a:t>
            </a:r>
          </a:p>
          <a:p>
            <a:pPr fontAlgn="base"/>
            <a:r>
              <a:rPr lang="en-US" dirty="0"/>
              <a:t>Abnormal motor behavior</a:t>
            </a:r>
          </a:p>
          <a:p>
            <a:pPr fontAlgn="base"/>
            <a:r>
              <a:rPr lang="en-US" dirty="0"/>
              <a:t>Irritability</a:t>
            </a:r>
          </a:p>
          <a:p>
            <a:pPr fontAlgn="base"/>
            <a:r>
              <a:rPr lang="en-US" dirty="0"/>
              <a:t>Apathy</a:t>
            </a:r>
          </a:p>
          <a:p>
            <a:pPr fontAlgn="base"/>
            <a:r>
              <a:rPr lang="en-US" dirty="0" smtClean="0"/>
              <a:t>Agitation</a:t>
            </a:r>
            <a:endParaRPr lang="en-US" dirty="0"/>
          </a:p>
          <a:p>
            <a:pPr fontAlgn="base"/>
            <a:r>
              <a:rPr lang="en-US" dirty="0"/>
              <a:t>Disinhibition and </a:t>
            </a:r>
            <a:r>
              <a:rPr lang="en-US" dirty="0" smtClean="0"/>
              <a:t>impulsivity</a:t>
            </a:r>
          </a:p>
          <a:p>
            <a:pPr fontAlgn="base"/>
            <a:r>
              <a:rPr lang="en-US" b="0" dirty="0" smtClean="0">
                <a:effectLst/>
              </a:rPr>
              <a:t>Delusions and </a:t>
            </a:r>
            <a:r>
              <a:rPr lang="en-US" dirty="0"/>
              <a:t>H</a:t>
            </a:r>
            <a:r>
              <a:rPr lang="en-US" b="0" dirty="0" smtClean="0">
                <a:effectLst/>
              </a:rPr>
              <a:t>allucinations</a:t>
            </a:r>
          </a:p>
          <a:p>
            <a:pPr fontAlgn="base"/>
            <a:r>
              <a:rPr lang="en-US" dirty="0" smtClean="0"/>
              <a:t>Change in appetite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62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Dementia:</a:t>
            </a:r>
            <a:br>
              <a:rPr lang="en-US" b="1" dirty="0" smtClean="0"/>
            </a:br>
            <a:r>
              <a:rPr lang="en-US" b="1" dirty="0" smtClean="0"/>
              <a:t>Care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fontAlgn="base"/>
            <a:r>
              <a:rPr lang="en-US" sz="6700" dirty="0"/>
              <a:t>24-hour care and </a:t>
            </a:r>
            <a:r>
              <a:rPr lang="en-US" sz="6700" dirty="0" smtClean="0"/>
              <a:t>supervision</a:t>
            </a:r>
            <a:endParaRPr lang="en-US" sz="6700" dirty="0"/>
          </a:p>
          <a:p>
            <a:pPr fontAlgn="base"/>
            <a:r>
              <a:rPr lang="en-US" sz="6700" dirty="0"/>
              <a:t>Assistance with daily activities such as eating</a:t>
            </a:r>
            <a:r>
              <a:rPr lang="en-US" sz="6700" dirty="0" smtClean="0"/>
              <a:t>, bathing</a:t>
            </a:r>
            <a:r>
              <a:rPr lang="en-US" sz="6700" dirty="0"/>
              <a:t>, and </a:t>
            </a:r>
            <a:r>
              <a:rPr lang="en-US" sz="6700" dirty="0" smtClean="0"/>
              <a:t>dressing</a:t>
            </a:r>
            <a:endParaRPr lang="en-US" sz="6700" dirty="0"/>
          </a:p>
          <a:p>
            <a:pPr fontAlgn="base"/>
            <a:r>
              <a:rPr lang="en-US" sz="6700" dirty="0" smtClean="0"/>
              <a:t>Sharp </a:t>
            </a:r>
            <a:r>
              <a:rPr lang="en-US" sz="6700" dirty="0"/>
              <a:t>knives, dangerous chemicals and tools </a:t>
            </a:r>
            <a:r>
              <a:rPr lang="en-US" sz="6700" dirty="0" smtClean="0"/>
              <a:t>should </a:t>
            </a:r>
            <a:r>
              <a:rPr lang="en-US" sz="6700" dirty="0"/>
              <a:t>be </a:t>
            </a:r>
            <a:r>
              <a:rPr lang="en-US" sz="6700" dirty="0" smtClean="0"/>
              <a:t>removed</a:t>
            </a:r>
            <a:endParaRPr lang="en-US" sz="6700" dirty="0"/>
          </a:p>
          <a:p>
            <a:pPr fontAlgn="base"/>
            <a:r>
              <a:rPr lang="en-US" sz="6700" dirty="0"/>
              <a:t>Bed and bathroom safety rails</a:t>
            </a:r>
          </a:p>
          <a:p>
            <a:pPr fontAlgn="base"/>
            <a:r>
              <a:rPr lang="en-US" sz="6700" dirty="0"/>
              <a:t>R</a:t>
            </a:r>
            <a:r>
              <a:rPr lang="en-US" sz="6700" dirty="0" smtClean="0"/>
              <a:t>emoving </a:t>
            </a:r>
            <a:r>
              <a:rPr lang="en-US" sz="6700" dirty="0"/>
              <a:t>locks from bedroom and bathroom </a:t>
            </a:r>
            <a:r>
              <a:rPr lang="en-US" sz="6700" dirty="0" smtClean="0"/>
              <a:t>doors</a:t>
            </a:r>
            <a:endParaRPr lang="en-US" sz="6700" dirty="0"/>
          </a:p>
          <a:p>
            <a:pPr fontAlgn="base"/>
            <a:r>
              <a:rPr lang="en-US" sz="6700" dirty="0"/>
              <a:t>L</a:t>
            </a:r>
            <a:r>
              <a:rPr lang="en-US" sz="6700" dirty="0" smtClean="0"/>
              <a:t>owering </a:t>
            </a:r>
            <a:r>
              <a:rPr lang="en-US" sz="6700" dirty="0"/>
              <a:t>the hot water temperature to 120° F or less </a:t>
            </a: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37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Dementia: </a:t>
            </a:r>
            <a:br>
              <a:rPr lang="en-US" b="1" dirty="0" smtClean="0"/>
            </a:br>
            <a:r>
              <a:rPr lang="en-US" b="1" dirty="0" smtClean="0"/>
              <a:t>Risk Reduction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Regular Exercise </a:t>
            </a:r>
          </a:p>
          <a:p>
            <a:pPr fontAlgn="base"/>
            <a:r>
              <a:rPr lang="en-US" dirty="0"/>
              <a:t>Mediterranean D</a:t>
            </a:r>
            <a:r>
              <a:rPr lang="en-US" dirty="0" smtClean="0"/>
              <a:t>iet: </a:t>
            </a:r>
            <a:r>
              <a:rPr lang="en-US" dirty="0"/>
              <a:t>Fish, nuts, vegetables, fruit and grains</a:t>
            </a:r>
          </a:p>
          <a:p>
            <a:pPr fontAlgn="base"/>
            <a:r>
              <a:rPr lang="en-US" dirty="0"/>
              <a:t>Intellectually </a:t>
            </a:r>
            <a:r>
              <a:rPr lang="en-US" dirty="0" smtClean="0"/>
              <a:t>stimulating </a:t>
            </a:r>
            <a:r>
              <a:rPr lang="en-US" dirty="0"/>
              <a:t>exercises</a:t>
            </a:r>
          </a:p>
          <a:p>
            <a:pPr fontAlgn="base"/>
            <a:r>
              <a:rPr lang="en-US" dirty="0"/>
              <a:t>Lower </a:t>
            </a:r>
            <a:r>
              <a:rPr lang="en-US" dirty="0" smtClean="0"/>
              <a:t>Cholesterol </a:t>
            </a:r>
            <a:r>
              <a:rPr lang="en-US" dirty="0"/>
              <a:t>and Blood pressure</a:t>
            </a:r>
          </a:p>
          <a:p>
            <a:pPr fontAlgn="base"/>
            <a:r>
              <a:rPr lang="en-US" dirty="0"/>
              <a:t>Vitamin E </a:t>
            </a:r>
            <a:r>
              <a:rPr lang="en-US" dirty="0" smtClean="0"/>
              <a:t>&amp;B supplementation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5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Dementia: </a:t>
            </a:r>
            <a:br>
              <a:rPr lang="en-US" b="1" dirty="0" smtClean="0"/>
            </a:br>
            <a:r>
              <a:rPr lang="en-US" b="1" dirty="0" smtClean="0"/>
              <a:t>Caregivers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base"/>
            <a:r>
              <a:rPr lang="en-US" sz="5100" dirty="0"/>
              <a:t>Difficult job </a:t>
            </a:r>
          </a:p>
          <a:p>
            <a:pPr fontAlgn="base"/>
            <a:r>
              <a:rPr lang="en-US" sz="5100" dirty="0"/>
              <a:t>Maximize independence and </a:t>
            </a:r>
            <a:r>
              <a:rPr lang="en-US" sz="5100" dirty="0" smtClean="0"/>
              <a:t>provide </a:t>
            </a:r>
            <a:r>
              <a:rPr lang="en-US" sz="5100" dirty="0"/>
              <a:t>assistance</a:t>
            </a:r>
          </a:p>
          <a:p>
            <a:pPr fontAlgn="base"/>
            <a:r>
              <a:rPr lang="en-US" sz="5100" dirty="0"/>
              <a:t>Early Dementia: Patients may cooperate</a:t>
            </a:r>
          </a:p>
          <a:p>
            <a:pPr fontAlgn="base"/>
            <a:r>
              <a:rPr lang="en-US" sz="5100" dirty="0"/>
              <a:t>Later Stages: Exposed to belligerent and violent behaviors</a:t>
            </a:r>
          </a:p>
          <a:p>
            <a:pPr fontAlgn="base"/>
            <a:r>
              <a:rPr lang="en-US" sz="5100" dirty="0"/>
              <a:t>Sundowning: </a:t>
            </a:r>
            <a:r>
              <a:rPr lang="en-US" sz="5100" dirty="0" smtClean="0"/>
              <a:t>Afternoon </a:t>
            </a:r>
            <a:r>
              <a:rPr lang="en-US" sz="5100" dirty="0"/>
              <a:t>agitation </a:t>
            </a:r>
          </a:p>
          <a:p>
            <a:pPr fontAlgn="base"/>
            <a:r>
              <a:rPr lang="en-US" sz="5100" dirty="0"/>
              <a:t>1 in 3 will develop symptoms of </a:t>
            </a:r>
            <a:r>
              <a:rPr lang="en-US" sz="5100" dirty="0" smtClean="0"/>
              <a:t>depression </a:t>
            </a:r>
            <a:endParaRPr lang="en-US" sz="5100" dirty="0"/>
          </a:p>
          <a:p>
            <a:pPr lvl="1" fontAlgn="base"/>
            <a:r>
              <a:rPr lang="en-US" sz="4700" dirty="0" smtClean="0"/>
              <a:t>Signs</a:t>
            </a:r>
            <a:r>
              <a:rPr lang="en-US" sz="4700" dirty="0"/>
              <a:t>: irritability, anger, mood swings, fatigue and poor </a:t>
            </a:r>
            <a:r>
              <a:rPr lang="en-US" sz="4700" dirty="0" smtClean="0"/>
              <a:t>sleep</a:t>
            </a:r>
            <a:endParaRPr lang="en-US" sz="4700" dirty="0"/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60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CASE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neighbor calls 911 for a wellness check on an 81-year-old woman living alone </a:t>
            </a:r>
          </a:p>
          <a:p>
            <a:r>
              <a:rPr lang="en-US" dirty="0" smtClean="0"/>
              <a:t>House smells of urine</a:t>
            </a:r>
          </a:p>
          <a:p>
            <a:r>
              <a:rPr lang="en-US" dirty="0" smtClean="0"/>
              <a:t>Cats feces on the floor </a:t>
            </a:r>
          </a:p>
          <a:p>
            <a:r>
              <a:rPr lang="en-US" dirty="0" smtClean="0"/>
              <a:t>Woman appears to be physically well</a:t>
            </a:r>
          </a:p>
          <a:p>
            <a:r>
              <a:rPr lang="en-US" dirty="0" smtClean="0"/>
              <a:t>Alert and oriented to person and place </a:t>
            </a:r>
          </a:p>
          <a:p>
            <a:r>
              <a:rPr lang="en-US" dirty="0" smtClean="0"/>
              <a:t>You suggest a transport to ER </a:t>
            </a:r>
          </a:p>
          <a:p>
            <a:r>
              <a:rPr lang="en-US" dirty="0" smtClean="0"/>
              <a:t>She refuses 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0926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&amp; Legal Issues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ETHICAL PRINCIPLES: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Autonomy </a:t>
            </a:r>
            <a:r>
              <a:rPr lang="en-US" dirty="0" smtClean="0"/>
              <a:t>(FREEDOM)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2. Beneficence </a:t>
            </a:r>
            <a:r>
              <a:rPr lang="en-US" dirty="0" smtClean="0"/>
              <a:t> (DO GOOD)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Non-maleficence (DO NO HARM) </a:t>
            </a:r>
            <a:endParaRPr lang="en-US" b="0" dirty="0" smtClean="0">
              <a:effectLst/>
            </a:endParaRPr>
          </a:p>
          <a:p>
            <a:pPr marL="0" indent="0">
              <a:buNone/>
            </a:pPr>
            <a:r>
              <a:rPr lang="en-US" dirty="0"/>
              <a:t>4. Justice 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911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Determining Decisional Capacity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Communicate </a:t>
            </a:r>
            <a:r>
              <a:rPr lang="en-US" dirty="0"/>
              <a:t>a choice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>Understand </a:t>
            </a:r>
            <a:r>
              <a:rPr lang="en-US" dirty="0"/>
              <a:t>the nature and consequences of their choice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>Rationally </a:t>
            </a:r>
            <a:r>
              <a:rPr lang="en-US" dirty="0"/>
              <a:t>manipulate the information necessary to make the choice</a:t>
            </a:r>
            <a:endParaRPr lang="en-US" b="0" dirty="0" smtClean="0">
              <a:effectLst/>
            </a:endParaRPr>
          </a:p>
          <a:p>
            <a:r>
              <a:rPr lang="en-US" dirty="0" smtClean="0"/>
              <a:t>Reason </a:t>
            </a:r>
            <a:r>
              <a:rPr lang="en-US" dirty="0"/>
              <a:t>consistently with previously expressed values and goals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36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Law Enforcement &amp; Dementia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Erratic driving </a:t>
            </a:r>
          </a:p>
          <a:p>
            <a:r>
              <a:rPr lang="en-US" dirty="0" smtClean="0"/>
              <a:t>Auto accidents </a:t>
            </a:r>
          </a:p>
          <a:p>
            <a:r>
              <a:rPr lang="en-US" dirty="0" smtClean="0"/>
              <a:t>False reports </a:t>
            </a:r>
          </a:p>
          <a:p>
            <a:r>
              <a:rPr lang="en-US" dirty="0" smtClean="0"/>
              <a:t>Indecent exposure </a:t>
            </a:r>
          </a:p>
          <a:p>
            <a:r>
              <a:rPr lang="en-US" dirty="0" smtClean="0"/>
              <a:t>Shoplifting </a:t>
            </a:r>
          </a:p>
          <a:p>
            <a:r>
              <a:rPr lang="en-US" dirty="0" smtClean="0"/>
              <a:t>Suicide &amp; Homicide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7429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Law Enforcement &amp; Dementia: </a:t>
            </a:r>
            <a:br>
              <a:rPr lang="en-US" b="1" dirty="0" smtClean="0"/>
            </a:br>
            <a:r>
              <a:rPr lang="en-US" b="1" dirty="0" smtClean="0"/>
              <a:t>Driving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fontAlgn="base"/>
            <a:r>
              <a:rPr lang="en-US" sz="11200" dirty="0" smtClean="0"/>
              <a:t>Dementia increases risk of crashing</a:t>
            </a:r>
          </a:p>
          <a:p>
            <a:pPr fontAlgn="base"/>
            <a:endParaRPr lang="en-US" sz="11200" dirty="0" smtClean="0"/>
          </a:p>
          <a:p>
            <a:pPr fontAlgn="base"/>
            <a:r>
              <a:rPr lang="en-US" sz="11200" dirty="0" smtClean="0"/>
              <a:t>Difficult </a:t>
            </a:r>
            <a:r>
              <a:rPr lang="en-US" sz="11200" dirty="0"/>
              <a:t>to convince not to </a:t>
            </a:r>
            <a:r>
              <a:rPr lang="en-US" sz="11200" dirty="0" smtClean="0"/>
              <a:t>drive</a:t>
            </a:r>
          </a:p>
          <a:p>
            <a:pPr fontAlgn="base"/>
            <a:endParaRPr lang="en-US" sz="11200" dirty="0"/>
          </a:p>
          <a:p>
            <a:pPr fontAlgn="base"/>
            <a:r>
              <a:rPr lang="en-US" sz="11200" dirty="0"/>
              <a:t>Many do not understand that </a:t>
            </a:r>
            <a:r>
              <a:rPr lang="en-US" sz="11200" dirty="0" smtClean="0"/>
              <a:t>the illness </a:t>
            </a:r>
            <a:r>
              <a:rPr lang="en-US" sz="11200" dirty="0"/>
              <a:t>is progressive </a:t>
            </a:r>
            <a:endParaRPr lang="en-US" sz="11200" dirty="0" smtClean="0"/>
          </a:p>
          <a:p>
            <a:pPr fontAlgn="base"/>
            <a:endParaRPr lang="en-US" sz="11200" dirty="0" smtClean="0"/>
          </a:p>
          <a:p>
            <a:pPr fontAlgn="base"/>
            <a:r>
              <a:rPr lang="en-US" sz="11200" dirty="0" smtClean="0"/>
              <a:t>Road evaluation remains the gold standard for assessing the safety</a:t>
            </a:r>
          </a:p>
          <a:p>
            <a:pPr fontAlgn="base"/>
            <a:endParaRPr lang="en-US" sz="11200" dirty="0" smtClean="0"/>
          </a:p>
          <a:p>
            <a:pPr fontAlgn="base"/>
            <a:r>
              <a:rPr lang="en-US" sz="11200" dirty="0" smtClean="0"/>
              <a:t>Few states have laws mandating physicians to report drivers with Dementia</a:t>
            </a:r>
          </a:p>
          <a:p>
            <a:pPr fontAlgn="base"/>
            <a:endParaRPr lang="en-US" dirty="0" smtClean="0"/>
          </a:p>
          <a:p>
            <a:pPr fontAlgn="base"/>
            <a:endParaRPr lang="en-US" dirty="0" smtClean="0"/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233065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rgbClr val="31B6FD"/>
              </a:solidFill>
              <a:effectLst/>
              <a:latin typeface="Noto Sans Symbols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9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</a:t>
            </a:r>
            <a:r>
              <a:rPr lang="en-US" dirty="0"/>
              <a:t>clinical signs &amp; symptoms of D</a:t>
            </a:r>
            <a:r>
              <a:rPr lang="en-US" dirty="0" smtClean="0"/>
              <a:t>ementia </a:t>
            </a:r>
            <a:r>
              <a:rPr lang="en-US" dirty="0"/>
              <a:t>and differentiation from </a:t>
            </a:r>
            <a:r>
              <a:rPr lang="en-US" dirty="0" smtClean="0"/>
              <a:t>Depression </a:t>
            </a:r>
            <a:r>
              <a:rPr lang="en-US" dirty="0"/>
              <a:t>and Delirium </a:t>
            </a:r>
          </a:p>
          <a:p>
            <a:r>
              <a:rPr lang="en-US" dirty="0" smtClean="0"/>
              <a:t>List</a:t>
            </a:r>
            <a:r>
              <a:rPr lang="en-US" dirty="0"/>
              <a:t> 3 types of behavioral disturbances in Dementia </a:t>
            </a:r>
          </a:p>
          <a:p>
            <a:r>
              <a:rPr lang="en-US" dirty="0" smtClean="0"/>
              <a:t>Describe </a:t>
            </a:r>
            <a:r>
              <a:rPr lang="en-US" dirty="0"/>
              <a:t>legal and ethical </a:t>
            </a:r>
            <a:r>
              <a:rPr lang="en-US" dirty="0" smtClean="0"/>
              <a:t>issues</a:t>
            </a:r>
            <a:r>
              <a:rPr lang="en-US" dirty="0"/>
              <a:t> related to Dementia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73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Law Enforcement &amp; Dementia:</a:t>
            </a:r>
            <a:br>
              <a:rPr lang="en-US" b="1" dirty="0" smtClean="0"/>
            </a:br>
            <a:r>
              <a:rPr lang="en-US" b="1" dirty="0" smtClean="0"/>
              <a:t>Tips for Interacting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</a:t>
            </a:r>
            <a:r>
              <a:rPr lang="en-US" dirty="0"/>
              <a:t>yourself as a law enforcement </a:t>
            </a:r>
            <a:r>
              <a:rPr lang="en-US" dirty="0" smtClean="0"/>
              <a:t>officer </a:t>
            </a:r>
          </a:p>
          <a:p>
            <a:r>
              <a:rPr lang="en-US" dirty="0"/>
              <a:t>E</a:t>
            </a:r>
            <a:r>
              <a:rPr lang="en-US" dirty="0" smtClean="0"/>
              <a:t>xplain </a:t>
            </a:r>
            <a:r>
              <a:rPr lang="en-US" dirty="0"/>
              <a:t>why you’ve approached the </a:t>
            </a:r>
            <a:r>
              <a:rPr lang="en-US" dirty="0" smtClean="0"/>
              <a:t>person</a:t>
            </a:r>
            <a:endParaRPr lang="en-US" dirty="0"/>
          </a:p>
          <a:p>
            <a:r>
              <a:rPr lang="en-US" dirty="0" smtClean="0"/>
              <a:t>Maintain </a:t>
            </a:r>
            <a:r>
              <a:rPr lang="en-US" dirty="0"/>
              <a:t>good eye </a:t>
            </a:r>
            <a:r>
              <a:rPr lang="en-US" dirty="0" smtClean="0"/>
              <a:t>contact</a:t>
            </a:r>
            <a:endParaRPr lang="en-US" dirty="0"/>
          </a:p>
          <a:p>
            <a:r>
              <a:rPr lang="en-US" dirty="0" smtClean="0"/>
              <a:t>Speak </a:t>
            </a:r>
            <a:r>
              <a:rPr lang="en-US" dirty="0"/>
              <a:t>slowly in a non-threatening, low-pitched </a:t>
            </a:r>
            <a:r>
              <a:rPr lang="en-US" dirty="0" smtClean="0"/>
              <a:t>voice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short, simple </a:t>
            </a:r>
            <a:r>
              <a:rPr lang="en-US" dirty="0" smtClean="0"/>
              <a:t>words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1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Law Enforcement &amp; Dementia:</a:t>
            </a:r>
            <a:br>
              <a:rPr lang="en-US" b="1" dirty="0" smtClean="0"/>
            </a:br>
            <a:r>
              <a:rPr lang="en-US" b="1" dirty="0" smtClean="0"/>
              <a:t>Tips for Interacting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“yes” and “no” questions</a:t>
            </a:r>
          </a:p>
          <a:p>
            <a:r>
              <a:rPr lang="en-US" dirty="0" smtClean="0"/>
              <a:t>Ask one question at a time, allowing plenty of time for a response</a:t>
            </a:r>
          </a:p>
          <a:p>
            <a:r>
              <a:rPr lang="en-US" dirty="0" smtClean="0"/>
              <a:t>Maintain a calm environment, devoid of chaos and excessive stimuli</a:t>
            </a:r>
          </a:p>
          <a:p>
            <a:r>
              <a:rPr lang="en-US" dirty="0" smtClean="0"/>
              <a:t>Reduce radio volume and avoid use of sirens</a:t>
            </a:r>
          </a:p>
          <a:p>
            <a:r>
              <a:rPr lang="en-US" dirty="0" smtClean="0"/>
              <a:t>Avoid restraints</a:t>
            </a:r>
          </a:p>
          <a:p>
            <a:r>
              <a:rPr lang="en-US" dirty="0" smtClean="0"/>
              <a:t>Avoid confrontation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3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34400" cy="6324600"/>
          </a:xfrm>
        </p:spPr>
      </p:pic>
    </p:spTree>
    <p:extLst>
      <p:ext uri="{BB962C8B-B14F-4D97-AF65-F5344CB8AC3E}">
        <p14:creationId xmlns:p14="http://schemas.microsoft.com/office/powerpoint/2010/main" val="326143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Normal Aging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Subjective </a:t>
            </a:r>
            <a:r>
              <a:rPr lang="en-US" dirty="0"/>
              <a:t>memory complaints </a:t>
            </a:r>
          </a:p>
          <a:p>
            <a:pPr fontAlgn="base"/>
            <a:r>
              <a:rPr lang="en-US" dirty="0"/>
              <a:t>Annoying but not disabling problems </a:t>
            </a:r>
          </a:p>
          <a:p>
            <a:pPr fontAlgn="base"/>
            <a:r>
              <a:rPr lang="en-US" dirty="0"/>
              <a:t>Frequent problems with name retrieval </a:t>
            </a:r>
          </a:p>
          <a:p>
            <a:pPr fontAlgn="base"/>
            <a:r>
              <a:rPr lang="en-US" dirty="0"/>
              <a:t>Minor difficulties in recalling detailed events</a:t>
            </a:r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dirty="0" smtClean="0">
                <a:effectLst/>
              </a:rPr>
              <a:t> </a:t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174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Conditions Are Not Dementia?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 dirty="0"/>
              <a:t>Age-related cognitive decline: </a:t>
            </a:r>
            <a:r>
              <a:rPr lang="en-US" dirty="0"/>
              <a:t>slower information processing and mild memory </a:t>
            </a:r>
            <a:r>
              <a:rPr lang="en-US" dirty="0" smtClean="0"/>
              <a:t>impairment</a:t>
            </a:r>
            <a:endParaRPr lang="en-US" dirty="0"/>
          </a:p>
          <a:p>
            <a:pPr fontAlgn="base"/>
            <a:r>
              <a:rPr lang="en-US" b="1" dirty="0" smtClean="0"/>
              <a:t>Depression</a:t>
            </a:r>
            <a:r>
              <a:rPr lang="en-US" b="1" dirty="0"/>
              <a:t>: </a:t>
            </a:r>
            <a:r>
              <a:rPr lang="en-US" dirty="0"/>
              <a:t>short term memory loss</a:t>
            </a:r>
          </a:p>
          <a:p>
            <a:r>
              <a:rPr lang="en-US" b="1" dirty="0"/>
              <a:t>Delirium :</a:t>
            </a:r>
            <a:r>
              <a:rPr lang="en-US" dirty="0"/>
              <a:t> confusion and rapidly altering mental </a:t>
            </a:r>
            <a:r>
              <a:rPr lang="en-US" dirty="0" smtClean="0"/>
              <a:t>states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512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Anatomy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5" y="2591594"/>
            <a:ext cx="3714750" cy="2543175"/>
          </a:xfrm>
        </p:spPr>
      </p:pic>
    </p:spTree>
    <p:extLst>
      <p:ext uri="{BB962C8B-B14F-4D97-AF65-F5344CB8AC3E}">
        <p14:creationId xmlns:p14="http://schemas.microsoft.com/office/powerpoint/2010/main" val="299437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Dementia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Memory </a:t>
            </a:r>
            <a:endParaRPr lang="en-US" dirty="0"/>
          </a:p>
          <a:p>
            <a:pPr fontAlgn="base"/>
            <a:r>
              <a:rPr lang="en-US" dirty="0"/>
              <a:t>Language </a:t>
            </a:r>
            <a:endParaRPr lang="en-US" dirty="0" smtClean="0"/>
          </a:p>
          <a:p>
            <a:pPr fontAlgn="base"/>
            <a:r>
              <a:rPr lang="en-US" dirty="0" smtClean="0"/>
              <a:t>Execution </a:t>
            </a:r>
            <a:r>
              <a:rPr lang="en-US" dirty="0"/>
              <a:t>of purposeful </a:t>
            </a:r>
            <a:r>
              <a:rPr lang="en-US" dirty="0" smtClean="0"/>
              <a:t>movement</a:t>
            </a:r>
            <a:endParaRPr lang="en-US" dirty="0"/>
          </a:p>
          <a:p>
            <a:pPr fontAlgn="base"/>
            <a:r>
              <a:rPr lang="en-US" dirty="0"/>
              <a:t>Recognition/familiarity </a:t>
            </a:r>
            <a:endParaRPr lang="en-US" dirty="0" smtClean="0"/>
          </a:p>
          <a:p>
            <a:pPr fontAlgn="base"/>
            <a:r>
              <a:rPr lang="en-US" dirty="0" smtClean="0"/>
              <a:t>Visuospatial function</a:t>
            </a:r>
          </a:p>
          <a:p>
            <a:pPr fontAlgn="base"/>
            <a:r>
              <a:rPr lang="en-US" dirty="0" smtClean="0"/>
              <a:t>Self control/management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67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Dementia Diagnosis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Interview </a:t>
            </a:r>
          </a:p>
          <a:p>
            <a:pPr fontAlgn="base"/>
            <a:r>
              <a:rPr lang="en-US" dirty="0"/>
              <a:t>Cognitive Testing </a:t>
            </a:r>
          </a:p>
          <a:p>
            <a:pPr fontAlgn="base"/>
            <a:r>
              <a:rPr lang="en-US" dirty="0"/>
              <a:t>Physical Examination</a:t>
            </a:r>
          </a:p>
          <a:p>
            <a:pPr fontAlgn="base"/>
            <a:r>
              <a:rPr lang="en-US" dirty="0"/>
              <a:t>Brain Imaging </a:t>
            </a:r>
          </a:p>
          <a:p>
            <a:pPr fontAlgn="base"/>
            <a:r>
              <a:rPr lang="en-US" dirty="0"/>
              <a:t>Laboratory </a:t>
            </a:r>
            <a:r>
              <a:rPr lang="en-US" dirty="0" smtClean="0"/>
              <a:t>Testing</a:t>
            </a:r>
            <a:endParaRPr lang="en-US" dirty="0"/>
          </a:p>
          <a:p>
            <a:pPr marL="0" indent="0">
              <a:buNone/>
            </a:pP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76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783" y="1600200"/>
            <a:ext cx="4388433" cy="4525963"/>
          </a:xfrm>
        </p:spPr>
      </p:pic>
    </p:spTree>
    <p:extLst>
      <p:ext uri="{BB962C8B-B14F-4D97-AF65-F5344CB8AC3E}">
        <p14:creationId xmlns:p14="http://schemas.microsoft.com/office/powerpoint/2010/main" val="325807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543</Words>
  <Application>Microsoft Office PowerPoint</Application>
  <PresentationFormat>On-screen Show (4:3)</PresentationFormat>
  <Paragraphs>138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Dementia </vt:lpstr>
      <vt:lpstr>OBJECTIVES</vt:lpstr>
      <vt:lpstr>PowerPoint Presentation</vt:lpstr>
      <vt:lpstr>Normal Aging </vt:lpstr>
      <vt:lpstr>What Conditions Are Not Dementia?</vt:lpstr>
      <vt:lpstr>Brain Anatomy</vt:lpstr>
      <vt:lpstr>Dementia Diagnosis</vt:lpstr>
      <vt:lpstr>Dementia Diagnosis</vt:lpstr>
      <vt:lpstr>PowerPoint Presentation</vt:lpstr>
      <vt:lpstr>Living with Dementia </vt:lpstr>
      <vt:lpstr>Behavioral &amp;Psychological Manifestations of Dementia</vt:lpstr>
      <vt:lpstr>Dementia: Care </vt:lpstr>
      <vt:lpstr>Dementia:  Risk Reduction </vt:lpstr>
      <vt:lpstr>Dementia:  Caregivers</vt:lpstr>
      <vt:lpstr>CASE </vt:lpstr>
      <vt:lpstr>Ethical &amp; Legal Issues </vt:lpstr>
      <vt:lpstr>Determining Decisional Capacity</vt:lpstr>
      <vt:lpstr>Law Enforcement &amp; Dementia </vt:lpstr>
      <vt:lpstr>Law Enforcement &amp; Dementia:  Driving </vt:lpstr>
      <vt:lpstr>Law Enforcement &amp; Dementia: Tips for Interacting</vt:lpstr>
      <vt:lpstr>Law Enforcement &amp; Dementia: Tips for Interacting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Mohamad Hadi Khafaja</dc:creator>
  <cp:lastModifiedBy>Earhart, Jennifer A.</cp:lastModifiedBy>
  <cp:revision>18</cp:revision>
  <dcterms:created xsi:type="dcterms:W3CDTF">2017-08-06T18:22:28Z</dcterms:created>
  <dcterms:modified xsi:type="dcterms:W3CDTF">2017-08-07T15:37:07Z</dcterms:modified>
</cp:coreProperties>
</file>