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1" r:id="rId8"/>
    <p:sldId id="263" r:id="rId9"/>
    <p:sldId id="262" r:id="rId10"/>
    <p:sldId id="265" r:id="rId11"/>
    <p:sldId id="264" r:id="rId12"/>
    <p:sldId id="266" r:id="rId13"/>
    <p:sldId id="268" r:id="rId14"/>
    <p:sldId id="270" r:id="rId15"/>
    <p:sldId id="267"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98" d="100"/>
          <a:sy n="98" d="100"/>
        </p:scale>
        <p:origin x="110"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9680E-9D8A-4362-A5CC-36DA80BD5BEF}"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3C233-3E24-49E4-8522-DE31A80CD61E}" type="slidenum">
              <a:rPr lang="en-US" smtClean="0"/>
              <a:t>‹#›</a:t>
            </a:fld>
            <a:endParaRPr lang="en-US"/>
          </a:p>
        </p:txBody>
      </p:sp>
    </p:spTree>
    <p:extLst>
      <p:ext uri="{BB962C8B-B14F-4D97-AF65-F5344CB8AC3E}">
        <p14:creationId xmlns:p14="http://schemas.microsoft.com/office/powerpoint/2010/main" val="160239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9680E-9D8A-4362-A5CC-36DA80BD5BEF}"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3C233-3E24-49E4-8522-DE31A80CD61E}" type="slidenum">
              <a:rPr lang="en-US" smtClean="0"/>
              <a:t>‹#›</a:t>
            </a:fld>
            <a:endParaRPr lang="en-US"/>
          </a:p>
        </p:txBody>
      </p:sp>
    </p:spTree>
    <p:extLst>
      <p:ext uri="{BB962C8B-B14F-4D97-AF65-F5344CB8AC3E}">
        <p14:creationId xmlns:p14="http://schemas.microsoft.com/office/powerpoint/2010/main" val="1252864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9680E-9D8A-4362-A5CC-36DA80BD5BEF}"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3C233-3E24-49E4-8522-DE31A80CD61E}" type="slidenum">
              <a:rPr lang="en-US" smtClean="0"/>
              <a:t>‹#›</a:t>
            </a:fld>
            <a:endParaRPr lang="en-US"/>
          </a:p>
        </p:txBody>
      </p:sp>
    </p:spTree>
    <p:extLst>
      <p:ext uri="{BB962C8B-B14F-4D97-AF65-F5344CB8AC3E}">
        <p14:creationId xmlns:p14="http://schemas.microsoft.com/office/powerpoint/2010/main" val="3848473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9680E-9D8A-4362-A5CC-36DA80BD5BEF}"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3C233-3E24-49E4-8522-DE31A80CD61E}" type="slidenum">
              <a:rPr lang="en-US" smtClean="0"/>
              <a:t>‹#›</a:t>
            </a:fld>
            <a:endParaRPr lang="en-US"/>
          </a:p>
        </p:txBody>
      </p:sp>
    </p:spTree>
    <p:extLst>
      <p:ext uri="{BB962C8B-B14F-4D97-AF65-F5344CB8AC3E}">
        <p14:creationId xmlns:p14="http://schemas.microsoft.com/office/powerpoint/2010/main" val="53306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A9680E-9D8A-4362-A5CC-36DA80BD5BEF}"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3C233-3E24-49E4-8522-DE31A80CD61E}" type="slidenum">
              <a:rPr lang="en-US" smtClean="0"/>
              <a:t>‹#›</a:t>
            </a:fld>
            <a:endParaRPr lang="en-US"/>
          </a:p>
        </p:txBody>
      </p:sp>
    </p:spTree>
    <p:extLst>
      <p:ext uri="{BB962C8B-B14F-4D97-AF65-F5344CB8AC3E}">
        <p14:creationId xmlns:p14="http://schemas.microsoft.com/office/powerpoint/2010/main" val="386266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9680E-9D8A-4362-A5CC-36DA80BD5BEF}"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C233-3E24-49E4-8522-DE31A80CD61E}" type="slidenum">
              <a:rPr lang="en-US" smtClean="0"/>
              <a:t>‹#›</a:t>
            </a:fld>
            <a:endParaRPr lang="en-US"/>
          </a:p>
        </p:txBody>
      </p:sp>
    </p:spTree>
    <p:extLst>
      <p:ext uri="{BB962C8B-B14F-4D97-AF65-F5344CB8AC3E}">
        <p14:creationId xmlns:p14="http://schemas.microsoft.com/office/powerpoint/2010/main" val="293242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9680E-9D8A-4362-A5CC-36DA80BD5BEF}"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F3C233-3E24-49E4-8522-DE31A80CD61E}" type="slidenum">
              <a:rPr lang="en-US" smtClean="0"/>
              <a:t>‹#›</a:t>
            </a:fld>
            <a:endParaRPr lang="en-US"/>
          </a:p>
        </p:txBody>
      </p:sp>
    </p:spTree>
    <p:extLst>
      <p:ext uri="{BB962C8B-B14F-4D97-AF65-F5344CB8AC3E}">
        <p14:creationId xmlns:p14="http://schemas.microsoft.com/office/powerpoint/2010/main" val="389224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9680E-9D8A-4362-A5CC-36DA80BD5BEF}"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F3C233-3E24-49E4-8522-DE31A80CD61E}" type="slidenum">
              <a:rPr lang="en-US" smtClean="0"/>
              <a:t>‹#›</a:t>
            </a:fld>
            <a:endParaRPr lang="en-US"/>
          </a:p>
        </p:txBody>
      </p:sp>
    </p:spTree>
    <p:extLst>
      <p:ext uri="{BB962C8B-B14F-4D97-AF65-F5344CB8AC3E}">
        <p14:creationId xmlns:p14="http://schemas.microsoft.com/office/powerpoint/2010/main" val="137992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9680E-9D8A-4362-A5CC-36DA80BD5BEF}"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F3C233-3E24-49E4-8522-DE31A80CD61E}" type="slidenum">
              <a:rPr lang="en-US" smtClean="0"/>
              <a:t>‹#›</a:t>
            </a:fld>
            <a:endParaRPr lang="en-US"/>
          </a:p>
        </p:txBody>
      </p:sp>
    </p:spTree>
    <p:extLst>
      <p:ext uri="{BB962C8B-B14F-4D97-AF65-F5344CB8AC3E}">
        <p14:creationId xmlns:p14="http://schemas.microsoft.com/office/powerpoint/2010/main" val="161518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A9680E-9D8A-4362-A5CC-36DA80BD5BEF}"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C233-3E24-49E4-8522-DE31A80CD61E}" type="slidenum">
              <a:rPr lang="en-US" smtClean="0"/>
              <a:t>‹#›</a:t>
            </a:fld>
            <a:endParaRPr lang="en-US"/>
          </a:p>
        </p:txBody>
      </p:sp>
    </p:spTree>
    <p:extLst>
      <p:ext uri="{BB962C8B-B14F-4D97-AF65-F5344CB8AC3E}">
        <p14:creationId xmlns:p14="http://schemas.microsoft.com/office/powerpoint/2010/main" val="3097161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A9680E-9D8A-4362-A5CC-36DA80BD5BEF}"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C233-3E24-49E4-8522-DE31A80CD61E}" type="slidenum">
              <a:rPr lang="en-US" smtClean="0"/>
              <a:t>‹#›</a:t>
            </a:fld>
            <a:endParaRPr lang="en-US"/>
          </a:p>
        </p:txBody>
      </p:sp>
    </p:spTree>
    <p:extLst>
      <p:ext uri="{BB962C8B-B14F-4D97-AF65-F5344CB8AC3E}">
        <p14:creationId xmlns:p14="http://schemas.microsoft.com/office/powerpoint/2010/main" val="74185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9680E-9D8A-4362-A5CC-36DA80BD5BEF}" type="datetimeFigureOut">
              <a:rPr lang="en-US" smtClean="0"/>
              <a:t>1/29/2019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3C233-3E24-49E4-8522-DE31A80CD61E}" type="slidenum">
              <a:rPr lang="en-US" smtClean="0"/>
              <a:t>‹#›</a:t>
            </a:fld>
            <a:endParaRPr lang="en-US"/>
          </a:p>
        </p:txBody>
      </p:sp>
    </p:spTree>
    <p:extLst>
      <p:ext uri="{BB962C8B-B14F-4D97-AF65-F5344CB8AC3E}">
        <p14:creationId xmlns:p14="http://schemas.microsoft.com/office/powerpoint/2010/main" val="275352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152060"/>
          </a:xfrm>
        </p:spPr>
        <p:txBody>
          <a:bodyPr>
            <a:normAutofit fontScale="90000"/>
          </a:bodyPr>
          <a:lstStyle/>
          <a:p>
            <a:r>
              <a:rPr lang="en-US" b="1" dirty="0" smtClean="0">
                <a:solidFill>
                  <a:schemeClr val="accent6">
                    <a:lumMod val="75000"/>
                  </a:schemeClr>
                </a:solidFill>
                <a:latin typeface="Century Gothic" panose="020B0502020202020204" pitchFamily="34" charset="0"/>
              </a:rPr>
              <a:t>Bernalillo County’s</a:t>
            </a:r>
            <a:br>
              <a:rPr lang="en-US" b="1" dirty="0" smtClean="0">
                <a:solidFill>
                  <a:schemeClr val="accent6">
                    <a:lumMod val="75000"/>
                  </a:schemeClr>
                </a:solidFill>
                <a:latin typeface="Century Gothic" panose="020B0502020202020204" pitchFamily="34" charset="0"/>
              </a:rPr>
            </a:br>
            <a:r>
              <a:rPr lang="en-US" b="1" dirty="0" smtClean="0">
                <a:solidFill>
                  <a:schemeClr val="accent6">
                    <a:lumMod val="75000"/>
                  </a:schemeClr>
                </a:solidFill>
                <a:latin typeface="Century Gothic" panose="020B0502020202020204" pitchFamily="34" charset="0"/>
              </a:rPr>
              <a:t>Law Enforcement Assisted Diversion Initiative</a:t>
            </a:r>
            <a:br>
              <a:rPr lang="en-US" b="1" dirty="0" smtClean="0">
                <a:solidFill>
                  <a:schemeClr val="accent6">
                    <a:lumMod val="75000"/>
                  </a:schemeClr>
                </a:solidFill>
                <a:latin typeface="Century Gothic" panose="020B0502020202020204" pitchFamily="34" charset="0"/>
              </a:rPr>
            </a:br>
            <a:r>
              <a:rPr lang="en-US" b="1" dirty="0" smtClean="0">
                <a:solidFill>
                  <a:schemeClr val="accent6">
                    <a:lumMod val="75000"/>
                  </a:schemeClr>
                </a:solidFill>
                <a:latin typeface="Century Gothic" panose="020B0502020202020204" pitchFamily="34" charset="0"/>
              </a:rPr>
              <a:t>LEAD</a:t>
            </a:r>
            <a:endParaRPr lang="en-US"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1524000" y="3602038"/>
            <a:ext cx="9144000" cy="2223996"/>
          </a:xfrm>
        </p:spPr>
        <p:txBody>
          <a:bodyPr>
            <a:normAutofit lnSpcReduction="10000"/>
          </a:bodyPr>
          <a:lstStyle/>
          <a:p>
            <a:r>
              <a:rPr lang="en-US" b="1" dirty="0" smtClean="0">
                <a:latin typeface="Century Gothic" panose="020B0502020202020204" pitchFamily="34" charset="0"/>
              </a:rPr>
              <a:t>Presented to Project </a:t>
            </a:r>
            <a:r>
              <a:rPr lang="en-US" b="1" dirty="0" smtClean="0">
                <a:latin typeface="Century Gothic" panose="020B0502020202020204" pitchFamily="34" charset="0"/>
              </a:rPr>
              <a:t>ECHO</a:t>
            </a:r>
            <a:endParaRPr lang="en-US" b="1" dirty="0" smtClean="0">
              <a:latin typeface="Century Gothic" panose="020B0502020202020204" pitchFamily="34" charset="0"/>
            </a:endParaRPr>
          </a:p>
          <a:p>
            <a:r>
              <a:rPr lang="en-US" b="1" dirty="0" smtClean="0">
                <a:latin typeface="Century Gothic" panose="020B0502020202020204" pitchFamily="34" charset="0"/>
              </a:rPr>
              <a:t>January 29, 2019</a:t>
            </a:r>
          </a:p>
          <a:p>
            <a:r>
              <a:rPr lang="en-US" b="1" dirty="0" smtClean="0">
                <a:latin typeface="Century Gothic" panose="020B0502020202020204" pitchFamily="34" charset="0"/>
              </a:rPr>
              <a:t>By Sam Howarth</a:t>
            </a:r>
          </a:p>
          <a:p>
            <a:r>
              <a:rPr lang="en-US" b="1" dirty="0" smtClean="0">
                <a:latin typeface="Century Gothic" panose="020B0502020202020204" pitchFamily="34" charset="0"/>
              </a:rPr>
              <a:t>Behavioral Health Administrator, </a:t>
            </a:r>
          </a:p>
          <a:p>
            <a:r>
              <a:rPr lang="en-US" b="1" dirty="0" smtClean="0">
                <a:latin typeface="Century Gothic" panose="020B0502020202020204" pitchFamily="34" charset="0"/>
              </a:rPr>
              <a:t>Division of Behavioral Health Services, Bernalillo County</a:t>
            </a:r>
            <a:endParaRPr lang="en-US" b="1" dirty="0">
              <a:latin typeface="Century Gothic" panose="020B0502020202020204" pitchFamily="34" charset="0"/>
            </a:endParaRPr>
          </a:p>
        </p:txBody>
      </p:sp>
    </p:spTree>
    <p:extLst>
      <p:ext uri="{BB962C8B-B14F-4D97-AF65-F5344CB8AC3E}">
        <p14:creationId xmlns:p14="http://schemas.microsoft.com/office/powerpoint/2010/main" val="524147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4" y="1218157"/>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 What Will LEAD Bernalillo Look Like?</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1045028" y="2055222"/>
            <a:ext cx="10293531" cy="4058194"/>
          </a:xfrm>
        </p:spPr>
        <p:txBody>
          <a:bodyPr>
            <a:noAutofit/>
          </a:bodyPr>
          <a:lstStyle/>
          <a:p>
            <a:pPr algn="l"/>
            <a:r>
              <a:rPr lang="en-US" sz="1600" b="1" dirty="0" smtClean="0">
                <a:latin typeface="Century Gothic" panose="020B0502020202020204" pitchFamily="34" charset="0"/>
              </a:rPr>
              <a:t>Current LEAD Trainings</a:t>
            </a:r>
            <a:endParaRPr lang="en-US" sz="1600" b="1" dirty="0">
              <a:latin typeface="Century Gothic" panose="020B0502020202020204" pitchFamily="34" charset="0"/>
            </a:endParaRPr>
          </a:p>
          <a:p>
            <a:pPr marL="285750" indent="-285750" algn="l">
              <a:buFont typeface="Arial" panose="020B0604020202020204" pitchFamily="34" charset="0"/>
              <a:buChar char="•"/>
            </a:pPr>
            <a:r>
              <a:rPr lang="en-US" sz="1600" dirty="0" smtClean="0">
                <a:latin typeface="Century Gothic" panose="020B0502020202020204" pitchFamily="34" charset="0"/>
              </a:rPr>
              <a:t>In addition to the training the LEAD Team received in Seattle, we access the following other training/capacity building resources:</a:t>
            </a:r>
          </a:p>
          <a:p>
            <a:pPr marL="285750" indent="-285750" algn="l">
              <a:buFont typeface="Arial" panose="020B0604020202020204" pitchFamily="34" charset="0"/>
              <a:buChar char="•"/>
            </a:pPr>
            <a:r>
              <a:rPr lang="en-US" sz="1600" dirty="0" smtClean="0">
                <a:latin typeface="Century Gothic" panose="020B0502020202020204" pitchFamily="34" charset="0"/>
              </a:rPr>
              <a:t>Law Enforcement Train the Trainer Training</a:t>
            </a:r>
          </a:p>
          <a:p>
            <a:pPr marL="285750" indent="-285750" algn="l">
              <a:buFont typeface="Arial" panose="020B0604020202020204" pitchFamily="34" charset="0"/>
              <a:buChar char="•"/>
            </a:pPr>
            <a:r>
              <a:rPr lang="en-US" sz="1600" dirty="0" smtClean="0">
                <a:latin typeface="Century Gothic" panose="020B0502020202020204" pitchFamily="34" charset="0"/>
              </a:rPr>
              <a:t>Last week 6 BCSO deputies, 4 APD officers, an evaluator from ISR and I received a train the trainer training in Espanola provided by Retired Chief Cox from Albany, NY</a:t>
            </a:r>
          </a:p>
          <a:p>
            <a:pPr marL="285750" indent="-285750" algn="l">
              <a:buFont typeface="Arial" panose="020B0604020202020204" pitchFamily="34" charset="0"/>
              <a:buChar char="•"/>
            </a:pPr>
            <a:r>
              <a:rPr lang="en-US" sz="1600" dirty="0" smtClean="0">
                <a:latin typeface="Century Gothic" panose="020B0502020202020204" pitchFamily="34" charset="0"/>
              </a:rPr>
              <a:t>Currently APD, BCSO and I are adapting this training for the Bernalillo County LEAD model</a:t>
            </a:r>
          </a:p>
          <a:p>
            <a:pPr marL="285750" indent="-285750" algn="l">
              <a:buFont typeface="Arial" panose="020B0604020202020204" pitchFamily="34" charset="0"/>
              <a:buChar char="•"/>
            </a:pPr>
            <a:r>
              <a:rPr lang="en-US" sz="1600" dirty="0" smtClean="0">
                <a:latin typeface="Century Gothic" panose="020B0502020202020204" pitchFamily="34" charset="0"/>
              </a:rPr>
              <a:t>Case Manager training by Santa Fe is scheduled for the end of February in Santa Fe</a:t>
            </a:r>
          </a:p>
          <a:p>
            <a:pPr marL="285750" indent="-285750" algn="l">
              <a:buFont typeface="Arial" panose="020B0604020202020204" pitchFamily="34" charset="0"/>
              <a:buChar char="•"/>
            </a:pPr>
            <a:r>
              <a:rPr lang="en-US" sz="1600" dirty="0" smtClean="0">
                <a:latin typeface="Century Gothic" panose="020B0502020202020204" pitchFamily="34" charset="0"/>
              </a:rPr>
              <a:t>All MATS campus Case Managers will receive this training</a:t>
            </a:r>
          </a:p>
        </p:txBody>
      </p:sp>
    </p:spTree>
    <p:extLst>
      <p:ext uri="{BB962C8B-B14F-4D97-AF65-F5344CB8AC3E}">
        <p14:creationId xmlns:p14="http://schemas.microsoft.com/office/powerpoint/2010/main" val="2922060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4" y="1218157"/>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 What Will LEAD Bernalillo Look Like?</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1045028" y="2055222"/>
            <a:ext cx="10293531" cy="4058194"/>
          </a:xfrm>
        </p:spPr>
        <p:txBody>
          <a:bodyPr>
            <a:noAutofit/>
          </a:bodyPr>
          <a:lstStyle/>
          <a:p>
            <a:pPr algn="l"/>
            <a:r>
              <a:rPr lang="en-US" sz="1600" b="1" dirty="0" smtClean="0">
                <a:latin typeface="Century Gothic" panose="020B0502020202020204" pitchFamily="34" charset="0"/>
              </a:rPr>
              <a:t>The LEAD Planning Team determined that we will start slowly and grow LEAD in an iterative fashion</a:t>
            </a:r>
            <a:endParaRPr lang="en-US" sz="1600" b="1" dirty="0">
              <a:latin typeface="Century Gothic" panose="020B0502020202020204" pitchFamily="34" charset="0"/>
            </a:endParaRPr>
          </a:p>
          <a:p>
            <a:pPr marL="285750" indent="-285750" algn="l">
              <a:buFont typeface="Arial" panose="020B0604020202020204" pitchFamily="34" charset="0"/>
              <a:buChar char="•"/>
            </a:pPr>
            <a:r>
              <a:rPr lang="en-US" sz="1600" dirty="0" smtClean="0">
                <a:latin typeface="Century Gothic" panose="020B0502020202020204" pitchFamily="34" charset="0"/>
              </a:rPr>
              <a:t>We will begin in with 6 APD LEAD officers in the Southeast Area Command</a:t>
            </a:r>
          </a:p>
          <a:p>
            <a:pPr marL="285750" indent="-285750" algn="l">
              <a:buFont typeface="Arial" panose="020B0604020202020204" pitchFamily="34" charset="0"/>
              <a:buChar char="•"/>
            </a:pPr>
            <a:r>
              <a:rPr lang="en-US" sz="1600" dirty="0" smtClean="0">
                <a:latin typeface="Century Gothic" panose="020B0502020202020204" pitchFamily="34" charset="0"/>
              </a:rPr>
              <a:t>Where a significant percentage of individuals with substance use disorders and or mental health challenges are</a:t>
            </a:r>
          </a:p>
          <a:p>
            <a:pPr marL="285750" indent="-285750" algn="l">
              <a:buFont typeface="Arial" panose="020B0604020202020204" pitchFamily="34" charset="0"/>
              <a:buChar char="•"/>
            </a:pPr>
            <a:r>
              <a:rPr lang="en-US" sz="1600" dirty="0" smtClean="0">
                <a:latin typeface="Century Gothic" panose="020B0502020202020204" pitchFamily="34" charset="0"/>
              </a:rPr>
              <a:t>Proximity to MATS where LEAD deferred individuals will be taken (Snitch Factor)</a:t>
            </a:r>
          </a:p>
          <a:p>
            <a:pPr marL="285750" indent="-285750" algn="l">
              <a:buFont typeface="Arial" panose="020B0604020202020204" pitchFamily="34" charset="0"/>
              <a:buChar char="•"/>
            </a:pPr>
            <a:r>
              <a:rPr lang="en-US" sz="1600" dirty="0" smtClean="0">
                <a:latin typeface="Century Gothic" panose="020B0502020202020204" pitchFamily="34" charset="0"/>
              </a:rPr>
              <a:t>We are in the process of making an offer to a LEAD Case Manager (funded with Innovation Fund dollars) who will operate from the MATS campus</a:t>
            </a:r>
            <a:endParaRPr lang="en-US" sz="1600" dirty="0">
              <a:latin typeface="Century Gothic" panose="020B0502020202020204" pitchFamily="34" charset="0"/>
            </a:endParaRPr>
          </a:p>
          <a:p>
            <a:pPr marL="285750" indent="-285750" algn="l">
              <a:buFont typeface="Arial" panose="020B0604020202020204" pitchFamily="34" charset="0"/>
              <a:buChar char="•"/>
            </a:pPr>
            <a:r>
              <a:rPr lang="en-US" sz="1600" dirty="0" smtClean="0">
                <a:latin typeface="Century Gothic" panose="020B0502020202020204" pitchFamily="34" charset="0"/>
              </a:rPr>
              <a:t>As this Case </a:t>
            </a:r>
            <a:r>
              <a:rPr lang="en-US" sz="1600" dirty="0">
                <a:latin typeface="Century Gothic" panose="020B0502020202020204" pitchFamily="34" charset="0"/>
              </a:rPr>
              <a:t>M</a:t>
            </a:r>
            <a:r>
              <a:rPr lang="en-US" sz="1600" dirty="0" smtClean="0">
                <a:latin typeface="Century Gothic" panose="020B0502020202020204" pitchFamily="34" charset="0"/>
              </a:rPr>
              <a:t>anager’s caseload is nearing full, we will hire another Case Manager or two</a:t>
            </a:r>
          </a:p>
          <a:p>
            <a:pPr marL="285750" indent="-285750" algn="l">
              <a:buFont typeface="Arial" panose="020B0604020202020204" pitchFamily="34" charset="0"/>
              <a:buChar char="•"/>
            </a:pPr>
            <a:r>
              <a:rPr lang="en-US" sz="1600" dirty="0" smtClean="0">
                <a:latin typeface="Century Gothic" panose="020B0502020202020204" pitchFamily="34" charset="0"/>
              </a:rPr>
              <a:t>The next geography into which we will expand is the Five Points area in the South Valley where a BSCSO LEAD Team will begin to divert individuals</a:t>
            </a:r>
          </a:p>
          <a:p>
            <a:pPr marL="285750" indent="-285750" algn="l">
              <a:buFont typeface="Arial" panose="020B0604020202020204" pitchFamily="34" charset="0"/>
              <a:buChar char="•"/>
            </a:pPr>
            <a:r>
              <a:rPr lang="en-US" sz="1600" dirty="0" smtClean="0">
                <a:latin typeface="Century Gothic" panose="020B0502020202020204" pitchFamily="34" charset="0"/>
              </a:rPr>
              <a:t>The next geography will be Downtown followed by another TBI site in the County</a:t>
            </a:r>
          </a:p>
          <a:p>
            <a:pPr algn="l"/>
            <a:endParaRPr lang="en-US" sz="1600" dirty="0">
              <a:latin typeface="Century Gothic" panose="020B0502020202020204" pitchFamily="34" charset="0"/>
            </a:endParaRPr>
          </a:p>
          <a:p>
            <a:r>
              <a:rPr lang="en-US" sz="1600" b="1" dirty="0" smtClean="0">
                <a:latin typeface="Century Gothic" panose="020B0502020202020204" pitchFamily="34" charset="0"/>
              </a:rPr>
              <a:t>LEARN AS WE GO/GROW</a:t>
            </a:r>
          </a:p>
        </p:txBody>
      </p:sp>
    </p:spTree>
    <p:extLst>
      <p:ext uri="{BB962C8B-B14F-4D97-AF65-F5344CB8AC3E}">
        <p14:creationId xmlns:p14="http://schemas.microsoft.com/office/powerpoint/2010/main" val="1633223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4" y="1218157"/>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 What Will LEAD Bernalillo Look Like?</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1045028" y="2055222"/>
            <a:ext cx="10293531" cy="4058194"/>
          </a:xfrm>
        </p:spPr>
        <p:txBody>
          <a:bodyPr>
            <a:noAutofit/>
          </a:bodyPr>
          <a:lstStyle/>
          <a:p>
            <a:pPr algn="l"/>
            <a:r>
              <a:rPr lang="en-US" sz="1600" b="1" dirty="0" smtClean="0">
                <a:latin typeface="Century Gothic" panose="020B0502020202020204" pitchFamily="34" charset="0"/>
              </a:rPr>
              <a:t>Current LEAD Trainings</a:t>
            </a:r>
            <a:endParaRPr lang="en-US" sz="1600" b="1" dirty="0">
              <a:latin typeface="Century Gothic" panose="020B0502020202020204" pitchFamily="34" charset="0"/>
            </a:endParaRPr>
          </a:p>
          <a:p>
            <a:pPr marL="285750" indent="-285750" algn="l">
              <a:buFont typeface="Arial" panose="020B0604020202020204" pitchFamily="34" charset="0"/>
              <a:buChar char="•"/>
            </a:pPr>
            <a:r>
              <a:rPr lang="en-US" sz="1600" dirty="0" smtClean="0">
                <a:latin typeface="Century Gothic" panose="020B0502020202020204" pitchFamily="34" charset="0"/>
              </a:rPr>
              <a:t>In addition to the training the LEAD Team received in Seattle, we access the following other training/capacity building resources:</a:t>
            </a:r>
          </a:p>
          <a:p>
            <a:pPr marL="285750" indent="-285750" algn="l">
              <a:buFont typeface="Arial" panose="020B0604020202020204" pitchFamily="34" charset="0"/>
              <a:buChar char="•"/>
            </a:pPr>
            <a:r>
              <a:rPr lang="en-US" sz="1600" dirty="0" smtClean="0">
                <a:latin typeface="Century Gothic" panose="020B0502020202020204" pitchFamily="34" charset="0"/>
              </a:rPr>
              <a:t>Law Enforcement Train the Trainer Training</a:t>
            </a:r>
          </a:p>
          <a:p>
            <a:pPr marL="285750" indent="-285750" algn="l">
              <a:buFont typeface="Arial" panose="020B0604020202020204" pitchFamily="34" charset="0"/>
              <a:buChar char="•"/>
            </a:pPr>
            <a:r>
              <a:rPr lang="en-US" sz="1600" dirty="0" smtClean="0">
                <a:latin typeface="Century Gothic" panose="020B0502020202020204" pitchFamily="34" charset="0"/>
              </a:rPr>
              <a:t>Last week 6 BCSO deputies, 4 APD officers, an evaluator from ISR and I received a train the trainer training in Espanola provided by Retired Chief Cox from Albany, NY</a:t>
            </a:r>
          </a:p>
          <a:p>
            <a:pPr marL="285750" indent="-285750" algn="l">
              <a:buFont typeface="Arial" panose="020B0604020202020204" pitchFamily="34" charset="0"/>
              <a:buChar char="•"/>
            </a:pPr>
            <a:r>
              <a:rPr lang="en-US" sz="1600" dirty="0" smtClean="0">
                <a:latin typeface="Century Gothic" panose="020B0502020202020204" pitchFamily="34" charset="0"/>
              </a:rPr>
              <a:t>Currently APD, BCSO and I are adapting this training to address the Bernalillo County LEAD model</a:t>
            </a:r>
          </a:p>
          <a:p>
            <a:pPr marL="285750" indent="-285750" algn="l">
              <a:buFont typeface="Arial" panose="020B0604020202020204" pitchFamily="34" charset="0"/>
              <a:buChar char="•"/>
            </a:pPr>
            <a:r>
              <a:rPr lang="en-US" sz="1600" dirty="0" smtClean="0">
                <a:latin typeface="Century Gothic" panose="020B0502020202020204" pitchFamily="34" charset="0"/>
              </a:rPr>
              <a:t>Case Manager training by Santa Fe LEAD is scheduled for the end of February in Santa Fe</a:t>
            </a:r>
          </a:p>
          <a:p>
            <a:pPr marL="285750" indent="-285750" algn="l">
              <a:buFont typeface="Arial" panose="020B0604020202020204" pitchFamily="34" charset="0"/>
              <a:buChar char="•"/>
            </a:pPr>
            <a:r>
              <a:rPr lang="en-US" sz="1600" dirty="0" smtClean="0">
                <a:latin typeface="Century Gothic" panose="020B0502020202020204" pitchFamily="34" charset="0"/>
              </a:rPr>
              <a:t>All MATS campus Case Managers will receive this training</a:t>
            </a:r>
          </a:p>
        </p:txBody>
      </p:sp>
    </p:spTree>
    <p:extLst>
      <p:ext uri="{BB962C8B-B14F-4D97-AF65-F5344CB8AC3E}">
        <p14:creationId xmlns:p14="http://schemas.microsoft.com/office/powerpoint/2010/main" val="3667753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3" y="1192031"/>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 What Will LEAD Bernalillo Look Like?</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1045028" y="2055222"/>
            <a:ext cx="10293531" cy="4058194"/>
          </a:xfrm>
        </p:spPr>
        <p:txBody>
          <a:bodyPr>
            <a:noAutofit/>
          </a:bodyPr>
          <a:lstStyle/>
          <a:p>
            <a:pPr algn="l"/>
            <a:r>
              <a:rPr lang="en-US" sz="1600" b="1" dirty="0" smtClean="0">
                <a:latin typeface="Century Gothic" panose="020B0502020202020204" pitchFamily="34" charset="0"/>
              </a:rPr>
              <a:t>Lead </a:t>
            </a:r>
            <a:r>
              <a:rPr lang="en-US" sz="1600" b="1" dirty="0" smtClean="0">
                <a:latin typeface="Century Gothic" panose="020B0502020202020204" pitchFamily="34" charset="0"/>
              </a:rPr>
              <a:t>Flow: </a:t>
            </a:r>
            <a:r>
              <a:rPr lang="en-US" sz="1600" b="1" u="sng" dirty="0" smtClean="0">
                <a:latin typeface="Century Gothic" panose="020B0502020202020204" pitchFamily="34" charset="0"/>
              </a:rPr>
              <a:t>Law Enforcement</a:t>
            </a:r>
            <a:r>
              <a:rPr lang="en-US" sz="1600" b="1" dirty="0" smtClean="0">
                <a:latin typeface="Century Gothic" panose="020B0502020202020204" pitchFamily="34" charset="0"/>
              </a:rPr>
              <a:t> </a:t>
            </a:r>
            <a:r>
              <a:rPr lang="en-US" sz="1600" b="1" dirty="0" smtClean="0">
                <a:latin typeface="Century Gothic" panose="020B0502020202020204" pitchFamily="34" charset="0"/>
              </a:rPr>
              <a:t>Interface and Discretion</a:t>
            </a:r>
            <a:r>
              <a:rPr lang="en-US" sz="1600" b="1" dirty="0" smtClean="0">
                <a:latin typeface="Century Gothic" panose="020B0502020202020204" pitchFamily="34" charset="0"/>
              </a:rPr>
              <a:t> </a:t>
            </a:r>
            <a:r>
              <a:rPr lang="en-US" sz="1600" b="1" dirty="0" smtClean="0">
                <a:latin typeface="Century Gothic" panose="020B0502020202020204" pitchFamily="34" charset="0"/>
              </a:rPr>
              <a:t>(Oversimplified)</a:t>
            </a:r>
          </a:p>
          <a:p>
            <a:pPr marL="285750" indent="-285750" algn="l">
              <a:buFont typeface="Arial" panose="020B0604020202020204" pitchFamily="34" charset="0"/>
              <a:buChar char="•"/>
            </a:pPr>
            <a:r>
              <a:rPr lang="en-US" sz="1600" dirty="0" smtClean="0">
                <a:latin typeface="Century Gothic" panose="020B0502020202020204" pitchFamily="34" charset="0"/>
              </a:rPr>
              <a:t>Police officer encounters an individual who is committing/has committed one of the inclusionary offenses (or social contact)</a:t>
            </a:r>
          </a:p>
          <a:p>
            <a:pPr marL="285750" indent="-285750" algn="l">
              <a:buFont typeface="Arial" panose="020B0604020202020204" pitchFamily="34" charset="0"/>
              <a:buChar char="•"/>
            </a:pPr>
            <a:r>
              <a:rPr lang="en-US" sz="1600" dirty="0" smtClean="0">
                <a:latin typeface="Century Gothic" panose="020B0502020202020204" pitchFamily="34" charset="0"/>
              </a:rPr>
              <a:t>Police officer believes that the individual has a SUD and/or mental health challenge</a:t>
            </a:r>
          </a:p>
          <a:p>
            <a:pPr marL="285750" indent="-285750" algn="l">
              <a:buFont typeface="Arial" panose="020B0604020202020204" pitchFamily="34" charset="0"/>
              <a:buChar char="•"/>
            </a:pPr>
            <a:r>
              <a:rPr lang="en-US" sz="1600" dirty="0" smtClean="0">
                <a:latin typeface="Century Gothic" panose="020B0502020202020204" pitchFamily="34" charset="0"/>
              </a:rPr>
              <a:t>Police officer believes individual would be amenable to a LEAD diversion</a:t>
            </a:r>
          </a:p>
          <a:p>
            <a:pPr marL="285750" indent="-285750" algn="l">
              <a:buFont typeface="Arial" panose="020B0604020202020204" pitchFamily="34" charset="0"/>
              <a:buChar char="•"/>
            </a:pPr>
            <a:r>
              <a:rPr lang="en-US" sz="1600" dirty="0" smtClean="0">
                <a:latin typeface="Century Gothic" panose="020B0502020202020204" pitchFamily="34" charset="0"/>
              </a:rPr>
              <a:t>Police Officer runs background check to ensure that the individual has not committed one of the exclusionary offenses</a:t>
            </a:r>
          </a:p>
          <a:p>
            <a:pPr marL="742950" lvl="1" indent="-285750" algn="l">
              <a:buFont typeface="Arial" panose="020B0604020202020204" pitchFamily="34" charset="0"/>
              <a:buChar char="•"/>
            </a:pPr>
            <a:r>
              <a:rPr lang="en-US" sz="1200" dirty="0" smtClean="0">
                <a:latin typeface="Century Gothic" panose="020B0502020202020204" pitchFamily="34" charset="0"/>
              </a:rPr>
              <a:t>If the individual has, the officer can take the individual to jail or do nothing</a:t>
            </a:r>
          </a:p>
          <a:p>
            <a:pPr marL="742950" lvl="1" indent="-285750" algn="l">
              <a:buFont typeface="Arial" panose="020B0604020202020204" pitchFamily="34" charset="0"/>
              <a:buChar char="•"/>
            </a:pPr>
            <a:r>
              <a:rPr lang="en-US" sz="1200" dirty="0" smtClean="0">
                <a:latin typeface="Century Gothic" panose="020B0502020202020204" pitchFamily="34" charset="0"/>
              </a:rPr>
              <a:t>If the individual hasn’t, the officer can consider LEAD diversion</a:t>
            </a:r>
          </a:p>
          <a:p>
            <a:pPr marL="285750" indent="-285750" algn="l">
              <a:buFont typeface="Arial" panose="020B0604020202020204" pitchFamily="34" charset="0"/>
              <a:buChar char="•"/>
            </a:pPr>
            <a:r>
              <a:rPr lang="en-US" sz="1600" dirty="0" smtClean="0">
                <a:latin typeface="Century Gothic" panose="020B0502020202020204" pitchFamily="34" charset="0"/>
              </a:rPr>
              <a:t>If the officer is willing to be diverted s(he) explains LEAD and it’s conditions to the individual</a:t>
            </a:r>
          </a:p>
          <a:p>
            <a:pPr marL="742950" lvl="1" indent="-285750" algn="l">
              <a:buFont typeface="Arial" panose="020B0604020202020204" pitchFamily="34" charset="0"/>
              <a:buChar char="•"/>
            </a:pPr>
            <a:r>
              <a:rPr lang="en-US" sz="1200" dirty="0" smtClean="0">
                <a:latin typeface="Century Gothic" panose="020B0502020202020204" pitchFamily="34" charset="0"/>
              </a:rPr>
              <a:t>Must allow transport to MATS</a:t>
            </a:r>
          </a:p>
          <a:p>
            <a:pPr marL="742950" lvl="1" indent="-285750" algn="l">
              <a:buFont typeface="Arial" panose="020B0604020202020204" pitchFamily="34" charset="0"/>
              <a:buChar char="•"/>
            </a:pPr>
            <a:r>
              <a:rPr lang="en-US" sz="1200" dirty="0" smtClean="0">
                <a:latin typeface="Century Gothic" panose="020B0502020202020204" pitchFamily="34" charset="0"/>
              </a:rPr>
              <a:t>Must meet with Case Manager and complete an intake, an assessment, and sign an ROI within 7 days</a:t>
            </a:r>
          </a:p>
          <a:p>
            <a:pPr marL="285750" indent="-285750" algn="l">
              <a:buFont typeface="Arial" panose="020B0604020202020204" pitchFamily="34" charset="0"/>
              <a:buChar char="•"/>
            </a:pPr>
            <a:r>
              <a:rPr lang="en-US" sz="1600" dirty="0" smtClean="0">
                <a:latin typeface="Century Gothic" panose="020B0502020202020204" pitchFamily="34" charset="0"/>
              </a:rPr>
              <a:t>If individual accepts, officer transports to the MATS campus; if the individual refuses, the officer can take the individual to jail or do nothing</a:t>
            </a:r>
            <a:endParaRPr lang="en-US" sz="1200" dirty="0" smtClean="0">
              <a:latin typeface="Century Gothic" panose="020B0502020202020204" pitchFamily="34" charset="0"/>
            </a:endParaRPr>
          </a:p>
          <a:p>
            <a:pPr marL="285750" indent="-285750" algn="l">
              <a:buFont typeface="Arial" panose="020B0604020202020204" pitchFamily="34" charset="0"/>
              <a:buChar char="•"/>
            </a:pPr>
            <a:endParaRPr lang="en-US" sz="1600" dirty="0" smtClean="0">
              <a:latin typeface="Century Gothic" panose="020B0502020202020204" pitchFamily="34" charset="0"/>
            </a:endParaRPr>
          </a:p>
        </p:txBody>
      </p:sp>
    </p:spTree>
    <p:extLst>
      <p:ext uri="{BB962C8B-B14F-4D97-AF65-F5344CB8AC3E}">
        <p14:creationId xmlns:p14="http://schemas.microsoft.com/office/powerpoint/2010/main" val="414088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3" y="1192031"/>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 What Will LEAD Bernalillo Look Like?</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1045028" y="2055222"/>
            <a:ext cx="10293531" cy="4058194"/>
          </a:xfrm>
        </p:spPr>
        <p:txBody>
          <a:bodyPr>
            <a:noAutofit/>
          </a:bodyPr>
          <a:lstStyle/>
          <a:p>
            <a:pPr algn="l"/>
            <a:r>
              <a:rPr lang="en-US" sz="1600" b="1" dirty="0" smtClean="0">
                <a:latin typeface="Century Gothic" panose="020B0502020202020204" pitchFamily="34" charset="0"/>
              </a:rPr>
              <a:t>Lead </a:t>
            </a:r>
            <a:r>
              <a:rPr lang="en-US" sz="1600" b="1" dirty="0" smtClean="0">
                <a:latin typeface="Century Gothic" panose="020B0502020202020204" pitchFamily="34" charset="0"/>
              </a:rPr>
              <a:t>Flow: </a:t>
            </a:r>
            <a:r>
              <a:rPr lang="en-US" sz="1600" b="1" u="sng" dirty="0" smtClean="0">
                <a:latin typeface="Century Gothic" panose="020B0502020202020204" pitchFamily="34" charset="0"/>
              </a:rPr>
              <a:t>Cas</a:t>
            </a:r>
            <a:r>
              <a:rPr lang="en-US" sz="1600" b="1" u="sng" dirty="0" smtClean="0">
                <a:latin typeface="Century Gothic" panose="020B0502020202020204" pitchFamily="34" charset="0"/>
              </a:rPr>
              <a:t>e Management</a:t>
            </a:r>
            <a:r>
              <a:rPr lang="en-US" sz="1600" b="1" dirty="0" smtClean="0">
                <a:latin typeface="Century Gothic" panose="020B0502020202020204" pitchFamily="34" charset="0"/>
              </a:rPr>
              <a:t> </a:t>
            </a:r>
            <a:r>
              <a:rPr lang="en-US" sz="1600" b="1" dirty="0" smtClean="0">
                <a:latin typeface="Century Gothic" panose="020B0502020202020204" pitchFamily="34" charset="0"/>
              </a:rPr>
              <a:t>(Oversimplified)</a:t>
            </a:r>
          </a:p>
          <a:p>
            <a:pPr marL="285750" indent="-285750" algn="l">
              <a:buFont typeface="Arial" panose="020B0604020202020204" pitchFamily="34" charset="0"/>
              <a:buChar char="•"/>
            </a:pPr>
            <a:r>
              <a:rPr lang="en-US" sz="1600" dirty="0" smtClean="0">
                <a:latin typeface="Century Gothic" panose="020B0502020202020204" pitchFamily="34" charset="0"/>
              </a:rPr>
              <a:t>Individual arrives at MATS and is handed  off to one of the LEAD-trained Case managers, if available (currently Monday – Friday, 8:00 to 5:00).  If unavailable, the individual is handed off to one of 0our techs who will complete intake and offer food, bed, shower, change of clothes</a:t>
            </a:r>
          </a:p>
          <a:p>
            <a:pPr marL="285750" indent="-285750" algn="l">
              <a:buFont typeface="Arial" panose="020B0604020202020204" pitchFamily="34" charset="0"/>
              <a:buChar char="•"/>
            </a:pPr>
            <a:r>
              <a:rPr lang="en-US" sz="1600" dirty="0" smtClean="0">
                <a:latin typeface="Century Gothic" panose="020B0502020202020204" pitchFamily="34" charset="0"/>
              </a:rPr>
              <a:t>Individual can stay the night or over the weekend until a LEAD Case Manager arrives and can complete intake, conduct assessment and have the  ROI signed</a:t>
            </a:r>
          </a:p>
          <a:p>
            <a:pPr marL="285750" indent="-285750" algn="l">
              <a:buFont typeface="Arial" panose="020B0604020202020204" pitchFamily="34" charset="0"/>
              <a:buChar char="•"/>
            </a:pPr>
            <a:r>
              <a:rPr lang="en-US" sz="1600" dirty="0" smtClean="0">
                <a:latin typeface="Century Gothic" panose="020B0502020202020204" pitchFamily="34" charset="0"/>
              </a:rPr>
              <a:t>The Case Manger also calls the DA to let the DA know that the individual has been diverted.  In some, very rare cases, the DA may not allow the diversion and will file the charges</a:t>
            </a:r>
          </a:p>
          <a:p>
            <a:pPr marL="285750" indent="-285750" algn="l">
              <a:buFont typeface="Arial" panose="020B0604020202020204" pitchFamily="34" charset="0"/>
              <a:buChar char="•"/>
            </a:pPr>
            <a:r>
              <a:rPr lang="en-US" sz="1600" dirty="0" smtClean="0">
                <a:latin typeface="Century Gothic" panose="020B0502020202020204" pitchFamily="34" charset="0"/>
              </a:rPr>
              <a:t>If the individual leaves campus and does not return to complete these activities within 7 days (or otherwise fails to complete  these within 7 days) , the Case Manager calls the DA (and the diverting LEAD officer) and the charges are filed and a warrant is issued</a:t>
            </a:r>
          </a:p>
          <a:p>
            <a:pPr marL="285750" indent="-285750" algn="l">
              <a:buFont typeface="Arial" panose="020B0604020202020204" pitchFamily="34" charset="0"/>
              <a:buChar char="•"/>
            </a:pPr>
            <a:r>
              <a:rPr lang="en-US" sz="1600" dirty="0" smtClean="0">
                <a:latin typeface="Century Gothic" panose="020B0502020202020204" pitchFamily="34" charset="0"/>
              </a:rPr>
              <a:t>Once the ROI has been signed, the intake completed and the assessment conducted, the Case Manger and the individual will jointly develop a Personal Plan that outlines the services and supports the individual will need and how they will go about securing these services</a:t>
            </a:r>
          </a:p>
        </p:txBody>
      </p:sp>
    </p:spTree>
    <p:extLst>
      <p:ext uri="{BB962C8B-B14F-4D97-AF65-F5344CB8AC3E}">
        <p14:creationId xmlns:p14="http://schemas.microsoft.com/office/powerpoint/2010/main" val="1367317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3" y="591140"/>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 What’s Next for LEAD Bernalillo?</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1045027" y="1654628"/>
            <a:ext cx="10293531" cy="4058194"/>
          </a:xfrm>
        </p:spPr>
        <p:txBody>
          <a:bodyPr>
            <a:noAutofit/>
          </a:bodyPr>
          <a:lstStyle/>
          <a:p>
            <a:pPr marL="285750" indent="-285750" algn="l">
              <a:buFont typeface="Arial" panose="020B0604020202020204" pitchFamily="34" charset="0"/>
              <a:buChar char="•"/>
            </a:pPr>
            <a:r>
              <a:rPr lang="en-US" sz="1600" dirty="0" smtClean="0">
                <a:latin typeface="Century Gothic" panose="020B0502020202020204" pitchFamily="34" charset="0"/>
              </a:rPr>
              <a:t>ISR and the County have developed a LEAD evaluation logic model and are working on an evaluation plan to be completed shortly that will look at LEAD participants’:</a:t>
            </a:r>
          </a:p>
          <a:p>
            <a:pPr marL="742950" lvl="1" indent="-285750" algn="l">
              <a:buFont typeface="Arial" panose="020B0604020202020204" pitchFamily="34" charset="0"/>
              <a:buChar char="•"/>
            </a:pPr>
            <a:r>
              <a:rPr lang="en-US" sz="1600" dirty="0" smtClean="0">
                <a:latin typeface="Century Gothic" panose="020B0502020202020204" pitchFamily="34" charset="0"/>
              </a:rPr>
              <a:t>Rates of Recidivism</a:t>
            </a:r>
          </a:p>
          <a:p>
            <a:pPr marL="742950" lvl="1" indent="-285750" algn="l">
              <a:buFont typeface="Arial" panose="020B0604020202020204" pitchFamily="34" charset="0"/>
              <a:buChar char="•"/>
            </a:pPr>
            <a:r>
              <a:rPr lang="en-US" sz="1600" dirty="0" smtClean="0">
                <a:latin typeface="Century Gothic" panose="020B0502020202020204" pitchFamily="34" charset="0"/>
              </a:rPr>
              <a:t>Drug and alcohol use</a:t>
            </a:r>
          </a:p>
          <a:p>
            <a:pPr marL="742950" lvl="1" indent="-285750" algn="l">
              <a:buFont typeface="Arial" panose="020B0604020202020204" pitchFamily="34" charset="0"/>
              <a:buChar char="•"/>
            </a:pPr>
            <a:r>
              <a:rPr lang="en-US" sz="1600" dirty="0" smtClean="0">
                <a:latin typeface="Century Gothic" panose="020B0502020202020204" pitchFamily="34" charset="0"/>
              </a:rPr>
              <a:t>Housing, employment and connectedness to social and health care services and supports</a:t>
            </a:r>
          </a:p>
          <a:p>
            <a:pPr marL="742950" lvl="1" indent="-285750" algn="l">
              <a:buFont typeface="Arial" panose="020B0604020202020204" pitchFamily="34" charset="0"/>
              <a:buChar char="•"/>
            </a:pPr>
            <a:r>
              <a:rPr lang="en-US" sz="1600" dirty="0" smtClean="0">
                <a:latin typeface="Century Gothic" panose="020B0502020202020204" pitchFamily="34" charset="0"/>
              </a:rPr>
              <a:t>Wellness</a:t>
            </a:r>
          </a:p>
          <a:p>
            <a:pPr marL="742950" lvl="1" indent="-285750" algn="l">
              <a:buFont typeface="Arial" panose="020B0604020202020204" pitchFamily="34" charset="0"/>
              <a:buChar char="•"/>
            </a:pPr>
            <a:r>
              <a:rPr lang="en-US" sz="1600" dirty="0" smtClean="0">
                <a:latin typeface="Century Gothic" panose="020B0502020202020204" pitchFamily="34" charset="0"/>
              </a:rPr>
              <a:t>Attainment of goals in their Personal Plans</a:t>
            </a:r>
          </a:p>
          <a:p>
            <a:pPr marL="285750" indent="-285750" algn="l">
              <a:buFont typeface="Arial" panose="020B0604020202020204" pitchFamily="34" charset="0"/>
              <a:buChar char="•"/>
            </a:pPr>
            <a:r>
              <a:rPr lang="en-US" sz="1600" dirty="0" smtClean="0">
                <a:latin typeface="Century Gothic" panose="020B0502020202020204" pitchFamily="34" charset="0"/>
              </a:rPr>
              <a:t>As soon as we Hire a LEAD Case Manager we will go live! (SOP and social contact)</a:t>
            </a:r>
          </a:p>
          <a:p>
            <a:pPr marL="285750" indent="-285750" algn="l">
              <a:buFont typeface="Arial" panose="020B0604020202020204" pitchFamily="34" charset="0"/>
              <a:buChar char="•"/>
            </a:pPr>
            <a:r>
              <a:rPr lang="en-US" sz="1600" dirty="0" smtClean="0">
                <a:latin typeface="Century Gothic" panose="020B0502020202020204" pitchFamily="34" charset="0"/>
              </a:rPr>
              <a:t>The BHI will fund the Bernalillo LEAD expansion with 250K (recurring)!  With these funds we will add additional Case Managers and geographies!</a:t>
            </a:r>
          </a:p>
          <a:p>
            <a:pPr marL="285750" indent="-285750" algn="l">
              <a:buFont typeface="Arial" panose="020B0604020202020204" pitchFamily="34" charset="0"/>
              <a:buChar char="•"/>
            </a:pPr>
            <a:r>
              <a:rPr lang="en-US" sz="1600" dirty="0" smtClean="0">
                <a:latin typeface="Century Gothic" panose="020B0502020202020204" pitchFamily="34" charset="0"/>
              </a:rPr>
              <a:t>The NMDPA is </a:t>
            </a:r>
            <a:r>
              <a:rPr lang="en-US" sz="1600" dirty="0" err="1" smtClean="0">
                <a:latin typeface="Century Gothic" panose="020B0502020202020204" pitchFamily="34" charset="0"/>
              </a:rPr>
              <a:t>is</a:t>
            </a:r>
            <a:r>
              <a:rPr lang="en-US" sz="1600" dirty="0" smtClean="0">
                <a:latin typeface="Century Gothic" panose="020B0502020202020204" pitchFamily="34" charset="0"/>
              </a:rPr>
              <a:t> spearheading effort to get a 700K appropriation for LEAD programs in Santa Fe, Dona Ana County, Rio Arriba County and Bernalillo County, 250K of which would come to Bernalillo!</a:t>
            </a:r>
          </a:p>
          <a:p>
            <a:pPr marL="285750" indent="-285750" algn="l">
              <a:buFont typeface="Arial" panose="020B0604020202020204" pitchFamily="34" charset="0"/>
              <a:buChar char="•"/>
            </a:pPr>
            <a:endParaRPr lang="en-US" sz="1600" dirty="0">
              <a:latin typeface="Century Gothic" panose="020B0502020202020204" pitchFamily="34" charset="0"/>
            </a:endParaRPr>
          </a:p>
          <a:p>
            <a:r>
              <a:rPr lang="en-US" sz="1600" b="1" dirty="0" smtClean="0">
                <a:latin typeface="Century Gothic" panose="020B0502020202020204" pitchFamily="34" charset="0"/>
              </a:rPr>
              <a:t>LEAD BERNALILLO IS SUSTAINABLE AND WE’RE IN IT FOR THE LONG RUN!</a:t>
            </a:r>
          </a:p>
        </p:txBody>
      </p:sp>
    </p:spTree>
    <p:extLst>
      <p:ext uri="{BB962C8B-B14F-4D97-AF65-F5344CB8AC3E}">
        <p14:creationId xmlns:p14="http://schemas.microsoft.com/office/powerpoint/2010/main" val="2977602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3" y="2925037"/>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6600" b="1" dirty="0" smtClean="0">
                <a:solidFill>
                  <a:schemeClr val="accent6">
                    <a:lumMod val="75000"/>
                  </a:schemeClr>
                </a:solidFill>
                <a:latin typeface="Century Gothic" panose="020B0502020202020204" pitchFamily="34" charset="0"/>
              </a:rPr>
              <a:t>Questions?</a:t>
            </a:r>
            <a:endParaRPr lang="en-US" sz="66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1045028" y="2055222"/>
            <a:ext cx="10293531" cy="4058194"/>
          </a:xfrm>
        </p:spPr>
        <p:txBody>
          <a:bodyPr>
            <a:noAutofit/>
          </a:bodyPr>
          <a:lstStyle/>
          <a:p>
            <a:pPr marL="285750" indent="-285750" algn="l">
              <a:buFont typeface="Arial" panose="020B0604020202020204" pitchFamily="34" charset="0"/>
              <a:buChar char="•"/>
            </a:pPr>
            <a:endParaRPr lang="en-US" sz="2000" dirty="0" smtClean="0">
              <a:latin typeface="Century Gothic" panose="020B0502020202020204" pitchFamily="34" charset="0"/>
            </a:endParaRPr>
          </a:p>
        </p:txBody>
      </p:sp>
    </p:spTree>
    <p:extLst>
      <p:ext uri="{BB962C8B-B14F-4D97-AF65-F5344CB8AC3E}">
        <p14:creationId xmlns:p14="http://schemas.microsoft.com/office/powerpoint/2010/main" val="108295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63191"/>
          </a:xfrm>
        </p:spPr>
        <p:txBody>
          <a:bodyPr>
            <a:normAutofit fontScale="90000"/>
          </a:bodyPr>
          <a:lstStyle/>
          <a:p>
            <a:r>
              <a:rPr lang="en-US" b="1" dirty="0" smtClean="0">
                <a:solidFill>
                  <a:schemeClr val="accent6">
                    <a:lumMod val="75000"/>
                  </a:schemeClr>
                </a:solidFill>
                <a:latin typeface="Century Gothic" panose="020B0502020202020204" pitchFamily="34" charset="0"/>
              </a:rPr>
              <a:t/>
            </a:r>
            <a:br>
              <a:rPr lang="en-US" b="1" dirty="0" smtClean="0">
                <a:solidFill>
                  <a:schemeClr val="accent6">
                    <a:lumMod val="75000"/>
                  </a:schemeClr>
                </a:solidFill>
                <a:latin typeface="Century Gothic" panose="020B0502020202020204" pitchFamily="34" charset="0"/>
              </a:rPr>
            </a:br>
            <a:r>
              <a:rPr lang="en-US" b="1" dirty="0" smtClean="0">
                <a:solidFill>
                  <a:schemeClr val="accent6">
                    <a:lumMod val="75000"/>
                  </a:schemeClr>
                </a:solidFill>
                <a:latin typeface="Century Gothic" panose="020B0502020202020204" pitchFamily="34" charset="0"/>
              </a:rPr>
              <a:t>Goals of Bernalillo County LEAD</a:t>
            </a:r>
            <a:r>
              <a:rPr lang="en-US" b="1" dirty="0" smtClean="0">
                <a:solidFill>
                  <a:schemeClr val="accent6">
                    <a:lumMod val="75000"/>
                  </a:schemeClr>
                </a:solidFill>
                <a:latin typeface="Century Gothic" panose="020B0502020202020204" pitchFamily="34" charset="0"/>
              </a:rPr>
              <a:t>?</a:t>
            </a:r>
            <a:endParaRPr lang="en-US"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1524000" y="2420983"/>
            <a:ext cx="9144000" cy="2978331"/>
          </a:xfrm>
        </p:spPr>
        <p:txBody>
          <a:bodyPr>
            <a:normAutofit fontScale="92500"/>
          </a:bodyPr>
          <a:lstStyle/>
          <a:p>
            <a:pPr marL="342900" indent="-342900" algn="l">
              <a:buFont typeface="Arial" panose="020B0604020202020204" pitchFamily="34" charset="0"/>
              <a:buChar char="•"/>
            </a:pPr>
            <a:r>
              <a:rPr lang="en-US" dirty="0" smtClean="0"/>
              <a:t>Reduce </a:t>
            </a:r>
            <a:r>
              <a:rPr lang="en-US" dirty="0"/>
              <a:t>the harm a low level drug or other offender causes him or herself, as well as the harm that that individual causes the </a:t>
            </a:r>
            <a:r>
              <a:rPr lang="en-US" dirty="0" smtClean="0"/>
              <a:t>community </a:t>
            </a:r>
            <a:endParaRPr lang="en-US" dirty="0"/>
          </a:p>
          <a:p>
            <a:pPr marL="342900" indent="-342900" algn="l">
              <a:buFont typeface="Arial" panose="020B0604020202020204" pitchFamily="34" charset="0"/>
              <a:buChar char="•"/>
            </a:pPr>
            <a:r>
              <a:rPr lang="en-US" dirty="0" smtClean="0"/>
              <a:t>Reduce </a:t>
            </a:r>
            <a:r>
              <a:rPr lang="en-US" dirty="0"/>
              <a:t>drug and alcohol </a:t>
            </a:r>
            <a:r>
              <a:rPr lang="en-US" dirty="0" smtClean="0"/>
              <a:t>abuse/use</a:t>
            </a:r>
          </a:p>
          <a:p>
            <a:pPr marL="342900" indent="-342900" algn="l">
              <a:buFont typeface="Arial" panose="020B0604020202020204" pitchFamily="34" charset="0"/>
              <a:buChar char="•"/>
            </a:pPr>
            <a:r>
              <a:rPr lang="en-US" dirty="0" smtClean="0"/>
              <a:t>Treat untreated or undertreated mental and physical health challenges</a:t>
            </a:r>
            <a:endParaRPr lang="en-US" dirty="0"/>
          </a:p>
          <a:p>
            <a:pPr marL="342900" indent="-342900" algn="l">
              <a:buFont typeface="Arial" panose="020B0604020202020204" pitchFamily="34" charset="0"/>
              <a:buChar char="•"/>
            </a:pPr>
            <a:r>
              <a:rPr lang="en-US" dirty="0" smtClean="0"/>
              <a:t>Reduce </a:t>
            </a:r>
            <a:r>
              <a:rPr lang="en-US" dirty="0"/>
              <a:t>jail and emergency room recidivism rates for program participants, allowing the criminal justice system to focus on more serious </a:t>
            </a:r>
            <a:r>
              <a:rPr lang="en-US" dirty="0" smtClean="0"/>
              <a:t>offenders</a:t>
            </a:r>
          </a:p>
          <a:p>
            <a:pPr marL="342900" indent="-342900" algn="l">
              <a:buFont typeface="Arial" panose="020B0604020202020204" pitchFamily="34" charset="0"/>
              <a:buChar char="•"/>
            </a:pPr>
            <a:r>
              <a:rPr lang="en-US" dirty="0" smtClean="0"/>
              <a:t>Improve the wellbeing of program participants</a:t>
            </a:r>
            <a:endParaRPr lang="en-US" dirty="0"/>
          </a:p>
          <a:p>
            <a:endParaRPr lang="en-US" dirty="0"/>
          </a:p>
          <a:p>
            <a:endParaRPr lang="en-US" b="1" dirty="0">
              <a:latin typeface="Century Gothic" panose="020B0502020202020204" pitchFamily="34" charset="0"/>
            </a:endParaRPr>
          </a:p>
        </p:txBody>
      </p:sp>
    </p:spTree>
    <p:extLst>
      <p:ext uri="{BB962C8B-B14F-4D97-AF65-F5344CB8AC3E}">
        <p14:creationId xmlns:p14="http://schemas.microsoft.com/office/powerpoint/2010/main" val="214596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63191"/>
          </a:xfrm>
        </p:spPr>
        <p:txBody>
          <a:bodyPr>
            <a:normAutofit fontScale="90000"/>
          </a:bodyPr>
          <a:lstStyle/>
          <a:p>
            <a:r>
              <a:rPr lang="en-US" b="1" dirty="0" smtClean="0">
                <a:solidFill>
                  <a:schemeClr val="accent6">
                    <a:lumMod val="75000"/>
                  </a:schemeClr>
                </a:solidFill>
                <a:latin typeface="Century Gothic" panose="020B0502020202020204" pitchFamily="34" charset="0"/>
              </a:rPr>
              <a:t/>
            </a:r>
            <a:br>
              <a:rPr lang="en-US" b="1" dirty="0" smtClean="0">
                <a:solidFill>
                  <a:schemeClr val="accent6">
                    <a:lumMod val="75000"/>
                  </a:schemeClr>
                </a:solidFill>
                <a:latin typeface="Century Gothic" panose="020B0502020202020204" pitchFamily="34" charset="0"/>
              </a:rPr>
            </a:br>
            <a:r>
              <a:rPr lang="en-US" b="1" dirty="0" smtClean="0">
                <a:solidFill>
                  <a:schemeClr val="accent6">
                    <a:lumMod val="75000"/>
                  </a:schemeClr>
                </a:solidFill>
                <a:latin typeface="Century Gothic" panose="020B0502020202020204" pitchFamily="34" charset="0"/>
              </a:rPr>
              <a:t>What is LEAD?</a:t>
            </a:r>
            <a:endParaRPr lang="en-US"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1524000" y="2420983"/>
            <a:ext cx="9144000" cy="2978331"/>
          </a:xfrm>
        </p:spPr>
        <p:txBody>
          <a:bodyPr>
            <a:normAutofit/>
          </a:bodyPr>
          <a:lstStyle/>
          <a:p>
            <a:endParaRPr lang="en-US" dirty="0"/>
          </a:p>
          <a:p>
            <a:r>
              <a:rPr lang="en-US" b="1" dirty="0" smtClean="0">
                <a:latin typeface="Century Gothic" panose="020B0502020202020204" pitchFamily="34" charset="0"/>
              </a:rPr>
              <a:t>LEAD </a:t>
            </a:r>
            <a:r>
              <a:rPr lang="en-US" b="1" dirty="0">
                <a:latin typeface="Century Gothic" panose="020B0502020202020204" pitchFamily="34" charset="0"/>
              </a:rPr>
              <a:t>is a public safety program in which police officers exercise discretionary authority to divert individuals suspected of low </a:t>
            </a:r>
            <a:r>
              <a:rPr lang="en-US" b="1" dirty="0" smtClean="0">
                <a:latin typeface="Century Gothic" panose="020B0502020202020204" pitchFamily="34" charset="0"/>
              </a:rPr>
              <a:t>level, non-violent </a:t>
            </a:r>
            <a:r>
              <a:rPr lang="en-US" b="1" dirty="0">
                <a:latin typeface="Century Gothic" panose="020B0502020202020204" pitchFamily="34" charset="0"/>
              </a:rPr>
              <a:t>crime driven by unmet behavioral health needs to community based health services instead of arrest, jail and prosecution</a:t>
            </a:r>
            <a:endParaRPr lang="en-US" dirty="0">
              <a:latin typeface="Century Gothic" panose="020B0502020202020204" pitchFamily="34" charset="0"/>
            </a:endParaRPr>
          </a:p>
          <a:p>
            <a:r>
              <a:rPr lang="en-US" b="1" dirty="0" smtClean="0">
                <a:latin typeface="Century Gothic" panose="020B0502020202020204" pitchFamily="34" charset="0"/>
              </a:rPr>
              <a:t>(or based on “social contact”)</a:t>
            </a:r>
            <a:endParaRPr lang="en-US" b="1" dirty="0">
              <a:latin typeface="Century Gothic" panose="020B0502020202020204" pitchFamily="34" charset="0"/>
            </a:endParaRPr>
          </a:p>
        </p:txBody>
      </p:sp>
    </p:spTree>
    <p:extLst>
      <p:ext uri="{BB962C8B-B14F-4D97-AF65-F5344CB8AC3E}">
        <p14:creationId xmlns:p14="http://schemas.microsoft.com/office/powerpoint/2010/main" val="774537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Some Brief Background About Bernalillo County’s Efforts to Stand up a LEAD Program?</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984069" y="2420983"/>
            <a:ext cx="10293531" cy="4093028"/>
          </a:xfrm>
        </p:spPr>
        <p:txBody>
          <a:bodyPr>
            <a:normAutofit lnSpcReduction="10000"/>
          </a:bodyPr>
          <a:lstStyle/>
          <a:p>
            <a:pPr marL="342900" indent="-342900" algn="l">
              <a:buFont typeface="Arial" panose="020B0604020202020204" pitchFamily="34" charset="0"/>
              <a:buChar char="•"/>
            </a:pPr>
            <a:r>
              <a:rPr lang="en-US" dirty="0" smtClean="0">
                <a:latin typeface="Century Gothic" panose="020B0502020202020204" pitchFamily="34" charset="0"/>
              </a:rPr>
              <a:t>Interest regarding LEAD has been around for at least 3 years and has been championed by Commissioner Hart-Stebbins, Gabe Nims, the CJCC and others</a:t>
            </a:r>
          </a:p>
          <a:p>
            <a:pPr marL="342900" indent="-342900" algn="l">
              <a:buFont typeface="Arial" panose="020B0604020202020204" pitchFamily="34" charset="0"/>
              <a:buChar char="•"/>
            </a:pPr>
            <a:r>
              <a:rPr lang="en-US" dirty="0" smtClean="0">
                <a:latin typeface="Century Gothic" panose="020B0502020202020204" pitchFamily="34" charset="0"/>
              </a:rPr>
              <a:t>The McCune Foundation even funded community and business leader meetings in the Downtown area to assess interest in and support for LEAD</a:t>
            </a:r>
            <a:endParaRPr lang="en-US" dirty="0">
              <a:latin typeface="Century Gothic" panose="020B0502020202020204" pitchFamily="34" charset="0"/>
            </a:endParaRPr>
          </a:p>
          <a:p>
            <a:pPr marL="342900" indent="-342900" algn="l">
              <a:buFont typeface="Arial" panose="020B0604020202020204" pitchFamily="34" charset="0"/>
              <a:buChar char="•"/>
            </a:pPr>
            <a:r>
              <a:rPr lang="en-US" dirty="0" smtClean="0">
                <a:latin typeface="Century Gothic" panose="020B0502020202020204" pitchFamily="34" charset="0"/>
              </a:rPr>
              <a:t>Failed SAMHSA Grant (March, 2018)</a:t>
            </a:r>
          </a:p>
          <a:p>
            <a:pPr marL="342900" indent="-342900" algn="l">
              <a:buFont typeface="Arial" panose="020B0604020202020204" pitchFamily="34" charset="0"/>
              <a:buChar char="•"/>
            </a:pPr>
            <a:r>
              <a:rPr lang="en-US" dirty="0" smtClean="0">
                <a:latin typeface="Century Gothic" panose="020B0502020202020204" pitchFamily="34" charset="0"/>
              </a:rPr>
              <a:t>Successful Innovation Fund Grant (MacArthur Foundation and Urban Institute, October, 2018)</a:t>
            </a:r>
          </a:p>
          <a:p>
            <a:r>
              <a:rPr lang="en-US" b="1" dirty="0" smtClean="0">
                <a:latin typeface="Century Gothic" panose="020B0502020202020204" pitchFamily="34" charset="0"/>
              </a:rPr>
              <a:t>However, many things happened between March and October </a:t>
            </a:r>
            <a:r>
              <a:rPr lang="en-US" b="1" dirty="0">
                <a:latin typeface="Century Gothic" panose="020B0502020202020204" pitchFamily="34" charset="0"/>
              </a:rPr>
              <a:t>a</a:t>
            </a:r>
            <a:r>
              <a:rPr lang="en-US" b="1" dirty="0" smtClean="0">
                <a:latin typeface="Century Gothic" panose="020B0502020202020204" pitchFamily="34" charset="0"/>
              </a:rPr>
              <a:t>nd to today</a:t>
            </a:r>
            <a:endParaRPr lang="en-US" b="1" dirty="0">
              <a:latin typeface="Century Gothic" panose="020B0502020202020204" pitchFamily="34" charset="0"/>
            </a:endParaRPr>
          </a:p>
        </p:txBody>
      </p:sp>
    </p:spTree>
    <p:extLst>
      <p:ext uri="{BB962C8B-B14F-4D97-AF65-F5344CB8AC3E}">
        <p14:creationId xmlns:p14="http://schemas.microsoft.com/office/powerpoint/2010/main" val="358360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4" y="1218157"/>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Some of Those Many Things that Happened</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984069" y="2420983"/>
            <a:ext cx="10293531" cy="3814354"/>
          </a:xfrm>
        </p:spPr>
        <p:txBody>
          <a:bodyPr>
            <a:normAutofit fontScale="92500" lnSpcReduction="10000"/>
          </a:bodyPr>
          <a:lstStyle/>
          <a:p>
            <a:pPr algn="l"/>
            <a:r>
              <a:rPr lang="en-US" b="1" dirty="0" smtClean="0">
                <a:latin typeface="Century Gothic" panose="020B0502020202020204" pitchFamily="34" charset="0"/>
              </a:rPr>
              <a:t>We created a LEAD Planning Team with representation from:</a:t>
            </a:r>
          </a:p>
          <a:p>
            <a:pPr marL="800100" lvl="1" indent="-342900" algn="l">
              <a:buFont typeface="Arial" panose="020B0604020202020204" pitchFamily="34" charset="0"/>
              <a:buChar char="•"/>
            </a:pPr>
            <a:r>
              <a:rPr lang="en-US" dirty="0" smtClean="0">
                <a:latin typeface="Century Gothic" panose="020B0502020202020204" pitchFamily="34" charset="0"/>
              </a:rPr>
              <a:t>Bernalillo County (Sam Howarth and Gabe Nims)</a:t>
            </a:r>
          </a:p>
          <a:p>
            <a:pPr marL="800100" lvl="1" indent="-342900" algn="l">
              <a:buFont typeface="Arial" panose="020B0604020202020204" pitchFamily="34" charset="0"/>
              <a:buChar char="•"/>
            </a:pPr>
            <a:r>
              <a:rPr lang="en-US" dirty="0" smtClean="0">
                <a:latin typeface="Century Gothic" panose="020B0502020202020204" pitchFamily="34" charset="0"/>
              </a:rPr>
              <a:t>Albuquerque Police Department (DC Eric Garcia)</a:t>
            </a:r>
          </a:p>
          <a:p>
            <a:pPr marL="800100" lvl="1" indent="-342900" algn="l">
              <a:buFont typeface="Arial" panose="020B0604020202020204" pitchFamily="34" charset="0"/>
              <a:buChar char="•"/>
            </a:pPr>
            <a:r>
              <a:rPr lang="en-US" dirty="0" smtClean="0">
                <a:latin typeface="Century Gothic" panose="020B0502020202020204" pitchFamily="34" charset="0"/>
              </a:rPr>
              <a:t>Bernalillo County Sheriff’s Office (Lieutenant David Funes)</a:t>
            </a:r>
          </a:p>
          <a:p>
            <a:pPr marL="800100" lvl="1" indent="-342900" algn="l">
              <a:buFont typeface="Arial" panose="020B0604020202020204" pitchFamily="34" charset="0"/>
              <a:buChar char="•"/>
            </a:pPr>
            <a:r>
              <a:rPr lang="en-US" dirty="0" smtClean="0">
                <a:latin typeface="Century Gothic" panose="020B0502020202020204" pitchFamily="34" charset="0"/>
              </a:rPr>
              <a:t>2</a:t>
            </a:r>
            <a:r>
              <a:rPr lang="en-US" baseline="30000" dirty="0" smtClean="0">
                <a:latin typeface="Century Gothic" panose="020B0502020202020204" pitchFamily="34" charset="0"/>
              </a:rPr>
              <a:t>nd</a:t>
            </a:r>
            <a:r>
              <a:rPr lang="en-US" dirty="0" smtClean="0">
                <a:latin typeface="Century Gothic" panose="020B0502020202020204" pitchFamily="34" charset="0"/>
              </a:rPr>
              <a:t> District DA’s Office (Tom </a:t>
            </a:r>
            <a:r>
              <a:rPr lang="en-US" dirty="0" err="1" smtClean="0">
                <a:latin typeface="Century Gothic" panose="020B0502020202020204" pitchFamily="34" charset="0"/>
              </a:rPr>
              <a:t>Outler</a:t>
            </a:r>
            <a:r>
              <a:rPr lang="en-US" dirty="0" smtClean="0">
                <a:latin typeface="Century Gothic" panose="020B0502020202020204" pitchFamily="34" charset="0"/>
              </a:rPr>
              <a:t>, </a:t>
            </a:r>
            <a:r>
              <a:rPr lang="en-US" dirty="0" smtClean="0">
                <a:latin typeface="Century Gothic" panose="020B0502020202020204" pitchFamily="34" charset="0"/>
              </a:rPr>
              <a:t>Deputy DA)</a:t>
            </a:r>
          </a:p>
          <a:p>
            <a:pPr marL="800100" lvl="1" indent="-342900" algn="l">
              <a:buFont typeface="Arial" panose="020B0604020202020204" pitchFamily="34" charset="0"/>
              <a:buChar char="•"/>
            </a:pPr>
            <a:r>
              <a:rPr lang="en-US" dirty="0" smtClean="0">
                <a:latin typeface="Century Gothic" panose="020B0502020202020204" pitchFamily="34" charset="0"/>
              </a:rPr>
              <a:t>LOPD (Jennifer </a:t>
            </a:r>
            <a:r>
              <a:rPr lang="en-US" dirty="0" err="1" smtClean="0">
                <a:latin typeface="Century Gothic" panose="020B0502020202020204" pitchFamily="34" charset="0"/>
              </a:rPr>
              <a:t>Barela</a:t>
            </a:r>
            <a:r>
              <a:rPr lang="en-US" dirty="0" smtClean="0">
                <a:latin typeface="Century Gothic" panose="020B0502020202020204" pitchFamily="34" charset="0"/>
              </a:rPr>
              <a:t>)</a:t>
            </a:r>
            <a:endParaRPr lang="en-US" dirty="0">
              <a:latin typeface="Century Gothic" panose="020B0502020202020204" pitchFamily="34" charset="0"/>
            </a:endParaRPr>
          </a:p>
          <a:p>
            <a:pPr marL="800100" lvl="1" indent="-342900" algn="l">
              <a:buFont typeface="Arial" panose="020B0604020202020204" pitchFamily="34" charset="0"/>
              <a:buChar char="•"/>
            </a:pPr>
            <a:r>
              <a:rPr lang="en-US" dirty="0" smtClean="0">
                <a:latin typeface="Century Gothic" panose="020B0502020202020204" pitchFamily="34" charset="0"/>
              </a:rPr>
              <a:t>People with lived experience (Robert Salazar, Assistant Director, NAMI)</a:t>
            </a:r>
          </a:p>
          <a:p>
            <a:pPr marL="342900" indent="-342900" algn="l">
              <a:buFont typeface="Arial" panose="020B0604020202020204" pitchFamily="34" charset="0"/>
              <a:buChar char="•"/>
            </a:pPr>
            <a:endParaRPr lang="en-US" dirty="0">
              <a:latin typeface="Century Gothic" panose="020B0502020202020204" pitchFamily="34" charset="0"/>
            </a:endParaRPr>
          </a:p>
          <a:p>
            <a:pPr marL="342900" indent="-342900" algn="l">
              <a:buFont typeface="Arial" panose="020B0604020202020204" pitchFamily="34" charset="0"/>
              <a:buChar char="•"/>
            </a:pPr>
            <a:r>
              <a:rPr lang="en-US" b="1" dirty="0" smtClean="0">
                <a:latin typeface="Century Gothic" panose="020B0502020202020204" pitchFamily="34" charset="0"/>
              </a:rPr>
              <a:t>We also brought on folks to provide technical assistance and share their wisdom:</a:t>
            </a:r>
          </a:p>
          <a:p>
            <a:pPr marL="800100" lvl="1" indent="-342900" algn="l">
              <a:buFont typeface="Arial" panose="020B0604020202020204" pitchFamily="34" charset="0"/>
              <a:buChar char="•"/>
            </a:pPr>
            <a:r>
              <a:rPr lang="en-US" dirty="0" smtClean="0">
                <a:latin typeface="Century Gothic" panose="020B0502020202020204" pitchFamily="34" charset="0"/>
              </a:rPr>
              <a:t>Shelly Moeller (Executive Director of LEAD Santa Fe)</a:t>
            </a:r>
          </a:p>
          <a:p>
            <a:pPr marL="800100" lvl="1" indent="-342900" algn="l">
              <a:buFont typeface="Arial" panose="020B0604020202020204" pitchFamily="34" charset="0"/>
              <a:buChar char="•"/>
            </a:pPr>
            <a:r>
              <a:rPr lang="en-US" dirty="0" smtClean="0">
                <a:latin typeface="Century Gothic" panose="020B0502020202020204" pitchFamily="34" charset="0"/>
              </a:rPr>
              <a:t>Emily Kaltenbach (Executive Director, NM Drug Policy Alliance)</a:t>
            </a:r>
            <a:endParaRPr lang="en-US" dirty="0">
              <a:latin typeface="Century Gothic" panose="020B0502020202020204" pitchFamily="34" charset="0"/>
            </a:endParaRPr>
          </a:p>
        </p:txBody>
      </p:sp>
    </p:spTree>
    <p:extLst>
      <p:ext uri="{BB962C8B-B14F-4D97-AF65-F5344CB8AC3E}">
        <p14:creationId xmlns:p14="http://schemas.microsoft.com/office/powerpoint/2010/main" val="28130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4" y="1218157"/>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Some of Those Many Things that Happened</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984069" y="2420982"/>
            <a:ext cx="10293531" cy="4258491"/>
          </a:xfrm>
        </p:spPr>
        <p:txBody>
          <a:bodyPr>
            <a:normAutofit fontScale="92500" lnSpcReduction="10000"/>
          </a:bodyPr>
          <a:lstStyle/>
          <a:p>
            <a:pPr algn="l"/>
            <a:r>
              <a:rPr lang="en-US" b="1" dirty="0" smtClean="0">
                <a:latin typeface="Century Gothic" panose="020B0502020202020204" pitchFamily="34" charset="0"/>
              </a:rPr>
              <a:t>The Team travelled to Seattle to learn from the King’s County (Seattle) LEAD program, the first and largest LEAD program in the county (funded with grant monies that the NMDPA secured to help communities in NM stand up LEAD programs).</a:t>
            </a:r>
          </a:p>
          <a:p>
            <a:pPr marL="800100" lvl="1" indent="-342900" algn="l">
              <a:buFont typeface="Arial" panose="020B0604020202020204" pitchFamily="34" charset="0"/>
              <a:buChar char="•"/>
            </a:pPr>
            <a:r>
              <a:rPr lang="en-US" dirty="0" smtClean="0">
                <a:latin typeface="Century Gothic" panose="020B0502020202020204" pitchFamily="34" charset="0"/>
              </a:rPr>
              <a:t>The Team, accompanied by Commissioner Hart-Stebbins and Margarita Chavez, Deputy Director DBHS spent three days meeting with program leadership, law enforcement, LEAD Peer Case Managers and representatives from the DA and PD offices.</a:t>
            </a:r>
          </a:p>
          <a:p>
            <a:pPr marL="800100" lvl="1" indent="-342900" algn="l">
              <a:buFont typeface="Arial" panose="020B0604020202020204" pitchFamily="34" charset="0"/>
              <a:buChar char="•"/>
            </a:pPr>
            <a:r>
              <a:rPr lang="en-US" dirty="0" smtClean="0">
                <a:latin typeface="Century Gothic" panose="020B0502020202020204" pitchFamily="34" charset="0"/>
              </a:rPr>
              <a:t>We also got to tour areas of the city where LEAD is a priority.</a:t>
            </a:r>
          </a:p>
          <a:p>
            <a:pPr marL="800100" lvl="1" indent="-342900" algn="l">
              <a:buFont typeface="Arial" panose="020B0604020202020204" pitchFamily="34" charset="0"/>
              <a:buChar char="•"/>
            </a:pPr>
            <a:endParaRPr lang="en-US" dirty="0">
              <a:latin typeface="Century Gothic" panose="020B0502020202020204" pitchFamily="34" charset="0"/>
            </a:endParaRPr>
          </a:p>
          <a:p>
            <a:pPr algn="l"/>
            <a:r>
              <a:rPr lang="en-US" b="1" dirty="0" smtClean="0">
                <a:latin typeface="Century Gothic" panose="020B0502020202020204" pitchFamily="34" charset="0"/>
              </a:rPr>
              <a:t>Takeaways:</a:t>
            </a:r>
          </a:p>
          <a:p>
            <a:pPr marL="800100" lvl="1" indent="-342900" algn="l">
              <a:buFont typeface="Arial" panose="020B0604020202020204" pitchFamily="34" charset="0"/>
              <a:buChar char="•"/>
            </a:pPr>
            <a:r>
              <a:rPr lang="en-US" dirty="0" smtClean="0">
                <a:latin typeface="Century Gothic" panose="020B0502020202020204" pitchFamily="34" charset="0"/>
              </a:rPr>
              <a:t>We learned a great deal about Seattle’s LEAD program and LEAD more broadly</a:t>
            </a:r>
          </a:p>
          <a:p>
            <a:pPr marL="800100" lvl="1" indent="-342900" algn="l">
              <a:buFont typeface="Arial" panose="020B0604020202020204" pitchFamily="34" charset="0"/>
              <a:buChar char="•"/>
            </a:pPr>
            <a:r>
              <a:rPr lang="en-US" dirty="0" smtClean="0">
                <a:latin typeface="Century Gothic" panose="020B0502020202020204" pitchFamily="34" charset="0"/>
              </a:rPr>
              <a:t>We gelled as Team</a:t>
            </a:r>
            <a:endParaRPr lang="en-US" dirty="0">
              <a:latin typeface="Century Gothic" panose="020B0502020202020204" pitchFamily="34" charset="0"/>
            </a:endParaRPr>
          </a:p>
        </p:txBody>
      </p:sp>
    </p:spTree>
    <p:extLst>
      <p:ext uri="{BB962C8B-B14F-4D97-AF65-F5344CB8AC3E}">
        <p14:creationId xmlns:p14="http://schemas.microsoft.com/office/powerpoint/2010/main" val="3050831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834" y="800145"/>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Some of Those Many Things that Happened</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984068" y="1846217"/>
            <a:ext cx="10293531" cy="4572000"/>
          </a:xfrm>
        </p:spPr>
        <p:txBody>
          <a:bodyPr>
            <a:normAutofit fontScale="85000" lnSpcReduction="20000"/>
          </a:bodyPr>
          <a:lstStyle/>
          <a:p>
            <a:pPr marL="342900" indent="-342900" algn="l">
              <a:buFont typeface="Arial" panose="020B0604020202020204" pitchFamily="34" charset="0"/>
              <a:buChar char="•"/>
            </a:pPr>
            <a:r>
              <a:rPr lang="en-US" b="1" dirty="0" smtClean="0">
                <a:latin typeface="Century Gothic" panose="020B0502020202020204" pitchFamily="34" charset="0"/>
              </a:rPr>
              <a:t>The Team began to meet regularly and continues to meet regularly and as needed (Now as a subcommittee to the CJCC)</a:t>
            </a:r>
          </a:p>
          <a:p>
            <a:pPr marL="342900" indent="-342900" algn="l">
              <a:buFont typeface="Arial" panose="020B0604020202020204" pitchFamily="34" charset="0"/>
              <a:buChar char="•"/>
            </a:pPr>
            <a:r>
              <a:rPr lang="en-US" b="1" dirty="0" smtClean="0">
                <a:latin typeface="Century Gothic" panose="020B0502020202020204" pitchFamily="34" charset="0"/>
              </a:rPr>
              <a:t>With guidance from Shelly, we began to make decisions about what Bernalillo County LEAD would look like and we began to develop the documents that would articulate shape and guide Bernalillo County Lead</a:t>
            </a:r>
          </a:p>
          <a:p>
            <a:pPr marL="342900" indent="-342900" algn="l">
              <a:buFont typeface="Arial" panose="020B0604020202020204" pitchFamily="34" charset="0"/>
              <a:buChar char="•"/>
            </a:pPr>
            <a:r>
              <a:rPr lang="en-US" b="1" dirty="0" smtClean="0">
                <a:latin typeface="Century Gothic" panose="020B0502020202020204" pitchFamily="34" charset="0"/>
              </a:rPr>
              <a:t>These include:</a:t>
            </a:r>
          </a:p>
          <a:p>
            <a:pPr marL="800100" lvl="1" indent="-342900" algn="l">
              <a:buFont typeface="Arial" panose="020B0604020202020204" pitchFamily="34" charset="0"/>
              <a:buChar char="•"/>
            </a:pPr>
            <a:r>
              <a:rPr lang="en-US" sz="2100" dirty="0" smtClean="0">
                <a:latin typeface="Century Gothic" panose="020B0502020202020204" pitchFamily="34" charset="0"/>
              </a:rPr>
              <a:t>Inclusionary and exclusionary criteria and a commitment to “social contact” referrals</a:t>
            </a:r>
          </a:p>
          <a:p>
            <a:pPr marL="800100" lvl="1" indent="-342900" algn="l">
              <a:buFont typeface="Arial" panose="020B0604020202020204" pitchFamily="34" charset="0"/>
              <a:buChar char="•"/>
            </a:pPr>
            <a:r>
              <a:rPr lang="en-US" sz="2100" dirty="0" smtClean="0">
                <a:latin typeface="Century Gothic" panose="020B0502020202020204" pitchFamily="34" charset="0"/>
              </a:rPr>
              <a:t>An MOU between the City, County, DA, PD, a person with lived experience, LEAD Santa FE, and the NMDPA demonstrating our commitment and outlining our various roles and responsibilities</a:t>
            </a:r>
          </a:p>
          <a:p>
            <a:pPr marL="800100" lvl="1" indent="-342900" algn="l">
              <a:buFont typeface="Arial" panose="020B0604020202020204" pitchFamily="34" charset="0"/>
              <a:buChar char="•"/>
            </a:pPr>
            <a:r>
              <a:rPr lang="en-US" sz="2100" dirty="0" smtClean="0">
                <a:latin typeface="Century Gothic" panose="020B0502020202020204" pitchFamily="34" charset="0"/>
              </a:rPr>
              <a:t>A LEAD protocol outlining everything we do and how we do it, flow, persons responsible…</a:t>
            </a:r>
          </a:p>
          <a:p>
            <a:pPr marL="800100" lvl="1" indent="-342900" algn="l">
              <a:buFont typeface="Arial" panose="020B0604020202020204" pitchFamily="34" charset="0"/>
              <a:buChar char="•"/>
            </a:pPr>
            <a:r>
              <a:rPr lang="en-US" sz="2100" dirty="0" smtClean="0">
                <a:latin typeface="Century Gothic" panose="020B0502020202020204" pitchFamily="34" charset="0"/>
              </a:rPr>
              <a:t>SOP for APD and BCSO</a:t>
            </a:r>
          </a:p>
          <a:p>
            <a:pPr marL="800100" lvl="1" indent="-342900" algn="l">
              <a:buFont typeface="Arial" panose="020B0604020202020204" pitchFamily="34" charset="0"/>
              <a:buChar char="•"/>
            </a:pPr>
            <a:r>
              <a:rPr lang="en-US" sz="2100" dirty="0" smtClean="0">
                <a:latin typeface="Century Gothic" panose="020B0502020202020204" pitchFamily="34" charset="0"/>
              </a:rPr>
              <a:t>Intake forms and proposed assessment tools…</a:t>
            </a:r>
          </a:p>
          <a:p>
            <a:pPr marL="800100" lvl="1" indent="-342900" algn="l">
              <a:buFont typeface="Arial" panose="020B0604020202020204" pitchFamily="34" charset="0"/>
              <a:buChar char="•"/>
            </a:pPr>
            <a:r>
              <a:rPr lang="en-US" sz="2100" dirty="0" smtClean="0">
                <a:latin typeface="Century Gothic" panose="020B0502020202020204" pitchFamily="34" charset="0"/>
              </a:rPr>
              <a:t>A draft Resolution endorsing LEAD to be considered and adopted by the ABCGC (pending)</a:t>
            </a:r>
          </a:p>
        </p:txBody>
      </p:sp>
    </p:spTree>
    <p:extLst>
      <p:ext uri="{BB962C8B-B14F-4D97-AF65-F5344CB8AC3E}">
        <p14:creationId xmlns:p14="http://schemas.microsoft.com/office/powerpoint/2010/main" val="3739362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4" y="1218157"/>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 What Will LEAD Bernalillo Look Like?</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957944" y="2081348"/>
            <a:ext cx="10293531" cy="4058194"/>
          </a:xfrm>
        </p:spPr>
        <p:txBody>
          <a:bodyPr>
            <a:noAutofit/>
          </a:bodyPr>
          <a:lstStyle/>
          <a:p>
            <a:pPr algn="l"/>
            <a:r>
              <a:rPr lang="en-US" sz="1600" b="1" dirty="0" smtClean="0">
                <a:latin typeface="Century Gothic" panose="020B0502020202020204" pitchFamily="34" charset="0"/>
              </a:rPr>
              <a:t>Inclusionary Criteria  </a:t>
            </a:r>
            <a:r>
              <a:rPr lang="en-US" sz="1600" dirty="0" smtClean="0">
                <a:latin typeface="Century Gothic" panose="020B0502020202020204" pitchFamily="34" charset="0"/>
              </a:rPr>
              <a:t>			</a:t>
            </a:r>
          </a:p>
          <a:p>
            <a:pPr marL="342900" indent="-342900" algn="l">
              <a:buFont typeface="Arial" panose="020B0604020202020204" pitchFamily="34" charset="0"/>
              <a:buChar char="•"/>
            </a:pPr>
            <a:r>
              <a:rPr lang="en-US" sz="1600" dirty="0" smtClean="0">
                <a:latin typeface="Century Gothic" panose="020B0502020202020204" pitchFamily="34" charset="0"/>
                <a:ea typeface="Calibri" panose="020F0502020204030204" pitchFamily="34" charset="0"/>
                <a:cs typeface="Times New Roman" panose="02020603050405020304" pitchFamily="18" charset="0"/>
              </a:rPr>
              <a:t>Low-level </a:t>
            </a:r>
            <a:r>
              <a:rPr lang="en-US" sz="1600" dirty="0">
                <a:latin typeface="Century Gothic" panose="020B0502020202020204" pitchFamily="34" charset="0"/>
                <a:ea typeface="Calibri" panose="020F0502020204030204" pitchFamily="34" charset="0"/>
                <a:cs typeface="Times New Roman" panose="02020603050405020304" pitchFamily="18" charset="0"/>
              </a:rPr>
              <a:t>drug offense: possession of less than 6 grams of an illicit opiate (heroin or pills), methamphetamine or cocaine </a:t>
            </a:r>
          </a:p>
          <a:p>
            <a:pPr marL="342900" marR="0" lvl="0" indent="-342900" algn="l">
              <a:lnSpc>
                <a:spcPct val="107000"/>
              </a:lnSpc>
              <a:spcBef>
                <a:spcPts val="0"/>
              </a:spcBef>
              <a:spcAft>
                <a:spcPts val="0"/>
              </a:spcAft>
              <a:buSzPts val="1000"/>
              <a:buFont typeface="Symbol" panose="05050102010706020507" pitchFamily="18" charset="2"/>
              <a:buChar char=""/>
              <a:tabLst>
                <a:tab pos="457200" algn="l"/>
              </a:tabLst>
            </a:pPr>
            <a:r>
              <a:rPr lang="en-US" sz="1600" dirty="0">
                <a:latin typeface="Century Gothic" panose="020B0502020202020204" pitchFamily="34" charset="0"/>
                <a:ea typeface="Calibri" panose="020F0502020204030204" pitchFamily="34" charset="0"/>
                <a:cs typeface="Times New Roman" panose="02020603050405020304" pitchFamily="18" charset="0"/>
              </a:rPr>
              <a:t>Sale of small amounts of illicit opiates, pills, methamphetamine or cocaine for subsistence purposes​</a:t>
            </a:r>
          </a:p>
          <a:p>
            <a:pPr marL="342900" marR="0" lvl="0" indent="-342900" algn="l">
              <a:lnSpc>
                <a:spcPct val="107000"/>
              </a:lnSpc>
              <a:spcBef>
                <a:spcPts val="0"/>
              </a:spcBef>
              <a:spcAft>
                <a:spcPts val="0"/>
              </a:spcAft>
              <a:buSzPts val="1000"/>
              <a:buFont typeface="Symbol" panose="05050102010706020507" pitchFamily="18" charset="2"/>
              <a:buChar char=""/>
              <a:tabLst>
                <a:tab pos="457200" algn="l"/>
              </a:tabLst>
            </a:pPr>
            <a:r>
              <a:rPr lang="en-US" sz="1600" dirty="0">
                <a:latin typeface="Century Gothic" panose="020B0502020202020204" pitchFamily="34" charset="0"/>
                <a:ea typeface="Calibri" panose="020F0502020204030204" pitchFamily="34" charset="0"/>
                <a:cs typeface="Times New Roman" panose="02020603050405020304" pitchFamily="18" charset="0"/>
              </a:rPr>
              <a:t>Low-level property crimes committed to secure money for illicit drugs</a:t>
            </a:r>
          </a:p>
          <a:p>
            <a:pPr marL="342900" marR="0" lvl="0" indent="-342900" algn="l">
              <a:lnSpc>
                <a:spcPct val="107000"/>
              </a:lnSpc>
              <a:spcBef>
                <a:spcPts val="0"/>
              </a:spcBef>
              <a:spcAft>
                <a:spcPts val="0"/>
              </a:spcAft>
              <a:buSzPts val="1000"/>
              <a:buFont typeface="Symbol" panose="05050102010706020507" pitchFamily="18" charset="2"/>
              <a:buChar char=""/>
              <a:tabLst>
                <a:tab pos="457200" algn="l"/>
              </a:tabLst>
            </a:pPr>
            <a:r>
              <a:rPr lang="en-US" sz="1600" dirty="0">
                <a:latin typeface="Century Gothic" panose="020B0502020202020204" pitchFamily="34" charset="0"/>
                <a:ea typeface="Calibri" panose="020F0502020204030204" pitchFamily="34" charset="0"/>
                <a:cs typeface="Times New Roman" panose="02020603050405020304" pitchFamily="18" charset="0"/>
              </a:rPr>
              <a:t>Prostitution</a:t>
            </a:r>
          </a:p>
          <a:p>
            <a:pPr marL="342900" marR="0" lvl="0" indent="-342900" algn="l">
              <a:lnSpc>
                <a:spcPct val="107000"/>
              </a:lnSpc>
              <a:spcBef>
                <a:spcPts val="0"/>
              </a:spcBef>
              <a:spcAft>
                <a:spcPts val="0"/>
              </a:spcAft>
              <a:buSzPts val="1000"/>
              <a:buFont typeface="Symbol" panose="05050102010706020507" pitchFamily="18" charset="2"/>
              <a:buChar char=""/>
              <a:tabLst>
                <a:tab pos="457200" algn="l"/>
              </a:tabLst>
            </a:pPr>
            <a:r>
              <a:rPr lang="en-US" sz="1600" dirty="0">
                <a:latin typeface="Century Gothic" panose="020B0502020202020204" pitchFamily="34" charset="0"/>
                <a:ea typeface="Calibri" panose="020F0502020204030204" pitchFamily="34" charset="0"/>
                <a:cs typeface="Times New Roman" panose="02020603050405020304" pitchFamily="18" charset="0"/>
              </a:rPr>
              <a:t>Truancy, vagrancy or </a:t>
            </a:r>
            <a:r>
              <a:rPr lang="en-US" sz="1600" dirty="0" smtClean="0">
                <a:latin typeface="Century Gothic" panose="020B0502020202020204" pitchFamily="34" charset="0"/>
                <a:ea typeface="Calibri" panose="020F0502020204030204" pitchFamily="34" charset="0"/>
                <a:cs typeface="Times New Roman" panose="02020603050405020304" pitchFamily="18" charset="0"/>
              </a:rPr>
              <a:t>loitering</a:t>
            </a:r>
          </a:p>
          <a:p>
            <a:pPr marR="0" lvl="0" algn="l">
              <a:lnSpc>
                <a:spcPct val="107000"/>
              </a:lnSpc>
              <a:spcBef>
                <a:spcPts val="0"/>
              </a:spcBef>
              <a:spcAft>
                <a:spcPts val="0"/>
              </a:spcAft>
              <a:buSzPts val="1000"/>
              <a:tabLst>
                <a:tab pos="457200" algn="l"/>
              </a:tabLst>
            </a:pPr>
            <a:endParaRPr lang="en-US" sz="1600" dirty="0">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800"/>
              </a:spcAft>
              <a:buSzPts val="1000"/>
              <a:buFont typeface="Symbol" panose="05050102010706020507" pitchFamily="18" charset="2"/>
              <a:buChar char=""/>
              <a:tabLst>
                <a:tab pos="457200" algn="l"/>
              </a:tabLst>
            </a:pPr>
            <a:r>
              <a:rPr lang="en-US" sz="1600" dirty="0" smtClean="0">
                <a:latin typeface="Century Gothic" panose="020B0502020202020204" pitchFamily="34" charset="0"/>
                <a:ea typeface="Calibri" panose="020F0502020204030204" pitchFamily="34" charset="0"/>
                <a:cs typeface="Times New Roman" panose="02020603050405020304" pitchFamily="18" charset="0"/>
              </a:rPr>
              <a:t>Social Contact – Individuals </a:t>
            </a:r>
            <a:r>
              <a:rPr lang="en-US" sz="1600" dirty="0">
                <a:latin typeface="Century Gothic" panose="020B0502020202020204" pitchFamily="34" charset="0"/>
                <a:ea typeface="Calibri" panose="020F0502020204030204" pitchFamily="34" charset="0"/>
                <a:cs typeface="Times New Roman" panose="02020603050405020304" pitchFamily="18" charset="0"/>
              </a:rPr>
              <a:t>may be deferred to LEAD due to known recent criminal activity (prior documented involvement in possession or selling of illicit drugs, prostitution, low-level property crimes committed to secure money for illicit drugs</a:t>
            </a:r>
            <a:r>
              <a:rPr lang="en-US" sz="1600" dirty="0" smtClean="0">
                <a:latin typeface="Century Gothic" panose="020B0502020202020204" pitchFamily="34" charset="0"/>
                <a:ea typeface="Calibri" panose="020F0502020204030204" pitchFamily="34" charset="0"/>
                <a:cs typeface="Times New Roman" panose="02020603050405020304" pitchFamily="18" charset="0"/>
              </a:rPr>
              <a:t>) without having  committed a crime in the moment</a:t>
            </a:r>
            <a:endParaRPr lang="en-US" sz="1600" dirty="0">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800"/>
              </a:spcAft>
            </a:pPr>
            <a:r>
              <a:rPr lang="en-US" sz="1600" dirty="0" smtClean="0">
                <a:latin typeface="Century Gothic" panose="020B0502020202020204" pitchFamily="34" charset="0"/>
                <a:ea typeface="Calibri" panose="020F0502020204030204" pitchFamily="34" charset="0"/>
                <a:cs typeface="Times New Roman" panose="02020603050405020304" pitchFamily="18" charset="0"/>
              </a:rPr>
              <a:t>In </a:t>
            </a:r>
            <a:r>
              <a:rPr lang="en-US" sz="1600" dirty="0">
                <a:latin typeface="Century Gothic" panose="020B0502020202020204" pitchFamily="34" charset="0"/>
                <a:ea typeface="Calibri" panose="020F0502020204030204" pitchFamily="34" charset="0"/>
                <a:cs typeface="Times New Roman" panose="02020603050405020304" pitchFamily="18" charset="0"/>
              </a:rPr>
              <a:t>all instances law enforcement must suspect that the individual being deferred has a substance use disorder and/or a mental illness and believe that the individual is amenable to LEAD assessment and case </a:t>
            </a:r>
            <a:r>
              <a:rPr lang="en-US" sz="1600" dirty="0" smtClean="0">
                <a:latin typeface="Century Gothic" panose="020B0502020202020204" pitchFamily="34" charset="0"/>
                <a:ea typeface="Calibri" panose="020F0502020204030204" pitchFamily="34" charset="0"/>
                <a:cs typeface="Times New Roman" panose="02020603050405020304" pitchFamily="18" charset="0"/>
              </a:rPr>
              <a:t>management</a:t>
            </a:r>
            <a:endParaRPr lang="en-US" sz="1600" dirty="0">
              <a:latin typeface="Century Gothic" panose="020B0502020202020204" pitchFamily="34" charset="0"/>
              <a:cs typeface="Times New Roman" panose="02020603050405020304" pitchFamily="18" charset="0"/>
            </a:endParaRPr>
          </a:p>
          <a:p>
            <a:r>
              <a:rPr lang="en-US" sz="1600" dirty="0" smtClean="0">
                <a:latin typeface="Century Gothic" panose="020B0502020202020204" pitchFamily="34" charset="0"/>
              </a:rPr>
              <a:t>(</a:t>
            </a:r>
            <a:r>
              <a:rPr lang="en-US" sz="1600" dirty="0" smtClean="0">
                <a:latin typeface="Century Gothic" panose="020B0502020202020204" pitchFamily="34" charset="0"/>
                <a:ea typeface="Calibri" panose="020F0502020204030204" pitchFamily="34" charset="0"/>
                <a:cs typeface="Times New Roman" panose="02020603050405020304" pitchFamily="18" charset="0"/>
              </a:rPr>
              <a:t>LEAD RELIES ON LAW ENFORCEMENT DISCRETION)</a:t>
            </a:r>
            <a:endParaRPr lang="en-US" sz="1600" b="1" dirty="0" smtClean="0">
              <a:latin typeface="Century Gothic" panose="020B0502020202020204" pitchFamily="34" charset="0"/>
            </a:endParaRPr>
          </a:p>
          <a:p>
            <a:pPr algn="l"/>
            <a:endParaRPr lang="en-US" sz="1600" dirty="0">
              <a:latin typeface="Century Gothic" panose="020B0502020202020204" pitchFamily="34" charset="0"/>
            </a:endParaRPr>
          </a:p>
        </p:txBody>
      </p:sp>
    </p:spTree>
    <p:extLst>
      <p:ext uri="{BB962C8B-B14F-4D97-AF65-F5344CB8AC3E}">
        <p14:creationId xmlns:p14="http://schemas.microsoft.com/office/powerpoint/2010/main" val="732548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4" y="1218157"/>
            <a:ext cx="9144000" cy="863191"/>
          </a:xfrm>
        </p:spPr>
        <p:txBody>
          <a:bodyPr>
            <a:noAutofit/>
          </a:bodyPr>
          <a:lstStyle/>
          <a:p>
            <a:r>
              <a:rPr lang="en-US" sz="4000" b="1" dirty="0" smtClean="0">
                <a:solidFill>
                  <a:schemeClr val="accent6">
                    <a:lumMod val="75000"/>
                  </a:schemeClr>
                </a:solidFill>
                <a:latin typeface="Century Gothic" panose="020B0502020202020204" pitchFamily="34" charset="0"/>
              </a:rPr>
              <a:t/>
            </a:r>
            <a:br>
              <a:rPr lang="en-US" sz="4000" b="1" dirty="0" smtClean="0">
                <a:solidFill>
                  <a:schemeClr val="accent6">
                    <a:lumMod val="75000"/>
                  </a:schemeClr>
                </a:solidFill>
                <a:latin typeface="Century Gothic" panose="020B0502020202020204" pitchFamily="34" charset="0"/>
              </a:rPr>
            </a:br>
            <a:r>
              <a:rPr lang="en-US" sz="4000" b="1" dirty="0" smtClean="0">
                <a:solidFill>
                  <a:schemeClr val="accent6">
                    <a:lumMod val="75000"/>
                  </a:schemeClr>
                </a:solidFill>
                <a:latin typeface="Century Gothic" panose="020B0502020202020204" pitchFamily="34" charset="0"/>
              </a:rPr>
              <a:t>So What Will LEAD Bernalillo Look Like?</a:t>
            </a:r>
            <a:endParaRPr lang="en-US" sz="4000" b="1" dirty="0">
              <a:solidFill>
                <a:schemeClr val="accent6">
                  <a:lumMod val="75000"/>
                </a:schemeClr>
              </a:solidFill>
              <a:latin typeface="Century Gothic" panose="020B0502020202020204" pitchFamily="34" charset="0"/>
            </a:endParaRPr>
          </a:p>
        </p:txBody>
      </p:sp>
      <p:sp>
        <p:nvSpPr>
          <p:cNvPr id="3" name="Subtitle 2"/>
          <p:cNvSpPr>
            <a:spLocks noGrp="1"/>
          </p:cNvSpPr>
          <p:nvPr>
            <p:ph type="subTitle" idx="1"/>
          </p:nvPr>
        </p:nvSpPr>
        <p:spPr>
          <a:xfrm>
            <a:off x="1045028" y="2055222"/>
            <a:ext cx="10293531" cy="4058194"/>
          </a:xfrm>
        </p:spPr>
        <p:txBody>
          <a:bodyPr>
            <a:noAutofit/>
          </a:bodyPr>
          <a:lstStyle/>
          <a:p>
            <a:pPr algn="l"/>
            <a:r>
              <a:rPr lang="en-US" sz="1600" b="1" dirty="0" smtClean="0">
                <a:latin typeface="Century Gothic" panose="020B0502020202020204" pitchFamily="34" charset="0"/>
              </a:rPr>
              <a:t>Exclusionary Criteria</a:t>
            </a:r>
            <a:r>
              <a:rPr lang="en-US" sz="1600" dirty="0" smtClean="0">
                <a:latin typeface="Century Gothic" panose="020B0502020202020204" pitchFamily="34" charset="0"/>
              </a:rPr>
              <a:t>	</a:t>
            </a:r>
          </a:p>
          <a:p>
            <a:pPr marL="342900" marR="0" lvl="0" indent="-342900" algn="l">
              <a:lnSpc>
                <a:spcPct val="107000"/>
              </a:lnSpc>
              <a:spcBef>
                <a:spcPts val="0"/>
              </a:spcBef>
              <a:spcAft>
                <a:spcPts val="800"/>
              </a:spcAft>
              <a:buSzPts val="1000"/>
              <a:buFont typeface="Symbol" panose="05050102010706020507" pitchFamily="18" charset="2"/>
              <a:buChar char=""/>
              <a:tabLst>
                <a:tab pos="457200" algn="l"/>
              </a:tabLst>
            </a:pPr>
            <a:r>
              <a:rPr lang="en-US" sz="1600" dirty="0">
                <a:latin typeface="Century Gothic" panose="020B0502020202020204" pitchFamily="34" charset="0"/>
                <a:ea typeface="Calibri" panose="020F0502020204030204" pitchFamily="34" charset="0"/>
                <a:cs typeface="Times New Roman" panose="02020603050405020304" pitchFamily="18" charset="0"/>
              </a:rPr>
              <a:t>The amount of drugs involved exceeds 6 grams, except where an individual has been arrested for possession, delivery, or possession with intent to deliver prescription controlled opiates (pills), officers will consider the other criteria listed here without reference to the amount limitation;</a:t>
            </a:r>
          </a:p>
          <a:p>
            <a:pPr marL="342900" marR="0" lvl="0" indent="-342900" algn="l">
              <a:lnSpc>
                <a:spcPct val="107000"/>
              </a:lnSpc>
              <a:spcBef>
                <a:spcPts val="0"/>
              </a:spcBef>
              <a:spcAft>
                <a:spcPts val="800"/>
              </a:spcAft>
              <a:buSzPts val="1000"/>
              <a:buFont typeface="Symbol" panose="05050102010706020507" pitchFamily="18" charset="2"/>
              <a:buChar char=""/>
              <a:tabLst>
                <a:tab pos="457200" algn="l"/>
              </a:tabLst>
            </a:pPr>
            <a:r>
              <a:rPr lang="en-US" sz="1600" dirty="0">
                <a:latin typeface="Century Gothic" panose="020B0502020202020204" pitchFamily="34" charset="0"/>
                <a:ea typeface="Calibri" panose="020F0502020204030204" pitchFamily="34" charset="0"/>
                <a:cs typeface="Times New Roman" panose="02020603050405020304" pitchFamily="18" charset="0"/>
              </a:rPr>
              <a:t>The individual does not appear amenable to the program</a:t>
            </a:r>
          </a:p>
          <a:p>
            <a:pPr marL="342900" marR="0" lvl="0" indent="-342900" algn="l">
              <a:lnSpc>
                <a:spcPct val="107000"/>
              </a:lnSpc>
              <a:spcBef>
                <a:spcPts val="0"/>
              </a:spcBef>
              <a:spcAft>
                <a:spcPts val="800"/>
              </a:spcAft>
              <a:buSzPts val="1000"/>
              <a:buFont typeface="Symbol" panose="05050102010706020507" pitchFamily="18" charset="2"/>
              <a:buChar char=""/>
              <a:tabLst>
                <a:tab pos="457200" algn="l"/>
              </a:tabLst>
            </a:pPr>
            <a:r>
              <a:rPr lang="en-US" sz="1600" dirty="0">
                <a:latin typeface="Century Gothic" panose="020B0502020202020204" pitchFamily="34" charset="0"/>
                <a:ea typeface="Calibri" panose="020F0502020204030204" pitchFamily="34" charset="0"/>
                <a:cs typeface="Times New Roman" panose="02020603050405020304" pitchFamily="18" charset="0"/>
              </a:rPr>
              <a:t>The suspected drug activity involves delivery or possession with intent to deliver, AND there is reason to believe the suspect is dealing for profit above a subsistence income</a:t>
            </a:r>
          </a:p>
          <a:p>
            <a:pPr marL="342900" marR="0" lvl="0" indent="-342900" algn="l">
              <a:lnSpc>
                <a:spcPct val="107000"/>
              </a:lnSpc>
              <a:spcBef>
                <a:spcPts val="0"/>
              </a:spcBef>
              <a:spcAft>
                <a:spcPts val="800"/>
              </a:spcAft>
              <a:buSzPts val="1000"/>
              <a:buFont typeface="Symbol" panose="05050102010706020507" pitchFamily="18" charset="2"/>
              <a:buChar char=""/>
              <a:tabLst>
                <a:tab pos="457200" algn="l"/>
              </a:tabLst>
            </a:pPr>
            <a:r>
              <a:rPr lang="en-US" sz="1600" dirty="0">
                <a:latin typeface="Century Gothic" panose="020B0502020202020204" pitchFamily="34" charset="0"/>
                <a:ea typeface="Calibri" panose="020F0502020204030204" pitchFamily="34" charset="0"/>
                <a:cs typeface="Times New Roman" panose="02020603050405020304" pitchFamily="18" charset="0"/>
              </a:rPr>
              <a:t>The individual is under the age of 18;</a:t>
            </a:r>
          </a:p>
          <a:p>
            <a:pPr marL="342900" marR="0" lvl="0" indent="-342900" algn="l">
              <a:lnSpc>
                <a:spcPct val="107000"/>
              </a:lnSpc>
              <a:spcBef>
                <a:spcPts val="0"/>
              </a:spcBef>
              <a:spcAft>
                <a:spcPts val="800"/>
              </a:spcAft>
              <a:buSzPts val="1000"/>
              <a:buFont typeface="Symbol" panose="05050102010706020507" pitchFamily="18" charset="2"/>
              <a:buChar char=""/>
              <a:tabLst>
                <a:tab pos="457200" algn="l"/>
              </a:tabLst>
            </a:pPr>
            <a:r>
              <a:rPr lang="en-US" sz="1600" dirty="0">
                <a:latin typeface="Century Gothic" panose="020B0502020202020204" pitchFamily="34" charset="0"/>
                <a:ea typeface="Calibri" panose="020F0502020204030204" pitchFamily="34" charset="0"/>
                <a:cs typeface="Times New Roman" panose="02020603050405020304" pitchFamily="18" charset="0"/>
              </a:rPr>
              <a:t>The individual appears to exploit minors;</a:t>
            </a:r>
          </a:p>
          <a:p>
            <a:pPr marL="342900" marR="0" lvl="0" indent="-342900" algn="l">
              <a:lnSpc>
                <a:spcPct val="107000"/>
              </a:lnSpc>
              <a:spcBef>
                <a:spcPts val="0"/>
              </a:spcBef>
              <a:spcAft>
                <a:spcPts val="800"/>
              </a:spcAft>
              <a:buSzPts val="1000"/>
              <a:buFont typeface="Symbol" panose="05050102010706020507" pitchFamily="18" charset="2"/>
              <a:buChar char=""/>
              <a:tabLst>
                <a:tab pos="457200" algn="l"/>
              </a:tabLst>
            </a:pPr>
            <a:r>
              <a:rPr lang="en-US" sz="1600" dirty="0">
                <a:latin typeface="Century Gothic" panose="020B0502020202020204" pitchFamily="34" charset="0"/>
                <a:ea typeface="Calibri" panose="020F0502020204030204" pitchFamily="34" charset="0"/>
                <a:cs typeface="Times New Roman" panose="02020603050405020304" pitchFamily="18" charset="0"/>
              </a:rPr>
              <a:t>The individual is suspected of promoting prostitution;</a:t>
            </a:r>
          </a:p>
          <a:p>
            <a:pPr marL="342900" marR="0" lvl="0" indent="-342900" algn="l">
              <a:lnSpc>
                <a:spcPct val="107000"/>
              </a:lnSpc>
              <a:spcBef>
                <a:spcPts val="0"/>
              </a:spcBef>
              <a:spcAft>
                <a:spcPts val="800"/>
              </a:spcAft>
              <a:buSzPts val="1000"/>
              <a:buFont typeface="Symbol" panose="05050102010706020507" pitchFamily="18" charset="2"/>
              <a:buChar char=""/>
              <a:tabLst>
                <a:tab pos="457200" algn="l"/>
              </a:tabLst>
            </a:pPr>
            <a:r>
              <a:rPr lang="en-US" sz="1600" dirty="0">
                <a:latin typeface="Century Gothic" panose="020B0502020202020204" pitchFamily="34" charset="0"/>
                <a:ea typeface="Calibri" panose="020F0502020204030204" pitchFamily="34" charset="0"/>
                <a:cs typeface="Times New Roman" panose="02020603050405020304" pitchFamily="18" charset="0"/>
              </a:rPr>
              <a:t>The individual has disqualifying criminal history as follows: In the last 10 years: Any conviction for homicide, vehicular homicide, aggravated arson, aggravated burglary, all robbery, all kidnapping, all sex offenses, and any conviction involving firearms or deadly weapons (or attempt of any crime listed here).</a:t>
            </a:r>
          </a:p>
          <a:p>
            <a:pPr algn="l"/>
            <a:r>
              <a:rPr lang="en-US" sz="1600" dirty="0" smtClean="0">
                <a:latin typeface="Century Gothic" panose="020B0502020202020204" pitchFamily="34" charset="0"/>
              </a:rPr>
              <a:t>		</a:t>
            </a:r>
          </a:p>
        </p:txBody>
      </p:sp>
    </p:spTree>
    <p:extLst>
      <p:ext uri="{BB962C8B-B14F-4D97-AF65-F5344CB8AC3E}">
        <p14:creationId xmlns:p14="http://schemas.microsoft.com/office/powerpoint/2010/main" val="396936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1508</Words>
  <Application>Microsoft Office PowerPoint</Application>
  <PresentationFormat>Widescreen</PresentationFormat>
  <Paragraphs>132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Century Gothic</vt:lpstr>
      <vt:lpstr>Symbol</vt:lpstr>
      <vt:lpstr>Times New Roman</vt:lpstr>
      <vt:lpstr>Office Theme</vt:lpstr>
      <vt:lpstr>Bernalillo County’s Law Enforcement Assisted Diversion Initiative LEAD</vt:lpstr>
      <vt:lpstr> Goals of Bernalillo County LEAD?</vt:lpstr>
      <vt:lpstr> What is LEAD?</vt:lpstr>
      <vt:lpstr> Some Brief Background About Bernalillo County’s Efforts to Stand up a LEAD Program?</vt:lpstr>
      <vt:lpstr> Some of Those Many Things that Happened</vt:lpstr>
      <vt:lpstr> Some of Those Many Things that Happened</vt:lpstr>
      <vt:lpstr> Some of Those Many Things that Happened</vt:lpstr>
      <vt:lpstr> So What Will LEAD Bernalillo Look Like?</vt:lpstr>
      <vt:lpstr> So What Will LEAD Bernalillo Look Like?</vt:lpstr>
      <vt:lpstr> So What Will LEAD Bernalillo Look Like?</vt:lpstr>
      <vt:lpstr> So What Will LEAD Bernalillo Look Like?</vt:lpstr>
      <vt:lpstr> So What Will LEAD Bernalillo Look Like?</vt:lpstr>
      <vt:lpstr> So What Will LEAD Bernalillo Look Like?</vt:lpstr>
      <vt:lpstr> So What Will LEAD Bernalillo Look Like?</vt:lpstr>
      <vt:lpstr> So What’s Next for LEAD Bernalillo?</vt:lpstr>
      <vt:lpstr> Questions?</vt:lpstr>
    </vt:vector>
  </TitlesOfParts>
  <Company>Bernalillo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Bernalillo County’s Law Enforcement Assisted Diversion Initiative LEAD</dc:title>
  <dc:creator>Sam Howarth</dc:creator>
  <cp:lastModifiedBy>Sam Howarth</cp:lastModifiedBy>
  <cp:revision>23</cp:revision>
  <dcterms:created xsi:type="dcterms:W3CDTF">2019-01-29T01:33:46Z</dcterms:created>
  <dcterms:modified xsi:type="dcterms:W3CDTF">2019-01-29T18:13:41Z</dcterms:modified>
</cp:coreProperties>
</file>