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8" r:id="rId2"/>
    <p:sldId id="259" r:id="rId3"/>
    <p:sldId id="267"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5A"/>
    <a:srgbClr val="000050"/>
    <a:srgbClr val="C7ED83"/>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383" autoAdjust="0"/>
  </p:normalViewPr>
  <p:slideViewPr>
    <p:cSldViewPr>
      <p:cViewPr>
        <p:scale>
          <a:sx n="104" d="100"/>
          <a:sy n="104" d="100"/>
        </p:scale>
        <p:origin x="-582" y="46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9D143968-2543-421C-B89F-857E972BA255}" type="datetimeFigureOut">
              <a:rPr lang="en-US"/>
              <a:pPr>
                <a:defRPr/>
              </a:pPr>
              <a:t>12/12/2013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159D9378-2C88-40F0-999A-5EC870805956}" type="slidenum">
              <a:rPr lang="en-US"/>
              <a:pPr>
                <a:defRPr/>
              </a:pPr>
              <a:t>‹#›</a:t>
            </a:fld>
            <a:endParaRPr lang="en-US" dirty="0"/>
          </a:p>
        </p:txBody>
      </p:sp>
    </p:spTree>
    <p:extLst>
      <p:ext uri="{BB962C8B-B14F-4D97-AF65-F5344CB8AC3E}">
        <p14:creationId xmlns:p14="http://schemas.microsoft.com/office/powerpoint/2010/main" xmlns="" val="39898440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1CF19F-291D-4E49-9A22-C43B1E2E5E74}"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
          <p:cNvSpPr/>
          <p:nvPr userDrawn="1"/>
        </p:nvSpPr>
        <p:spPr>
          <a:xfrm>
            <a:off x="-5431" y="0"/>
            <a:ext cx="9149431" cy="3886200"/>
          </a:xfrm>
          <a:prstGeom prst="rect">
            <a:avLst/>
          </a:prstGeom>
          <a:solidFill>
            <a:srgbClr val="0000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20"/>
          <p:cNvGrpSpPr>
            <a:grpSpLocks/>
          </p:cNvGrpSpPr>
          <p:nvPr/>
        </p:nvGrpSpPr>
        <p:grpSpPr bwMode="auto">
          <a:xfrm>
            <a:off x="-4763" y="0"/>
            <a:ext cx="9148763" cy="6856413"/>
            <a:chOff x="-3" y="0"/>
            <a:chExt cx="5763" cy="4319"/>
          </a:xfrm>
        </p:grpSpPr>
        <p:sp>
          <p:nvSpPr>
            <p:cNvPr id="10" name="AutoShape 21"/>
            <p:cNvSpPr>
              <a:spLocks noChangeArrowheads="1"/>
            </p:cNvSpPr>
            <p:nvPr/>
          </p:nvSpPr>
          <p:spPr bwMode="gray">
            <a:xfrm>
              <a:off x="24" y="24"/>
              <a:ext cx="5712" cy="4272"/>
            </a:xfrm>
            <a:prstGeom prst="roundRect">
              <a:avLst>
                <a:gd name="adj" fmla="val 6227"/>
              </a:avLst>
            </a:prstGeom>
            <a:noFill/>
            <a:ln w="76200">
              <a:solidFill>
                <a:schemeClr val="bg1"/>
              </a:solidFill>
              <a:round/>
              <a:headEnd/>
              <a:tailEnd/>
            </a:ln>
            <a:effectLst/>
          </p:spPr>
          <p:txBody>
            <a:bodyPr wrap="none" anchor="ctr"/>
            <a:lstStyle/>
            <a:p>
              <a:pPr>
                <a:defRPr/>
              </a:pPr>
              <a:endParaRPr lang="en-US" dirty="0"/>
            </a:p>
          </p:txBody>
        </p:sp>
        <p:sp>
          <p:nvSpPr>
            <p:cNvPr id="11" name="Freeform 22"/>
            <p:cNvSpPr>
              <a:spLocks/>
            </p:cNvSpPr>
            <p:nvPr/>
          </p:nvSpPr>
          <p:spPr bwMode="gray">
            <a:xfrm>
              <a:off x="0" y="0"/>
              <a:ext cx="288" cy="288"/>
            </a:xfrm>
            <a:custGeom>
              <a:avLst/>
              <a:gdLst/>
              <a:ahLst/>
              <a:cxnLst>
                <a:cxn ang="0">
                  <a:pos x="0" y="48"/>
                </a:cxn>
                <a:cxn ang="0">
                  <a:pos x="0" y="384"/>
                </a:cxn>
                <a:cxn ang="0">
                  <a:pos x="96" y="192"/>
                </a:cxn>
                <a:cxn ang="0">
                  <a:pos x="192" y="48"/>
                </a:cxn>
                <a:cxn ang="0">
                  <a:pos x="336" y="0"/>
                </a:cxn>
                <a:cxn ang="0">
                  <a:pos x="0" y="0"/>
                </a:cxn>
              </a:cxnLst>
              <a:rect l="0" t="0" r="r" b="b"/>
              <a:pathLst>
                <a:path w="336" h="384">
                  <a:moveTo>
                    <a:pt x="0" y="48"/>
                  </a:moveTo>
                  <a:lnTo>
                    <a:pt x="0" y="384"/>
                  </a:lnTo>
                  <a:lnTo>
                    <a:pt x="96" y="192"/>
                  </a:lnTo>
                  <a:lnTo>
                    <a:pt x="192" y="48"/>
                  </a:lnTo>
                  <a:lnTo>
                    <a:pt x="336" y="0"/>
                  </a:lnTo>
                  <a:lnTo>
                    <a:pt x="0" y="0"/>
                  </a:lnTo>
                </a:path>
              </a:pathLst>
            </a:custGeom>
            <a:solidFill>
              <a:schemeClr val="bg1"/>
            </a:solidFill>
            <a:ln w="9525">
              <a:noFill/>
              <a:round/>
              <a:headEnd/>
              <a:tailEnd/>
            </a:ln>
            <a:effectLst/>
          </p:spPr>
          <p:txBody>
            <a:bodyPr/>
            <a:lstStyle/>
            <a:p>
              <a:pPr>
                <a:defRPr/>
              </a:pPr>
              <a:endParaRPr lang="en-US" dirty="0"/>
            </a:p>
          </p:txBody>
        </p:sp>
        <p:sp>
          <p:nvSpPr>
            <p:cNvPr id="12" name="Freeform 23"/>
            <p:cNvSpPr>
              <a:spLocks/>
            </p:cNvSpPr>
            <p:nvPr/>
          </p:nvSpPr>
          <p:spPr bwMode="gray">
            <a:xfrm rot="-5408600">
              <a:off x="-50" y="4030"/>
              <a:ext cx="336" cy="242"/>
            </a:xfrm>
            <a:custGeom>
              <a:avLst/>
              <a:gdLst/>
              <a:ahLst/>
              <a:cxnLst>
                <a:cxn ang="0">
                  <a:pos x="0" y="48"/>
                </a:cxn>
                <a:cxn ang="0">
                  <a:pos x="0" y="384"/>
                </a:cxn>
                <a:cxn ang="0">
                  <a:pos x="96" y="192"/>
                </a:cxn>
                <a:cxn ang="0">
                  <a:pos x="192" y="48"/>
                </a:cxn>
                <a:cxn ang="0">
                  <a:pos x="336" y="0"/>
                </a:cxn>
                <a:cxn ang="0">
                  <a:pos x="0" y="0"/>
                </a:cxn>
              </a:cxnLst>
              <a:rect l="0" t="0" r="r" b="b"/>
              <a:pathLst>
                <a:path w="336" h="384">
                  <a:moveTo>
                    <a:pt x="0" y="48"/>
                  </a:moveTo>
                  <a:lnTo>
                    <a:pt x="0" y="384"/>
                  </a:lnTo>
                  <a:lnTo>
                    <a:pt x="96" y="192"/>
                  </a:lnTo>
                  <a:lnTo>
                    <a:pt x="192" y="48"/>
                  </a:lnTo>
                  <a:lnTo>
                    <a:pt x="336" y="0"/>
                  </a:lnTo>
                  <a:lnTo>
                    <a:pt x="0" y="0"/>
                  </a:lnTo>
                </a:path>
              </a:pathLst>
            </a:custGeom>
            <a:solidFill>
              <a:schemeClr val="bg1"/>
            </a:solidFill>
            <a:ln w="9525">
              <a:noFill/>
              <a:round/>
              <a:headEnd/>
              <a:tailEnd/>
            </a:ln>
            <a:effectLst/>
          </p:spPr>
          <p:txBody>
            <a:bodyPr/>
            <a:lstStyle/>
            <a:p>
              <a:pPr>
                <a:defRPr/>
              </a:pPr>
              <a:endParaRPr lang="en-US" dirty="0"/>
            </a:p>
          </p:txBody>
        </p:sp>
        <p:sp>
          <p:nvSpPr>
            <p:cNvPr id="13" name="Freeform 24"/>
            <p:cNvSpPr>
              <a:spLocks/>
            </p:cNvSpPr>
            <p:nvPr/>
          </p:nvSpPr>
          <p:spPr bwMode="gray">
            <a:xfrm rot="10769190">
              <a:off x="5519" y="4031"/>
              <a:ext cx="232" cy="287"/>
            </a:xfrm>
            <a:custGeom>
              <a:avLst/>
              <a:gdLst/>
              <a:ahLst/>
              <a:cxnLst>
                <a:cxn ang="0">
                  <a:pos x="0" y="48"/>
                </a:cxn>
                <a:cxn ang="0">
                  <a:pos x="0" y="384"/>
                </a:cxn>
                <a:cxn ang="0">
                  <a:pos x="96" y="192"/>
                </a:cxn>
                <a:cxn ang="0">
                  <a:pos x="192" y="48"/>
                </a:cxn>
                <a:cxn ang="0">
                  <a:pos x="336" y="0"/>
                </a:cxn>
                <a:cxn ang="0">
                  <a:pos x="0" y="0"/>
                </a:cxn>
              </a:cxnLst>
              <a:rect l="0" t="0" r="r" b="b"/>
              <a:pathLst>
                <a:path w="336" h="384">
                  <a:moveTo>
                    <a:pt x="0" y="48"/>
                  </a:moveTo>
                  <a:lnTo>
                    <a:pt x="0" y="384"/>
                  </a:lnTo>
                  <a:lnTo>
                    <a:pt x="96" y="192"/>
                  </a:lnTo>
                  <a:lnTo>
                    <a:pt x="192" y="48"/>
                  </a:lnTo>
                  <a:lnTo>
                    <a:pt x="336" y="0"/>
                  </a:lnTo>
                  <a:lnTo>
                    <a:pt x="0" y="0"/>
                  </a:lnTo>
                </a:path>
              </a:pathLst>
            </a:custGeom>
            <a:solidFill>
              <a:schemeClr val="bg1"/>
            </a:solidFill>
            <a:ln w="9525">
              <a:noFill/>
              <a:round/>
              <a:headEnd/>
              <a:tailEnd/>
            </a:ln>
            <a:effectLst/>
          </p:spPr>
          <p:txBody>
            <a:bodyPr/>
            <a:lstStyle/>
            <a:p>
              <a:pPr>
                <a:defRPr/>
              </a:pPr>
              <a:endParaRPr lang="en-US" dirty="0"/>
            </a:p>
          </p:txBody>
        </p:sp>
        <p:sp>
          <p:nvSpPr>
            <p:cNvPr id="14" name="Freeform 25"/>
            <p:cNvSpPr>
              <a:spLocks/>
            </p:cNvSpPr>
            <p:nvPr/>
          </p:nvSpPr>
          <p:spPr bwMode="gray">
            <a:xfrm rot="5400000">
              <a:off x="5472" y="0"/>
              <a:ext cx="288" cy="288"/>
            </a:xfrm>
            <a:custGeom>
              <a:avLst/>
              <a:gdLst/>
              <a:ahLst/>
              <a:cxnLst>
                <a:cxn ang="0">
                  <a:pos x="0" y="48"/>
                </a:cxn>
                <a:cxn ang="0">
                  <a:pos x="0" y="384"/>
                </a:cxn>
                <a:cxn ang="0">
                  <a:pos x="96" y="192"/>
                </a:cxn>
                <a:cxn ang="0">
                  <a:pos x="192" y="48"/>
                </a:cxn>
                <a:cxn ang="0">
                  <a:pos x="336" y="0"/>
                </a:cxn>
                <a:cxn ang="0">
                  <a:pos x="0" y="0"/>
                </a:cxn>
              </a:cxnLst>
              <a:rect l="0" t="0" r="r" b="b"/>
              <a:pathLst>
                <a:path w="336" h="384">
                  <a:moveTo>
                    <a:pt x="0" y="48"/>
                  </a:moveTo>
                  <a:lnTo>
                    <a:pt x="0" y="384"/>
                  </a:lnTo>
                  <a:lnTo>
                    <a:pt x="96" y="192"/>
                  </a:lnTo>
                  <a:lnTo>
                    <a:pt x="192" y="48"/>
                  </a:lnTo>
                  <a:lnTo>
                    <a:pt x="336" y="0"/>
                  </a:lnTo>
                  <a:lnTo>
                    <a:pt x="0" y="0"/>
                  </a:lnTo>
                </a:path>
              </a:pathLst>
            </a:custGeom>
            <a:solidFill>
              <a:schemeClr val="bg1"/>
            </a:solidFill>
            <a:ln w="9525">
              <a:noFill/>
              <a:round/>
              <a:headEnd/>
              <a:tailEnd/>
            </a:ln>
            <a:effectLst/>
          </p:spPr>
          <p:txBody>
            <a:bodyPr/>
            <a:lstStyle/>
            <a:p>
              <a:pPr>
                <a:defRPr/>
              </a:pPr>
              <a:endParaRPr lang="en-US" dirty="0"/>
            </a:p>
          </p:txBody>
        </p:sp>
      </p:grpSp>
      <p:sp>
        <p:nvSpPr>
          <p:cNvPr id="3074" name="Rectangle 2"/>
          <p:cNvSpPr>
            <a:spLocks noGrp="1" noChangeArrowheads="1"/>
          </p:cNvSpPr>
          <p:nvPr>
            <p:ph type="ctrTitle" hasCustomPrompt="1"/>
          </p:nvPr>
        </p:nvSpPr>
        <p:spPr bwMode="ltGray">
          <a:xfrm>
            <a:off x="828675" y="457200"/>
            <a:ext cx="7772400" cy="2819400"/>
          </a:xfrm>
        </p:spPr>
        <p:txBody>
          <a:bodyPr/>
          <a:lstStyle>
            <a:lvl1pPr algn="ctr">
              <a:defRPr sz="4400"/>
            </a:lvl1pPr>
          </a:lstStyle>
          <a:p>
            <a:r>
              <a:rPr lang="en-US" dirty="0" smtClean="0"/>
              <a:t>Click to edit</a:t>
            </a:r>
            <a:br>
              <a:rPr lang="en-US" dirty="0" smtClean="0"/>
            </a:br>
            <a:r>
              <a:rPr lang="en-US" dirty="0" smtClean="0"/>
              <a:t>Master title style</a:t>
            </a:r>
            <a:endParaRPr lang="en-US" dirty="0"/>
          </a:p>
        </p:txBody>
      </p:sp>
      <p:sp>
        <p:nvSpPr>
          <p:cNvPr id="3075" name="Rectangle 3"/>
          <p:cNvSpPr>
            <a:spLocks noGrp="1" noChangeArrowheads="1"/>
          </p:cNvSpPr>
          <p:nvPr>
            <p:ph type="subTitle" idx="1"/>
          </p:nvPr>
        </p:nvSpPr>
        <p:spPr>
          <a:xfrm>
            <a:off x="1371600" y="5486399"/>
            <a:ext cx="6400800" cy="1140619"/>
          </a:xfrm>
        </p:spPr>
        <p:txBody>
          <a:bodyPr/>
          <a:lstStyle>
            <a:lvl1pPr marL="0" indent="0" algn="ctr">
              <a:buFontTx/>
              <a:buNone/>
              <a:defRPr sz="2800">
                <a:solidFill>
                  <a:schemeClr val="tx2"/>
                </a:solidFill>
              </a:defRPr>
            </a:lvl1pPr>
          </a:lstStyle>
          <a:p>
            <a:r>
              <a:rPr lang="en-US" dirty="0" smtClean="0"/>
              <a:t>Click to edit Master subtitle style</a:t>
            </a:r>
          </a:p>
          <a:p>
            <a:r>
              <a:rPr lang="en-US" dirty="0" smtClean="0"/>
              <a:t>Month DD, YYYY</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911983" y="4038600"/>
            <a:ext cx="3324225" cy="1209675"/>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4"/>
          <p:cNvSpPr>
            <a:spLocks noGrp="1" noChangeArrowheads="1"/>
          </p:cNvSpPr>
          <p:nvPr>
            <p:ph type="dt" sz="half" idx="10"/>
          </p:nvPr>
        </p:nvSpPr>
        <p:spPr>
          <a:xfrm>
            <a:off x="457200" y="6477000"/>
            <a:ext cx="8248650" cy="244475"/>
          </a:xfrm>
          <a:ln/>
        </p:spPr>
        <p:txBody>
          <a:bodyPr/>
          <a:lstStyle>
            <a:lvl1pPr>
              <a:defRPr/>
            </a:lvl1pPr>
          </a:lstStyle>
          <a:p>
            <a:pPr>
              <a:defRPr/>
            </a:pPr>
            <a:r>
              <a:rPr lang="en-US" dirty="0" smtClean="0"/>
              <a:t>Life Skills – TouchPoint Autism Services  |  Presentation Title  |  Month DD, YYYY				            page </a:t>
            </a:r>
            <a:fld id="{144134DC-B8E8-44C9-90E0-EEDDFADA77C2}"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Life Skills – TouchPoint Autism Services  |  Presentation Title  |  Month DD, YYYY				            page </a:t>
            </a:r>
            <a:fld id="{144134DC-B8E8-44C9-90E0-EEDDFADA77C2}" type="slidenum">
              <a:rPr lang="en-US" smtClean="0"/>
              <a:pPr>
                <a:defRPr/>
              </a:pPr>
              <a:t>‹#›</a:t>
            </a:fld>
            <a:endParaRPr lang="en-US" dirty="0" smtClean="0"/>
          </a:p>
          <a:p>
            <a:pPr>
              <a:defRPr/>
            </a:pP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447800"/>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Life Skills – TouchPoint Autism Services  |  Presentation Title  |  Month DD, YYYY				            page </a:t>
            </a:r>
            <a:fld id="{144134DC-B8E8-44C9-90E0-EEDDFADA77C2}" type="slidenum">
              <a:rPr lang="en-US" smtClean="0"/>
              <a:pPr>
                <a:defRPr/>
              </a:pPr>
              <a:t>‹#›</a:t>
            </a:fld>
            <a:endParaRPr lang="en-US" dirty="0" smtClean="0"/>
          </a:p>
          <a:p>
            <a:pPr>
              <a:defRPr/>
            </a:pP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Life Skills – TouchPoint Autism Services  |  Presentation Title  |  Month DD, YYYY				            page </a:t>
            </a:r>
            <a:fld id="{144134DC-B8E8-44C9-90E0-EEDDFADA77C2}"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Life Skills – TouchPoint Autism Services  |  Presentation Title  |  Month DD, YYYY				            page </a:t>
            </a:r>
            <a:fld id="{144134DC-B8E8-44C9-90E0-EEDDFADA77C2}"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Life Skills – TouchPoint Autism Services  |  Presentation Title  |  Month DD, YYYY				            page </a:t>
            </a:r>
            <a:fld id="{144134DC-B8E8-44C9-90E0-EEDDFADA77C2}" type="slidenum">
              <a:rPr lang="en-US" smtClean="0"/>
              <a:pPr>
                <a:defRPr/>
              </a:pPr>
              <a:t>‹#›</a:t>
            </a:fld>
            <a:endParaRPr lang="en-US" dirty="0" smtClean="0"/>
          </a:p>
          <a:p>
            <a:pPr>
              <a:defRPr/>
            </a:pP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7937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447800"/>
            <a:ext cx="5111750" cy="4678363"/>
          </a:xfrm>
        </p:spPr>
        <p:txBody>
          <a:bodyPr/>
          <a:lstStyle>
            <a:lvl1pPr>
              <a:defRPr sz="24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Life Skills – TouchPoint Autism Services  |  Presentation Title  |  Month DD, YYYY				            page </a:t>
            </a:r>
            <a:fld id="{144134DC-B8E8-44C9-90E0-EEDDFADA77C2}" type="slidenum">
              <a:rPr lang="en-US" smtClean="0"/>
              <a:pPr>
                <a:defRPr/>
              </a:pPr>
              <a:t>‹#›</a:t>
            </a:fld>
            <a:endParaRPr lang="en-US" dirty="0" smtClean="0"/>
          </a:p>
          <a:p>
            <a:pPr>
              <a:defRPr/>
            </a:pP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868362"/>
          </a:xfrm>
        </p:spPr>
        <p:txBody>
          <a:bodyPr/>
          <a:lstStyle/>
          <a:p>
            <a:r>
              <a:rPr lang="en-US" dirty="0" smtClean="0"/>
              <a:t>Click to edit Master title style</a:t>
            </a:r>
            <a:endParaRPr lang="en-US" dirty="0"/>
          </a:p>
        </p:txBody>
      </p:sp>
      <p:sp>
        <p:nvSpPr>
          <p:cNvPr id="3" name="Table Placeholder 2"/>
          <p:cNvSpPr>
            <a:spLocks noGrp="1"/>
          </p:cNvSpPr>
          <p:nvPr>
            <p:ph type="tbl" idx="1"/>
          </p:nvPr>
        </p:nvSpPr>
        <p:spPr>
          <a:xfrm>
            <a:off x="457200" y="1447800"/>
            <a:ext cx="8229600" cy="4949825"/>
          </a:xfr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Life Skills – TouchPoint Autism Services  |  Presentation Title  |  Month DD, YYYY				            page </a:t>
            </a:r>
            <a:fld id="{144134DC-B8E8-44C9-90E0-EEDDFADA77C2}" type="slidenum">
              <a:rPr lang="en-US" smtClean="0"/>
              <a:pPr>
                <a:defRPr/>
              </a:pPr>
              <a:t>‹#›</a:t>
            </a:fld>
            <a:endParaRPr lang="en-US" dirty="0" smtClean="0"/>
          </a:p>
          <a:p>
            <a:pPr>
              <a:defRPr/>
            </a:pP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2" name="Rectangle 1"/>
          <p:cNvSpPr/>
          <p:nvPr userDrawn="1"/>
        </p:nvSpPr>
        <p:spPr>
          <a:xfrm>
            <a:off x="0" y="0"/>
            <a:ext cx="9145588" cy="1235075"/>
          </a:xfrm>
          <a:prstGeom prst="rect">
            <a:avLst/>
          </a:prstGeom>
          <a:solidFill>
            <a:srgbClr val="0000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Rectangle 16"/>
          <p:cNvSpPr>
            <a:spLocks noChangeArrowheads="1"/>
          </p:cNvSpPr>
          <p:nvPr/>
        </p:nvSpPr>
        <p:spPr bwMode="gray">
          <a:xfrm>
            <a:off x="12700" y="1235075"/>
            <a:ext cx="9132888" cy="158750"/>
          </a:xfrm>
          <a:prstGeom prst="rect">
            <a:avLst/>
          </a:prstGeom>
          <a:gradFill rotWithShape="0">
            <a:gsLst>
              <a:gs pos="0">
                <a:schemeClr val="bg2"/>
              </a:gs>
              <a:gs pos="100000">
                <a:schemeClr val="bg2">
                  <a:gamma/>
                  <a:tint val="0"/>
                  <a:invGamma/>
                </a:schemeClr>
              </a:gs>
            </a:gsLst>
            <a:lin ang="5400000" scaled="1"/>
          </a:gradFill>
          <a:ln w="9525">
            <a:noFill/>
            <a:miter lim="800000"/>
            <a:headEnd/>
            <a:tailEnd/>
          </a:ln>
          <a:effectLst/>
        </p:spPr>
        <p:txBody>
          <a:bodyPr wrap="none" anchor="ctr"/>
          <a:lstStyle/>
          <a:p>
            <a:pPr>
              <a:defRPr/>
            </a:pPr>
            <a:endParaRPr lang="en-US" dirty="0"/>
          </a:p>
        </p:txBody>
      </p:sp>
      <p:sp>
        <p:nvSpPr>
          <p:cNvPr id="1031" name="Rectangle 2"/>
          <p:cNvSpPr>
            <a:spLocks noGrp="1" noChangeArrowheads="1"/>
          </p:cNvSpPr>
          <p:nvPr>
            <p:ph type="title"/>
          </p:nvPr>
        </p:nvSpPr>
        <p:spPr bwMode="gray">
          <a:xfrm>
            <a:off x="457200" y="274638"/>
            <a:ext cx="78486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32" name="Rectangle 3"/>
          <p:cNvSpPr>
            <a:spLocks noGrp="1" noChangeArrowheads="1"/>
          </p:cNvSpPr>
          <p:nvPr>
            <p:ph type="body" idx="1"/>
          </p:nvPr>
        </p:nvSpPr>
        <p:spPr bwMode="auto">
          <a:xfrm>
            <a:off x="457200" y="1447800"/>
            <a:ext cx="8229600" cy="5029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477000"/>
            <a:ext cx="824865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i="0" dirty="0">
                <a:solidFill>
                  <a:schemeClr val="bg1">
                    <a:lumMod val="65000"/>
                  </a:schemeClr>
                </a:solidFill>
              </a:defRPr>
            </a:lvl1pPr>
          </a:lstStyle>
          <a:p>
            <a:pPr>
              <a:defRPr/>
            </a:pPr>
            <a:r>
              <a:rPr lang="en-US" dirty="0" smtClean="0"/>
              <a:t>Life Skills – TouchPoint Autism Services  |  Presentation Title  |  Month DD, YYYY				            page </a:t>
            </a:r>
            <a:fld id="{144134DC-B8E8-44C9-90E0-EEDDFADA77C2}" type="slidenum">
              <a:rPr lang="en-US" smtClean="0"/>
              <a:pPr>
                <a:defRPr/>
              </a:pPr>
              <a:t>‹#›</a:t>
            </a:fld>
            <a:endParaRPr lang="en-US" dirty="0"/>
          </a:p>
        </p:txBody>
      </p:sp>
      <p:pic>
        <p:nvPicPr>
          <p:cNvPr id="4" name="Picture 3"/>
          <p:cNvPicPr>
            <a:picLocks noChangeAspect="1"/>
          </p:cNvPicPr>
          <p:nvPr userDrawn="1"/>
        </p:nvPicPr>
        <p:blipFill>
          <a:blip r:embed="rId11" cstate="print">
            <a:extLst>
              <a:ext uri="{28A0092B-C50C-407E-A947-70E740481C1C}">
                <a14:useLocalDpi xmlns:a14="http://schemas.microsoft.com/office/drawing/2010/main" xmlns="" val="0"/>
              </a:ext>
            </a:extLst>
          </a:blip>
          <a:stretch>
            <a:fillRect/>
          </a:stretch>
        </p:blipFill>
        <p:spPr>
          <a:xfrm>
            <a:off x="7097839" y="5823466"/>
            <a:ext cx="1662113" cy="60483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0" r:id="rId3"/>
    <p:sldLayoutId id="2147483659" r:id="rId4"/>
    <p:sldLayoutId id="2147483658" r:id="rId5"/>
    <p:sldLayoutId id="2147483657" r:id="rId6"/>
    <p:sldLayoutId id="2147483656" r:id="rId7"/>
    <p:sldLayoutId id="2147483655" r:id="rId8"/>
    <p:sldLayoutId id="2147483652" r:id="rId9"/>
  </p:sldLayoutIdLst>
  <p:timing>
    <p:tnLst>
      <p:par>
        <p:cTn id="1" dur="indefinite" restart="never" nodeType="tmRoot"/>
      </p:par>
    </p:tnLst>
  </p:timing>
  <p:txStyles>
    <p:titleStyle>
      <a:lvl1pPr algn="l" rtl="0" fontAlgn="base">
        <a:spcBef>
          <a:spcPct val="0"/>
        </a:spcBef>
        <a:spcAft>
          <a:spcPct val="0"/>
        </a:spcAft>
        <a:defRPr sz="3200" b="0">
          <a:solidFill>
            <a:schemeClr val="bg1"/>
          </a:solidFill>
          <a:latin typeface="Arial Black" pitchFamily="34" charset="0"/>
          <a:ea typeface="+mj-ea"/>
          <a:cs typeface="+mj-cs"/>
        </a:defRPr>
      </a:lvl1pPr>
      <a:lvl2pPr algn="l" rtl="0" fontAlgn="base">
        <a:spcBef>
          <a:spcPct val="0"/>
        </a:spcBef>
        <a:spcAft>
          <a:spcPct val="0"/>
        </a:spcAft>
        <a:defRPr sz="4000">
          <a:solidFill>
            <a:schemeClr val="bg1"/>
          </a:solidFill>
          <a:latin typeface="Arial" charset="0"/>
        </a:defRPr>
      </a:lvl2pPr>
      <a:lvl3pPr algn="l" rtl="0" fontAlgn="base">
        <a:spcBef>
          <a:spcPct val="0"/>
        </a:spcBef>
        <a:spcAft>
          <a:spcPct val="0"/>
        </a:spcAft>
        <a:defRPr sz="4000">
          <a:solidFill>
            <a:schemeClr val="bg1"/>
          </a:solidFill>
          <a:latin typeface="Arial" charset="0"/>
        </a:defRPr>
      </a:lvl3pPr>
      <a:lvl4pPr algn="l" rtl="0" fontAlgn="base">
        <a:spcBef>
          <a:spcPct val="0"/>
        </a:spcBef>
        <a:spcAft>
          <a:spcPct val="0"/>
        </a:spcAft>
        <a:defRPr sz="4000">
          <a:solidFill>
            <a:schemeClr val="bg1"/>
          </a:solidFill>
          <a:latin typeface="Arial" charset="0"/>
        </a:defRPr>
      </a:lvl4pPr>
      <a:lvl5pPr algn="l" rtl="0" fontAlgn="base">
        <a:spcBef>
          <a:spcPct val="0"/>
        </a:spcBef>
        <a:spcAft>
          <a:spcPct val="0"/>
        </a:spcAft>
        <a:defRPr sz="4000">
          <a:solidFill>
            <a:schemeClr val="bg1"/>
          </a:solidFill>
          <a:latin typeface="Arial" charset="0"/>
        </a:defRPr>
      </a:lvl5pPr>
      <a:lvl6pPr marL="457200" algn="l" rtl="0" eaLnBrk="1" fontAlgn="base" hangingPunct="1">
        <a:spcBef>
          <a:spcPct val="0"/>
        </a:spcBef>
        <a:spcAft>
          <a:spcPct val="0"/>
        </a:spcAft>
        <a:defRPr sz="4000">
          <a:solidFill>
            <a:schemeClr val="bg1"/>
          </a:solidFill>
          <a:latin typeface="Arial" charset="0"/>
        </a:defRPr>
      </a:lvl6pPr>
      <a:lvl7pPr marL="914400" algn="l" rtl="0" eaLnBrk="1" fontAlgn="base" hangingPunct="1">
        <a:spcBef>
          <a:spcPct val="0"/>
        </a:spcBef>
        <a:spcAft>
          <a:spcPct val="0"/>
        </a:spcAft>
        <a:defRPr sz="4000">
          <a:solidFill>
            <a:schemeClr val="bg1"/>
          </a:solidFill>
          <a:latin typeface="Arial" charset="0"/>
        </a:defRPr>
      </a:lvl7pPr>
      <a:lvl8pPr marL="1371600" algn="l" rtl="0" eaLnBrk="1" fontAlgn="base" hangingPunct="1">
        <a:spcBef>
          <a:spcPct val="0"/>
        </a:spcBef>
        <a:spcAft>
          <a:spcPct val="0"/>
        </a:spcAft>
        <a:defRPr sz="4000">
          <a:solidFill>
            <a:schemeClr val="bg1"/>
          </a:solidFill>
          <a:latin typeface="Arial" charset="0"/>
        </a:defRPr>
      </a:lvl8pPr>
      <a:lvl9pPr marL="1828800" algn="l" rtl="0" eaLnBrk="1" fontAlgn="base" hangingPunct="1">
        <a:spcBef>
          <a:spcPct val="0"/>
        </a:spcBef>
        <a:spcAft>
          <a:spcPct val="0"/>
        </a:spcAft>
        <a:defRPr sz="4000">
          <a:solidFill>
            <a:schemeClr val="bg1"/>
          </a:solidFill>
          <a:latin typeface="Arial" charset="0"/>
        </a:defRPr>
      </a:lvl9pPr>
    </p:titleStyle>
    <p:bodyStyle>
      <a:lvl1pPr marL="342900" indent="-342900" algn="l" rtl="0" fontAlgn="base">
        <a:spcBef>
          <a:spcPct val="20000"/>
        </a:spcBef>
        <a:spcAft>
          <a:spcPct val="0"/>
        </a:spcAft>
        <a:buChar char="•"/>
        <a:defRPr sz="3200" b="1">
          <a:solidFill>
            <a:srgbClr val="00005A"/>
          </a:solidFill>
          <a:latin typeface="+mn-lt"/>
          <a:ea typeface="+mn-ea"/>
          <a:cs typeface="+mn-cs"/>
        </a:defRPr>
      </a:lvl1pPr>
      <a:lvl2pPr marL="742950" indent="-285750" algn="l" rtl="0" fontAlgn="base">
        <a:spcBef>
          <a:spcPct val="20000"/>
        </a:spcBef>
        <a:spcAft>
          <a:spcPct val="0"/>
        </a:spcAft>
        <a:buChar char="–"/>
        <a:defRPr sz="2800" b="0">
          <a:solidFill>
            <a:srgbClr val="00005A"/>
          </a:solidFill>
          <a:latin typeface="+mn-lt"/>
        </a:defRPr>
      </a:lvl2pPr>
      <a:lvl3pPr marL="1143000" indent="-228600" algn="l" rtl="0" fontAlgn="base">
        <a:spcBef>
          <a:spcPct val="20000"/>
        </a:spcBef>
        <a:spcAft>
          <a:spcPct val="0"/>
        </a:spcAft>
        <a:buChar char="•"/>
        <a:defRPr sz="2400" b="0">
          <a:solidFill>
            <a:srgbClr val="00005A"/>
          </a:solidFill>
          <a:latin typeface="+mn-lt"/>
        </a:defRPr>
      </a:lvl3pPr>
      <a:lvl4pPr marL="1600200" indent="-228600" algn="l" rtl="0" fontAlgn="base">
        <a:spcBef>
          <a:spcPct val="20000"/>
        </a:spcBef>
        <a:spcAft>
          <a:spcPct val="0"/>
        </a:spcAft>
        <a:buChar char="–"/>
        <a:defRPr sz="2000" b="0">
          <a:solidFill>
            <a:srgbClr val="00005A"/>
          </a:solidFill>
          <a:latin typeface="+mn-lt"/>
        </a:defRPr>
      </a:lvl4pPr>
      <a:lvl5pPr marL="2057400" indent="-228600" algn="l" rtl="0" fontAlgn="base">
        <a:spcBef>
          <a:spcPct val="20000"/>
        </a:spcBef>
        <a:spcAft>
          <a:spcPct val="0"/>
        </a:spcAft>
        <a:buChar char="»"/>
        <a:defRPr sz="2000" b="0">
          <a:solidFill>
            <a:srgbClr val="00005A"/>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tonyattwood.com.au/social.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jennifer.haughey@touchpointautism.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4"/>
          <p:cNvSpPr>
            <a:spLocks noGrp="1" noChangeArrowheads="1"/>
          </p:cNvSpPr>
          <p:nvPr>
            <p:ph type="ctrTitle"/>
          </p:nvPr>
        </p:nvSpPr>
        <p:spPr>
          <a:xfrm>
            <a:off x="228600" y="1371600"/>
            <a:ext cx="8686800" cy="871538"/>
          </a:xfrm>
        </p:spPr>
        <p:txBody>
          <a:bodyPr/>
          <a:lstStyle/>
          <a:p>
            <a:r>
              <a:rPr lang="en-US" dirty="0"/>
              <a:t>Autism &amp;Effective Strategies for </a:t>
            </a:r>
            <a:r>
              <a:rPr lang="en-US" dirty="0" smtClean="0"/>
              <a:t>SRO’s</a:t>
            </a:r>
          </a:p>
        </p:txBody>
      </p:sp>
      <p:sp>
        <p:nvSpPr>
          <p:cNvPr id="43010" name="Rectangle 5"/>
          <p:cNvSpPr>
            <a:spLocks noGrp="1" noChangeArrowheads="1"/>
          </p:cNvSpPr>
          <p:nvPr>
            <p:ph type="subTitle" idx="1"/>
          </p:nvPr>
        </p:nvSpPr>
        <p:spPr/>
        <p:txBody>
          <a:bodyPr/>
          <a:lstStyle/>
          <a:p>
            <a:r>
              <a:rPr lang="en-US" dirty="0" smtClean="0"/>
              <a:t>SRO Autism Presentation</a:t>
            </a:r>
          </a:p>
          <a:p>
            <a:r>
              <a:rPr lang="en-US" dirty="0" smtClean="0"/>
              <a:t>July 24,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077200" cy="868362"/>
          </a:xfrm>
        </p:spPr>
        <p:txBody>
          <a:bodyPr/>
          <a:lstStyle/>
          <a:p>
            <a:r>
              <a:rPr lang="en-US" dirty="0">
                <a:cs typeface="Georgia" pitchFamily="18" charset="0"/>
              </a:rPr>
              <a:t>Restricted </a:t>
            </a:r>
            <a:r>
              <a:rPr lang="en-US" dirty="0" smtClean="0">
                <a:cs typeface="Georgia" pitchFamily="18" charset="0"/>
              </a:rPr>
              <a:t>Repertoire </a:t>
            </a:r>
            <a:r>
              <a:rPr lang="en-US" dirty="0">
                <a:cs typeface="Georgia" pitchFamily="18" charset="0"/>
              </a:rPr>
              <a:t>of Behaviors</a:t>
            </a:r>
            <a:endParaRPr lang="en-US" dirty="0"/>
          </a:p>
        </p:txBody>
      </p:sp>
      <p:sp>
        <p:nvSpPr>
          <p:cNvPr id="6" name="Content Placeholder 5"/>
          <p:cNvSpPr>
            <a:spLocks noGrp="1"/>
          </p:cNvSpPr>
          <p:nvPr>
            <p:ph idx="1"/>
          </p:nvPr>
        </p:nvSpPr>
        <p:spPr>
          <a:xfrm>
            <a:off x="457200" y="1981200"/>
            <a:ext cx="8229600" cy="4495799"/>
          </a:xfrm>
        </p:spPr>
        <p:txBody>
          <a:bodyPr/>
          <a:lstStyle/>
          <a:p>
            <a:pPr marL="228600" lvl="0" indent="-228600">
              <a:lnSpc>
                <a:spcPct val="150000"/>
              </a:lnSpc>
              <a:spcBef>
                <a:spcPts val="600"/>
              </a:spcBef>
              <a:buClr>
                <a:srgbClr val="056CB6"/>
              </a:buClr>
              <a:buSzPct val="75000"/>
              <a:buFont typeface="Wingdings" pitchFamily="2" charset="2"/>
              <a:buChar char="n"/>
            </a:pPr>
            <a:r>
              <a:rPr lang="en-US" sz="2400" b="0" kern="1200" dirty="0">
                <a:solidFill>
                  <a:srgbClr val="595959"/>
                </a:solidFill>
                <a:latin typeface="Arial" charset="0"/>
                <a:cs typeface="Arial" charset="0"/>
              </a:rPr>
              <a:t>Resistant to change in routine, schedule, play – crave predictability</a:t>
            </a:r>
          </a:p>
          <a:p>
            <a:pPr marL="228600" lvl="0" indent="-228600">
              <a:lnSpc>
                <a:spcPct val="150000"/>
              </a:lnSpc>
              <a:spcBef>
                <a:spcPts val="600"/>
              </a:spcBef>
              <a:buClr>
                <a:srgbClr val="056CB6"/>
              </a:buClr>
              <a:buSzPct val="75000"/>
              <a:buFont typeface="Wingdings" pitchFamily="2" charset="2"/>
              <a:buChar char="n"/>
            </a:pPr>
            <a:r>
              <a:rPr lang="en-US" sz="2400" b="0" kern="1200" dirty="0">
                <a:solidFill>
                  <a:srgbClr val="595959"/>
                </a:solidFill>
                <a:latin typeface="Arial" charset="0"/>
                <a:cs typeface="Arial" charset="0"/>
              </a:rPr>
              <a:t>Attachment to certain objects</a:t>
            </a:r>
          </a:p>
          <a:p>
            <a:pPr marL="228600" lvl="0" indent="-228600">
              <a:lnSpc>
                <a:spcPct val="150000"/>
              </a:lnSpc>
              <a:spcBef>
                <a:spcPts val="600"/>
              </a:spcBef>
              <a:buClr>
                <a:srgbClr val="056CB6"/>
              </a:buClr>
              <a:buSzPct val="75000"/>
              <a:buFont typeface="Wingdings" pitchFamily="2" charset="2"/>
              <a:buChar char="n"/>
            </a:pPr>
            <a:r>
              <a:rPr lang="en-US" sz="2400" b="0" kern="1200" dirty="0">
                <a:solidFill>
                  <a:srgbClr val="595959"/>
                </a:solidFill>
                <a:latin typeface="Arial" charset="0"/>
                <a:cs typeface="Arial" charset="0"/>
              </a:rPr>
              <a:t>Obsessiveness or preoccupation with certain topics/areas of interest</a:t>
            </a:r>
          </a:p>
          <a:p>
            <a:endParaRPr lang="en-US" dirty="0"/>
          </a:p>
        </p:txBody>
      </p:sp>
    </p:spTree>
    <p:extLst>
      <p:ext uri="{BB962C8B-B14F-4D97-AF65-F5344CB8AC3E}">
        <p14:creationId xmlns:p14="http://schemas.microsoft.com/office/powerpoint/2010/main" xmlns="" val="3640153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Sensory Issues</a:t>
            </a:r>
            <a:endParaRPr lang="en-US" dirty="0"/>
          </a:p>
        </p:txBody>
      </p:sp>
      <p:sp>
        <p:nvSpPr>
          <p:cNvPr id="3" name="Content Placeholder 2"/>
          <p:cNvSpPr>
            <a:spLocks noGrp="1"/>
          </p:cNvSpPr>
          <p:nvPr>
            <p:ph idx="1"/>
          </p:nvPr>
        </p:nvSpPr>
        <p:spPr/>
        <p:txBody>
          <a:bodyPr/>
          <a:lstStyle/>
          <a:p>
            <a:pPr marL="228600" lvl="0" indent="-228600">
              <a:lnSpc>
                <a:spcPct val="150000"/>
              </a:lnSpc>
              <a:spcBef>
                <a:spcPts val="2000"/>
              </a:spcBef>
              <a:buClr>
                <a:srgbClr val="056CB6"/>
              </a:buClr>
              <a:buSzPct val="75000"/>
              <a:buFont typeface="Wingdings" pitchFamily="2" charset="2"/>
              <a:buChar char="n"/>
            </a:pPr>
            <a:r>
              <a:rPr lang="en-US" sz="2400" b="0" kern="1200" dirty="0">
                <a:solidFill>
                  <a:srgbClr val="595959"/>
                </a:solidFill>
                <a:latin typeface="Arial" charset="0"/>
                <a:cs typeface="Arial" charset="0"/>
              </a:rPr>
              <a:t>Frequently have issues in the area of sensory processing</a:t>
            </a:r>
          </a:p>
          <a:p>
            <a:pPr marL="228600" lvl="0" indent="-228600">
              <a:lnSpc>
                <a:spcPct val="150000"/>
              </a:lnSpc>
              <a:spcBef>
                <a:spcPts val="2000"/>
              </a:spcBef>
              <a:buClr>
                <a:srgbClr val="056CB6"/>
              </a:buClr>
              <a:buSzPct val="75000"/>
              <a:buFont typeface="Wingdings" pitchFamily="2" charset="2"/>
              <a:buChar char="n"/>
            </a:pPr>
            <a:r>
              <a:rPr lang="en-US" sz="2400" b="0" kern="1200" dirty="0">
                <a:solidFill>
                  <a:srgbClr val="595959"/>
                </a:solidFill>
                <a:latin typeface="Arial" charset="0"/>
                <a:cs typeface="Arial" charset="0"/>
              </a:rPr>
              <a:t>They may:  </a:t>
            </a:r>
          </a:p>
          <a:p>
            <a:pPr marL="457200" lvl="1" indent="-228600">
              <a:lnSpc>
                <a:spcPct val="150000"/>
              </a:lnSpc>
              <a:spcBef>
                <a:spcPts val="600"/>
              </a:spcBef>
              <a:buClr>
                <a:srgbClr val="54B948"/>
              </a:buClr>
              <a:buSzPct val="75000"/>
              <a:buFont typeface="Wingdings" pitchFamily="2" charset="2"/>
              <a:buChar char="n"/>
            </a:pPr>
            <a:r>
              <a:rPr lang="en-US" sz="2400" kern="1200" dirty="0">
                <a:solidFill>
                  <a:srgbClr val="595959"/>
                </a:solidFill>
                <a:latin typeface="Arial" charset="0"/>
                <a:ea typeface="+mn-ea"/>
                <a:cs typeface="Arial" charset="0"/>
              </a:rPr>
              <a:t>be sensitive to touch, sound, visual stimulation</a:t>
            </a:r>
          </a:p>
          <a:p>
            <a:pPr marL="457200" lvl="1" indent="-228600">
              <a:lnSpc>
                <a:spcPct val="150000"/>
              </a:lnSpc>
              <a:spcBef>
                <a:spcPts val="600"/>
              </a:spcBef>
              <a:buClr>
                <a:srgbClr val="54B948"/>
              </a:buClr>
              <a:buSzPct val="75000"/>
              <a:buFont typeface="Wingdings" pitchFamily="2" charset="2"/>
              <a:buChar char="n"/>
            </a:pPr>
            <a:r>
              <a:rPr lang="en-US" sz="2400" kern="1200" dirty="0">
                <a:solidFill>
                  <a:srgbClr val="595959"/>
                </a:solidFill>
                <a:latin typeface="Arial" charset="0"/>
                <a:ea typeface="+mn-ea"/>
                <a:cs typeface="Arial" charset="0"/>
              </a:rPr>
              <a:t>Demonstrate self-stimulating behaviors (ex. rocking, hand flapping, spinning, fidgeting, jumping, pushing, etc.)</a:t>
            </a:r>
          </a:p>
          <a:p>
            <a:pPr marL="457200" lvl="1" indent="-228600">
              <a:lnSpc>
                <a:spcPct val="150000"/>
              </a:lnSpc>
              <a:spcBef>
                <a:spcPts val="600"/>
              </a:spcBef>
              <a:buClr>
                <a:srgbClr val="54B948"/>
              </a:buClr>
              <a:buSzPct val="75000"/>
              <a:buFont typeface="Wingdings" pitchFamily="2" charset="2"/>
              <a:buChar char="n"/>
            </a:pPr>
            <a:r>
              <a:rPr lang="en-US" sz="2400" kern="1200" dirty="0">
                <a:solidFill>
                  <a:srgbClr val="595959"/>
                </a:solidFill>
                <a:latin typeface="Arial" charset="0"/>
                <a:ea typeface="+mn-ea"/>
                <a:cs typeface="Arial" charset="0"/>
              </a:rPr>
              <a:t>Seek out visual stimulation (lights, spinning things, shiny items, etc.), sound, movement, etc.</a:t>
            </a:r>
          </a:p>
          <a:p>
            <a:endParaRPr lang="en-US" dirty="0"/>
          </a:p>
        </p:txBody>
      </p:sp>
    </p:spTree>
    <p:extLst>
      <p:ext uri="{BB962C8B-B14F-4D97-AF65-F5344CB8AC3E}">
        <p14:creationId xmlns:p14="http://schemas.microsoft.com/office/powerpoint/2010/main" xmlns="" val="2239334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About Autism</a:t>
            </a:r>
            <a:endParaRPr lang="en-US" dirty="0"/>
          </a:p>
        </p:txBody>
      </p:sp>
      <p:sp>
        <p:nvSpPr>
          <p:cNvPr id="3" name="Content Placeholder 2"/>
          <p:cNvSpPr>
            <a:spLocks noGrp="1"/>
          </p:cNvSpPr>
          <p:nvPr>
            <p:ph idx="1"/>
          </p:nvPr>
        </p:nvSpPr>
        <p:spPr/>
        <p:txBody>
          <a:bodyPr/>
          <a:lstStyle/>
          <a:p>
            <a:pPr marL="228600" lvl="0" indent="-228600">
              <a:lnSpc>
                <a:spcPct val="150000"/>
              </a:lnSpc>
              <a:spcBef>
                <a:spcPts val="2000"/>
              </a:spcBef>
              <a:buClr>
                <a:srgbClr val="056CB6"/>
              </a:buClr>
              <a:buSzPct val="75000"/>
              <a:buFont typeface="Wingdings" pitchFamily="2" charset="2"/>
              <a:buChar char="n"/>
            </a:pPr>
            <a:r>
              <a:rPr lang="en-US" sz="2000" b="0" kern="1200" dirty="0">
                <a:solidFill>
                  <a:srgbClr val="595959"/>
                </a:solidFill>
                <a:latin typeface="Arial" charset="0"/>
                <a:cs typeface="Arial" charset="0"/>
              </a:rPr>
              <a:t>1 in 100 live births</a:t>
            </a:r>
          </a:p>
          <a:p>
            <a:pPr marL="228600" lvl="0" indent="-228600">
              <a:lnSpc>
                <a:spcPct val="150000"/>
              </a:lnSpc>
              <a:spcBef>
                <a:spcPts val="2000"/>
              </a:spcBef>
              <a:buClr>
                <a:srgbClr val="056CB6"/>
              </a:buClr>
              <a:buSzPct val="75000"/>
              <a:buFont typeface="Wingdings" pitchFamily="2" charset="2"/>
              <a:buChar char="n"/>
            </a:pPr>
            <a:r>
              <a:rPr lang="en-US" sz="2000" b="0" kern="1200" dirty="0">
                <a:solidFill>
                  <a:srgbClr val="595959"/>
                </a:solidFill>
                <a:latin typeface="Arial" charset="0"/>
                <a:cs typeface="Arial" charset="0"/>
              </a:rPr>
              <a:t>Annual growth of 10-17%</a:t>
            </a:r>
          </a:p>
          <a:p>
            <a:pPr marL="228600" lvl="0" indent="-228600">
              <a:lnSpc>
                <a:spcPct val="150000"/>
              </a:lnSpc>
              <a:spcBef>
                <a:spcPts val="2000"/>
              </a:spcBef>
              <a:buClr>
                <a:srgbClr val="056CB6"/>
              </a:buClr>
              <a:buSzPct val="75000"/>
              <a:buFont typeface="Wingdings" pitchFamily="2" charset="2"/>
              <a:buChar char="n"/>
            </a:pPr>
            <a:r>
              <a:rPr lang="en-US" sz="2000" b="0" kern="1200" dirty="0">
                <a:solidFill>
                  <a:srgbClr val="595959"/>
                </a:solidFill>
                <a:latin typeface="Arial" charset="0"/>
                <a:cs typeface="Arial" charset="0"/>
              </a:rPr>
              <a:t>Equal across socioeconomic class, lifestyle, education, race and ethnicity</a:t>
            </a:r>
          </a:p>
          <a:p>
            <a:pPr marL="228600" lvl="0" indent="-228600">
              <a:lnSpc>
                <a:spcPct val="150000"/>
              </a:lnSpc>
              <a:spcBef>
                <a:spcPts val="2000"/>
              </a:spcBef>
              <a:buClr>
                <a:srgbClr val="056CB6"/>
              </a:buClr>
              <a:buSzPct val="75000"/>
              <a:buFont typeface="Wingdings" pitchFamily="2" charset="2"/>
              <a:buChar char="n"/>
            </a:pPr>
            <a:r>
              <a:rPr lang="en-US" sz="2000" b="0" kern="1200" dirty="0">
                <a:solidFill>
                  <a:srgbClr val="595959"/>
                </a:solidFill>
                <a:latin typeface="Arial" charset="0"/>
                <a:cs typeface="Arial" charset="0"/>
              </a:rPr>
              <a:t>4 times more common in boys than girls</a:t>
            </a:r>
          </a:p>
          <a:p>
            <a:endParaRPr lang="en-US" dirty="0"/>
          </a:p>
        </p:txBody>
      </p:sp>
    </p:spTree>
    <p:extLst>
      <p:ext uri="{BB962C8B-B14F-4D97-AF65-F5344CB8AC3E}">
        <p14:creationId xmlns:p14="http://schemas.microsoft.com/office/powerpoint/2010/main" xmlns="" val="3985124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latin typeface="Georgia" pitchFamily="18" charset="0"/>
              <a:cs typeface="Georgia" pitchFamily="18" charset="0"/>
            </a:endParaRPr>
          </a:p>
          <a:p>
            <a:pPr marL="0" indent="0">
              <a:buNone/>
            </a:pPr>
            <a:endParaRPr lang="en-US" dirty="0">
              <a:latin typeface="Georgia" pitchFamily="18" charset="0"/>
              <a:cs typeface="Georgia" pitchFamily="18" charset="0"/>
            </a:endParaRPr>
          </a:p>
          <a:p>
            <a:pPr marL="0" indent="0">
              <a:buNone/>
            </a:pPr>
            <a:endParaRPr lang="en-US" dirty="0" smtClean="0">
              <a:latin typeface="Georgia" pitchFamily="18" charset="0"/>
              <a:cs typeface="Georgia" pitchFamily="18" charset="0"/>
            </a:endParaRPr>
          </a:p>
          <a:p>
            <a:pPr marL="0" indent="0" algn="ctr">
              <a:buNone/>
            </a:pPr>
            <a:r>
              <a:rPr lang="en-US" dirty="0" smtClean="0">
                <a:latin typeface="Arial Black" pitchFamily="34" charset="0"/>
                <a:cs typeface="Georgia" pitchFamily="18" charset="0"/>
              </a:rPr>
              <a:t>Helpful </a:t>
            </a:r>
            <a:r>
              <a:rPr lang="en-US" dirty="0">
                <a:latin typeface="Arial Black" pitchFamily="34" charset="0"/>
                <a:cs typeface="Georgia" pitchFamily="18" charset="0"/>
              </a:rPr>
              <a:t>Strategies</a:t>
            </a:r>
            <a:endParaRPr lang="en-US" dirty="0">
              <a:latin typeface="Arial Black" pitchFamily="34" charset="0"/>
            </a:endParaRPr>
          </a:p>
        </p:txBody>
      </p:sp>
    </p:spTree>
    <p:extLst>
      <p:ext uri="{BB962C8B-B14F-4D97-AF65-F5344CB8AC3E}">
        <p14:creationId xmlns:p14="http://schemas.microsoft.com/office/powerpoint/2010/main" xmlns="" val="3633095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Interaction</a:t>
            </a:r>
            <a:endParaRPr lang="en-US" dirty="0"/>
          </a:p>
        </p:txBody>
      </p:sp>
      <p:sp>
        <p:nvSpPr>
          <p:cNvPr id="3" name="Content Placeholder 2"/>
          <p:cNvSpPr>
            <a:spLocks noGrp="1"/>
          </p:cNvSpPr>
          <p:nvPr>
            <p:ph idx="1"/>
          </p:nvPr>
        </p:nvSpPr>
        <p:spPr/>
        <p:txBody>
          <a:bodyPr/>
          <a:lstStyle/>
          <a:p>
            <a:pPr marL="228600" lvl="0" indent="-228600">
              <a:spcBef>
                <a:spcPts val="2000"/>
              </a:spcBef>
              <a:buClr>
                <a:srgbClr val="056CB6"/>
              </a:buClr>
              <a:buSzPct val="75000"/>
              <a:buFont typeface="Wingdings" pitchFamily="2" charset="2"/>
              <a:buChar char="n"/>
            </a:pPr>
            <a:r>
              <a:rPr lang="en-US" sz="2800" kern="1200" dirty="0">
                <a:solidFill>
                  <a:srgbClr val="595959"/>
                </a:solidFill>
                <a:latin typeface="Arial" charset="0"/>
                <a:cs typeface="Arial" charset="0"/>
              </a:rPr>
              <a:t>Positive Language</a:t>
            </a:r>
            <a:r>
              <a:rPr lang="en-US" sz="2800" b="0" kern="1200" dirty="0">
                <a:solidFill>
                  <a:srgbClr val="595959"/>
                </a:solidFill>
                <a:latin typeface="Arial" charset="0"/>
                <a:cs typeface="Arial" charset="0"/>
              </a:rPr>
              <a:t>:  “You need to…,” instead of, “Don’t…,” “No,” or “Stop…”  </a:t>
            </a:r>
          </a:p>
          <a:p>
            <a:pPr marL="228600" lvl="0" indent="-228600">
              <a:spcBef>
                <a:spcPts val="2000"/>
              </a:spcBef>
              <a:buClr>
                <a:srgbClr val="056CB6"/>
              </a:buClr>
              <a:buSzPct val="75000"/>
              <a:buFont typeface="Wingdings" pitchFamily="2" charset="2"/>
              <a:buChar char="n"/>
            </a:pPr>
            <a:r>
              <a:rPr lang="en-US" sz="2800" kern="1200" dirty="0">
                <a:solidFill>
                  <a:srgbClr val="595959"/>
                </a:solidFill>
                <a:latin typeface="Arial" charset="0"/>
                <a:cs typeface="Arial" charset="0"/>
              </a:rPr>
              <a:t>Contingency Statements</a:t>
            </a:r>
            <a:r>
              <a:rPr lang="en-US" sz="2800" b="0" kern="1200" dirty="0">
                <a:solidFill>
                  <a:srgbClr val="595959"/>
                </a:solidFill>
                <a:latin typeface="Arial" charset="0"/>
                <a:cs typeface="Arial" charset="0"/>
              </a:rPr>
              <a:t>:  Positively stated (“When you _____, then you can _____.”), contract (follow through).  </a:t>
            </a:r>
          </a:p>
          <a:p>
            <a:pPr marL="228600" lvl="0" indent="-228600">
              <a:spcBef>
                <a:spcPts val="2000"/>
              </a:spcBef>
              <a:buClr>
                <a:srgbClr val="056CB6"/>
              </a:buClr>
              <a:buSzPct val="75000"/>
              <a:buFont typeface="Wingdings" pitchFamily="2" charset="2"/>
              <a:buChar char="n"/>
            </a:pPr>
            <a:r>
              <a:rPr lang="en-US" sz="2800" kern="1200" dirty="0">
                <a:solidFill>
                  <a:srgbClr val="595959"/>
                </a:solidFill>
                <a:latin typeface="Arial" charset="0"/>
                <a:cs typeface="Arial" charset="0"/>
              </a:rPr>
              <a:t>Explain</a:t>
            </a:r>
            <a:r>
              <a:rPr lang="en-US" sz="2800" b="0" kern="1200" dirty="0">
                <a:solidFill>
                  <a:srgbClr val="595959"/>
                </a:solidFill>
                <a:latin typeface="Arial" charset="0"/>
                <a:cs typeface="Arial" charset="0"/>
              </a:rPr>
              <a:t> what they need to do and what you are going to do.</a:t>
            </a:r>
          </a:p>
          <a:p>
            <a:pPr marL="228600" lvl="0" indent="-228600">
              <a:spcBef>
                <a:spcPts val="2000"/>
              </a:spcBef>
              <a:buClr>
                <a:srgbClr val="056CB6"/>
              </a:buClr>
              <a:buSzPct val="75000"/>
              <a:buFont typeface="Wingdings" pitchFamily="2" charset="2"/>
              <a:buChar char="n"/>
            </a:pPr>
            <a:r>
              <a:rPr lang="en-US" sz="2800" kern="1200" dirty="0">
                <a:solidFill>
                  <a:srgbClr val="595959"/>
                </a:solidFill>
                <a:latin typeface="Arial" charset="0"/>
                <a:cs typeface="Arial" charset="0"/>
              </a:rPr>
              <a:t>Provide clear, specific directions </a:t>
            </a:r>
            <a:r>
              <a:rPr lang="en-US" sz="2800" b="0" kern="1200" dirty="0">
                <a:solidFill>
                  <a:srgbClr val="595959"/>
                </a:solidFill>
                <a:latin typeface="Arial" charset="0"/>
                <a:cs typeface="Arial" charset="0"/>
              </a:rPr>
              <a:t>and </a:t>
            </a:r>
            <a:r>
              <a:rPr lang="en-US" sz="2800" kern="1200" dirty="0">
                <a:solidFill>
                  <a:srgbClr val="595959"/>
                </a:solidFill>
                <a:latin typeface="Arial" charset="0"/>
                <a:cs typeface="Arial" charset="0"/>
              </a:rPr>
              <a:t>give them time to process</a:t>
            </a:r>
            <a:r>
              <a:rPr lang="en-US" sz="2800" b="0" kern="1200" dirty="0">
                <a:solidFill>
                  <a:srgbClr val="595959"/>
                </a:solidFill>
                <a:latin typeface="Arial" charset="0"/>
                <a:cs typeface="Arial" charset="0"/>
              </a:rPr>
              <a:t> what you’ve said</a:t>
            </a:r>
          </a:p>
          <a:p>
            <a:endParaRPr lang="en-US" dirty="0"/>
          </a:p>
        </p:txBody>
      </p:sp>
    </p:spTree>
    <p:extLst>
      <p:ext uri="{BB962C8B-B14F-4D97-AF65-F5344CB8AC3E}">
        <p14:creationId xmlns:p14="http://schemas.microsoft.com/office/powerpoint/2010/main" xmlns="" val="3995579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Interaction</a:t>
            </a:r>
            <a:endParaRPr lang="en-US" dirty="0"/>
          </a:p>
        </p:txBody>
      </p:sp>
      <p:sp>
        <p:nvSpPr>
          <p:cNvPr id="3" name="Content Placeholder 2"/>
          <p:cNvSpPr>
            <a:spLocks noGrp="1"/>
          </p:cNvSpPr>
          <p:nvPr>
            <p:ph idx="1"/>
          </p:nvPr>
        </p:nvSpPr>
        <p:spPr/>
        <p:txBody>
          <a:bodyPr/>
          <a:lstStyle/>
          <a:p>
            <a:pPr marL="228600" lvl="0" indent="-228600">
              <a:spcBef>
                <a:spcPts val="2000"/>
              </a:spcBef>
              <a:buClr>
                <a:srgbClr val="056CB6"/>
              </a:buClr>
              <a:buSzPct val="75000"/>
              <a:buFont typeface="Wingdings" pitchFamily="2" charset="2"/>
              <a:buChar char="n"/>
            </a:pPr>
            <a:r>
              <a:rPr lang="en-US" sz="2400" kern="1200" dirty="0" smtClean="0">
                <a:solidFill>
                  <a:srgbClr val="595959"/>
                </a:solidFill>
                <a:latin typeface="Arial" charset="0"/>
                <a:cs typeface="Arial" charset="0"/>
              </a:rPr>
              <a:t>Prediction</a:t>
            </a:r>
            <a:r>
              <a:rPr lang="en-US" sz="2400" b="0" kern="1200" dirty="0">
                <a:solidFill>
                  <a:srgbClr val="595959"/>
                </a:solidFill>
                <a:latin typeface="Arial" charset="0"/>
                <a:cs typeface="Arial" charset="0"/>
              </a:rPr>
              <a:t>:  Let them know in advance what is going to happen (schedules, changes, transitions, expectations).  </a:t>
            </a:r>
          </a:p>
          <a:p>
            <a:pPr marL="228600" lvl="0" indent="-228600">
              <a:spcBef>
                <a:spcPts val="2000"/>
              </a:spcBef>
              <a:buClr>
                <a:srgbClr val="056CB6"/>
              </a:buClr>
              <a:buSzPct val="75000"/>
              <a:buFont typeface="Wingdings" pitchFamily="2" charset="2"/>
              <a:buChar char="n"/>
            </a:pPr>
            <a:r>
              <a:rPr lang="en-US" sz="2400" kern="1200" dirty="0">
                <a:solidFill>
                  <a:srgbClr val="595959"/>
                </a:solidFill>
                <a:latin typeface="Arial" charset="0"/>
                <a:cs typeface="Arial" charset="0"/>
              </a:rPr>
              <a:t>Examples</a:t>
            </a:r>
            <a:r>
              <a:rPr lang="en-US" sz="2400" b="0" kern="1200" dirty="0">
                <a:solidFill>
                  <a:srgbClr val="595959"/>
                </a:solidFill>
                <a:latin typeface="Arial" charset="0"/>
                <a:cs typeface="Arial" charset="0"/>
              </a:rPr>
              <a:t>: “Usually we have P.E. after math but today we will go to the gym for a school assembly.” </a:t>
            </a:r>
          </a:p>
          <a:p>
            <a:pPr marL="228600" lvl="0" indent="-228600">
              <a:spcBef>
                <a:spcPts val="2000"/>
              </a:spcBef>
              <a:buClr>
                <a:srgbClr val="056CB6"/>
              </a:buClr>
              <a:buSzPct val="75000"/>
              <a:buNone/>
            </a:pPr>
            <a:r>
              <a:rPr lang="en-US" sz="2400" b="0" kern="1200" dirty="0">
                <a:solidFill>
                  <a:srgbClr val="595959"/>
                </a:solidFill>
                <a:latin typeface="Arial" charset="0"/>
                <a:cs typeface="Arial" charset="0"/>
              </a:rPr>
              <a:t> “One more minute, then it will be time to clean up and get ready for snack.” </a:t>
            </a:r>
          </a:p>
          <a:p>
            <a:pPr marL="228600" lvl="0" indent="-228600">
              <a:spcBef>
                <a:spcPts val="2000"/>
              </a:spcBef>
              <a:buClr>
                <a:srgbClr val="056CB6"/>
              </a:buClr>
              <a:buSzPct val="75000"/>
              <a:buNone/>
            </a:pPr>
            <a:r>
              <a:rPr lang="en-US" sz="2400" b="0" kern="1200" dirty="0">
                <a:solidFill>
                  <a:srgbClr val="595959"/>
                </a:solidFill>
                <a:latin typeface="Arial" charset="0"/>
                <a:cs typeface="Arial" charset="0"/>
              </a:rPr>
              <a:t>  “When we go to the mall, you need to use a quiet voice, stay with me, and ask before touching anything.”</a:t>
            </a:r>
          </a:p>
          <a:p>
            <a:pPr marL="228600" lvl="0" indent="-228600">
              <a:spcBef>
                <a:spcPts val="2000"/>
              </a:spcBef>
              <a:buClr>
                <a:srgbClr val="056CB6"/>
              </a:buClr>
              <a:buSzPct val="75000"/>
              <a:buNone/>
            </a:pPr>
            <a:r>
              <a:rPr lang="en-US" sz="2400" b="0" kern="1200" dirty="0">
                <a:solidFill>
                  <a:srgbClr val="595959"/>
                </a:solidFill>
                <a:latin typeface="Arial" charset="0"/>
                <a:cs typeface="Arial" charset="0"/>
              </a:rPr>
              <a:t>  Count down (“3, 2, 1, time to ___)”</a:t>
            </a:r>
          </a:p>
          <a:p>
            <a:endParaRPr lang="en-US" dirty="0"/>
          </a:p>
        </p:txBody>
      </p:sp>
    </p:spTree>
    <p:extLst>
      <p:ext uri="{BB962C8B-B14F-4D97-AF65-F5344CB8AC3E}">
        <p14:creationId xmlns:p14="http://schemas.microsoft.com/office/powerpoint/2010/main" xmlns="" val="1736896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Interaction</a:t>
            </a:r>
            <a:endParaRPr lang="en-US" dirty="0"/>
          </a:p>
        </p:txBody>
      </p:sp>
      <p:sp>
        <p:nvSpPr>
          <p:cNvPr id="3" name="Content Placeholder 2"/>
          <p:cNvSpPr>
            <a:spLocks noGrp="1"/>
          </p:cNvSpPr>
          <p:nvPr>
            <p:ph idx="1"/>
          </p:nvPr>
        </p:nvSpPr>
        <p:spPr/>
        <p:txBody>
          <a:bodyPr/>
          <a:lstStyle/>
          <a:p>
            <a:pPr marL="228600" lvl="0" indent="-228600">
              <a:spcBef>
                <a:spcPts val="2000"/>
              </a:spcBef>
              <a:buClr>
                <a:srgbClr val="056CB6"/>
              </a:buClr>
              <a:buSzPct val="75000"/>
              <a:buFont typeface="Wingdings" pitchFamily="2" charset="2"/>
              <a:buChar char="n"/>
            </a:pPr>
            <a:r>
              <a:rPr lang="en-US" sz="2400" kern="1200" dirty="0">
                <a:solidFill>
                  <a:srgbClr val="595959"/>
                </a:solidFill>
                <a:latin typeface="Arial" charset="0"/>
                <a:cs typeface="Arial" charset="0"/>
              </a:rPr>
              <a:t>Qualified Praise</a:t>
            </a:r>
            <a:r>
              <a:rPr lang="en-US" sz="2400" b="0" kern="1200" dirty="0">
                <a:solidFill>
                  <a:srgbClr val="595959"/>
                </a:solidFill>
                <a:latin typeface="Arial" charset="0"/>
                <a:cs typeface="Arial" charset="0"/>
              </a:rPr>
              <a:t>:  Be specific with your verbal praise (“I like the way you’re paying attention,” or “Nice job staying next to me in the parking lot.”).</a:t>
            </a:r>
            <a:r>
              <a:rPr lang="en-US" sz="2400" kern="1200" dirty="0">
                <a:solidFill>
                  <a:srgbClr val="595959"/>
                </a:solidFill>
                <a:latin typeface="Arial" charset="0"/>
                <a:cs typeface="Arial" charset="0"/>
              </a:rPr>
              <a:t>   </a:t>
            </a:r>
          </a:p>
          <a:p>
            <a:pPr marL="228600" lvl="0" indent="-228600">
              <a:spcBef>
                <a:spcPts val="2000"/>
              </a:spcBef>
              <a:buClr>
                <a:srgbClr val="056CB6"/>
              </a:buClr>
              <a:buSzPct val="75000"/>
              <a:buFont typeface="Wingdings" pitchFamily="2" charset="2"/>
              <a:buChar char="n"/>
            </a:pPr>
            <a:r>
              <a:rPr lang="en-US" sz="2400" kern="1200" dirty="0">
                <a:solidFill>
                  <a:srgbClr val="595959"/>
                </a:solidFill>
                <a:latin typeface="Arial" charset="0"/>
                <a:cs typeface="Arial" charset="0"/>
              </a:rPr>
              <a:t>Offer Choices</a:t>
            </a:r>
            <a:r>
              <a:rPr lang="en-US" sz="2400" b="0" kern="1200" dirty="0">
                <a:solidFill>
                  <a:srgbClr val="595959"/>
                </a:solidFill>
                <a:latin typeface="Arial" charset="0"/>
                <a:cs typeface="Arial" charset="0"/>
              </a:rPr>
              <a:t>:  Offer choices as much as possible. Only give a choice if there is a choice and respect their answer.  Be creative.  </a:t>
            </a:r>
            <a:r>
              <a:rPr lang="en-US" sz="2400" kern="1200" dirty="0">
                <a:solidFill>
                  <a:srgbClr val="595959"/>
                </a:solidFill>
                <a:latin typeface="Arial" charset="0"/>
                <a:cs typeface="Arial" charset="0"/>
              </a:rPr>
              <a:t>  </a:t>
            </a:r>
          </a:p>
          <a:p>
            <a:pPr marL="228600" lvl="0" indent="-228600">
              <a:spcBef>
                <a:spcPts val="2000"/>
              </a:spcBef>
              <a:buClr>
                <a:srgbClr val="056CB6"/>
              </a:buClr>
              <a:buSzPct val="75000"/>
              <a:buFont typeface="Wingdings" pitchFamily="2" charset="2"/>
              <a:buChar char="n"/>
            </a:pPr>
            <a:r>
              <a:rPr lang="en-US" sz="2400" kern="1200" dirty="0">
                <a:solidFill>
                  <a:srgbClr val="595959"/>
                </a:solidFill>
                <a:latin typeface="Arial" charset="0"/>
                <a:cs typeface="Arial" charset="0"/>
              </a:rPr>
              <a:t>Be as literal as possible</a:t>
            </a:r>
            <a:r>
              <a:rPr lang="en-US" sz="2400" b="0" kern="1200" dirty="0">
                <a:solidFill>
                  <a:srgbClr val="595959"/>
                </a:solidFill>
                <a:latin typeface="Arial" charset="0"/>
                <a:cs typeface="Arial" charset="0"/>
              </a:rPr>
              <a:t>:  Don’t use sarcasm, don’t use nicknames—these often don’t make sense.  </a:t>
            </a:r>
          </a:p>
          <a:p>
            <a:pPr marL="228600" lvl="0" indent="-228600">
              <a:spcBef>
                <a:spcPts val="2000"/>
              </a:spcBef>
              <a:buClr>
                <a:srgbClr val="056CB6"/>
              </a:buClr>
              <a:buSzPct val="75000"/>
              <a:buFont typeface="Wingdings" pitchFamily="2" charset="2"/>
              <a:buChar char="n"/>
            </a:pPr>
            <a:r>
              <a:rPr lang="en-US" sz="2400" kern="1200" dirty="0">
                <a:solidFill>
                  <a:srgbClr val="595959"/>
                </a:solidFill>
                <a:latin typeface="Arial" charset="0"/>
                <a:cs typeface="Arial" charset="0"/>
              </a:rPr>
              <a:t>Do not touch the person</a:t>
            </a:r>
            <a:r>
              <a:rPr lang="en-US" sz="2400" b="0" kern="1200" dirty="0">
                <a:solidFill>
                  <a:srgbClr val="595959"/>
                </a:solidFill>
                <a:latin typeface="Arial" charset="0"/>
                <a:cs typeface="Arial" charset="0"/>
              </a:rPr>
              <a:t> without permission if at all possible.</a:t>
            </a:r>
            <a:endParaRPr lang="en-US" sz="2400" kern="1200" dirty="0">
              <a:solidFill>
                <a:srgbClr val="595959"/>
              </a:solidFill>
              <a:latin typeface="Arial" charset="0"/>
              <a:cs typeface="Arial" charset="0"/>
            </a:endParaRPr>
          </a:p>
          <a:p>
            <a:endParaRPr lang="en-US" dirty="0"/>
          </a:p>
        </p:txBody>
      </p:sp>
    </p:spTree>
    <p:extLst>
      <p:ext uri="{BB962C8B-B14F-4D97-AF65-F5344CB8AC3E}">
        <p14:creationId xmlns:p14="http://schemas.microsoft.com/office/powerpoint/2010/main" xmlns="" val="3313801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Interaction</a:t>
            </a:r>
            <a:endParaRPr lang="en-US" dirty="0"/>
          </a:p>
        </p:txBody>
      </p:sp>
      <p:sp>
        <p:nvSpPr>
          <p:cNvPr id="3" name="Content Placeholder 2"/>
          <p:cNvSpPr>
            <a:spLocks noGrp="1"/>
          </p:cNvSpPr>
          <p:nvPr>
            <p:ph idx="1"/>
          </p:nvPr>
        </p:nvSpPr>
        <p:spPr/>
        <p:txBody>
          <a:bodyPr/>
          <a:lstStyle/>
          <a:p>
            <a:pPr marL="228600" lvl="0" indent="-228600">
              <a:spcBef>
                <a:spcPts val="2000"/>
              </a:spcBef>
              <a:buClr>
                <a:srgbClr val="056CB6"/>
              </a:buClr>
              <a:buSzPct val="75000"/>
              <a:buFont typeface="Wingdings" pitchFamily="2" charset="2"/>
              <a:buChar char="n"/>
            </a:pPr>
            <a:r>
              <a:rPr lang="en-US" sz="2400" kern="1200" dirty="0">
                <a:solidFill>
                  <a:srgbClr val="595959"/>
                </a:solidFill>
                <a:latin typeface="Arial" charset="0"/>
                <a:cs typeface="Arial" charset="0"/>
              </a:rPr>
              <a:t>Anticipate problems and avoid them</a:t>
            </a:r>
            <a:r>
              <a:rPr lang="en-US" sz="2400" b="0" kern="1200" dirty="0">
                <a:solidFill>
                  <a:srgbClr val="595959"/>
                </a:solidFill>
                <a:latin typeface="Arial" charset="0"/>
                <a:cs typeface="Arial" charset="0"/>
              </a:rPr>
              <a:t>:  you may need to restructure the environment.</a:t>
            </a:r>
          </a:p>
          <a:p>
            <a:pPr marL="228600" lvl="0" indent="-228600">
              <a:spcBef>
                <a:spcPts val="2000"/>
              </a:spcBef>
              <a:buClr>
                <a:srgbClr val="056CB6"/>
              </a:buClr>
              <a:buSzPct val="75000"/>
              <a:buFont typeface="Wingdings" pitchFamily="2" charset="2"/>
              <a:buChar char="n"/>
            </a:pPr>
            <a:r>
              <a:rPr lang="en-US" sz="2400" kern="1200" dirty="0">
                <a:solidFill>
                  <a:srgbClr val="595959"/>
                </a:solidFill>
                <a:latin typeface="Arial" charset="0"/>
                <a:cs typeface="Arial" charset="0"/>
              </a:rPr>
              <a:t>Active Ignoring – </a:t>
            </a:r>
            <a:r>
              <a:rPr lang="en-US" sz="2400" b="0" kern="1200" dirty="0">
                <a:solidFill>
                  <a:srgbClr val="595959"/>
                </a:solidFill>
                <a:latin typeface="Arial" charset="0"/>
                <a:cs typeface="Arial" charset="0"/>
              </a:rPr>
              <a:t>Not attending to inappropriate behaviors that the person may engage in to get attention in order to make it less likely the behavior will occur in the future.  Do not give eye contact, remain matter of fact, give limited verbal interaction, do not mention the inappropriate behavior.</a:t>
            </a:r>
          </a:p>
          <a:p>
            <a:endParaRPr lang="en-US" dirty="0"/>
          </a:p>
        </p:txBody>
      </p:sp>
    </p:spTree>
    <p:extLst>
      <p:ext uri="{BB962C8B-B14F-4D97-AF65-F5344CB8AC3E}">
        <p14:creationId xmlns:p14="http://schemas.microsoft.com/office/powerpoint/2010/main" xmlns="" val="136299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Interaction</a:t>
            </a:r>
            <a:endParaRPr lang="en-US" dirty="0"/>
          </a:p>
        </p:txBody>
      </p:sp>
      <p:sp>
        <p:nvSpPr>
          <p:cNvPr id="3" name="Content Placeholder 2"/>
          <p:cNvSpPr>
            <a:spLocks noGrp="1"/>
          </p:cNvSpPr>
          <p:nvPr>
            <p:ph idx="1"/>
          </p:nvPr>
        </p:nvSpPr>
        <p:spPr/>
        <p:txBody>
          <a:bodyPr/>
          <a:lstStyle/>
          <a:p>
            <a:pPr marL="228600" lvl="0" indent="-228600">
              <a:spcBef>
                <a:spcPts val="2000"/>
              </a:spcBef>
              <a:buClr>
                <a:srgbClr val="056CB6"/>
              </a:buClr>
              <a:buSzPct val="75000"/>
              <a:buFont typeface="Wingdings" pitchFamily="2" charset="2"/>
              <a:buChar char="n"/>
            </a:pPr>
            <a:r>
              <a:rPr lang="en-US" sz="2400" kern="1200" dirty="0">
                <a:solidFill>
                  <a:srgbClr val="595959"/>
                </a:solidFill>
                <a:latin typeface="Arial" charset="0"/>
                <a:cs typeface="Arial" charset="0"/>
              </a:rPr>
              <a:t>Be calm and matter of fact</a:t>
            </a:r>
            <a:r>
              <a:rPr lang="en-US" sz="2400" b="0" kern="1200" dirty="0">
                <a:solidFill>
                  <a:srgbClr val="595959"/>
                </a:solidFill>
                <a:latin typeface="Arial" charset="0"/>
                <a:cs typeface="Arial" charset="0"/>
              </a:rPr>
              <a:t> (especially if the person is upset):  Do not touch a person who is upset without permission.  Try to direct them to something calming but limit the amount of verbal interaction.</a:t>
            </a:r>
          </a:p>
          <a:p>
            <a:pPr marL="228600" lvl="0" indent="-228600">
              <a:spcBef>
                <a:spcPts val="2000"/>
              </a:spcBef>
              <a:buClr>
                <a:srgbClr val="056CB6"/>
              </a:buClr>
              <a:buSzPct val="75000"/>
              <a:buFont typeface="Wingdings" pitchFamily="2" charset="2"/>
              <a:buChar char="n"/>
            </a:pPr>
            <a:r>
              <a:rPr lang="en-US" sz="2400" kern="1200" dirty="0">
                <a:solidFill>
                  <a:srgbClr val="595959"/>
                </a:solidFill>
                <a:latin typeface="Arial" charset="0"/>
                <a:cs typeface="Arial" charset="0"/>
              </a:rPr>
              <a:t>Have a “safe person/place”</a:t>
            </a:r>
            <a:r>
              <a:rPr lang="en-US" sz="2400" b="0" kern="1200" dirty="0">
                <a:solidFill>
                  <a:srgbClr val="595959"/>
                </a:solidFill>
                <a:latin typeface="Arial" charset="0"/>
                <a:cs typeface="Arial" charset="0"/>
              </a:rPr>
              <a:t>:  When stressed this may help give them a sense of security and control.</a:t>
            </a:r>
            <a:endParaRPr lang="en-US" sz="2400" kern="1200" dirty="0">
              <a:solidFill>
                <a:srgbClr val="595959"/>
              </a:solidFill>
              <a:latin typeface="Arial" charset="0"/>
              <a:cs typeface="Arial" charset="0"/>
            </a:endParaRPr>
          </a:p>
          <a:p>
            <a:pPr marL="228600" lvl="0" indent="-228600">
              <a:spcBef>
                <a:spcPts val="2000"/>
              </a:spcBef>
              <a:buClr>
                <a:srgbClr val="056CB6"/>
              </a:buClr>
              <a:buSzPct val="75000"/>
              <a:buFont typeface="Wingdings" pitchFamily="2" charset="2"/>
              <a:buChar char="n"/>
            </a:pPr>
            <a:r>
              <a:rPr lang="en-US" sz="2400" kern="1200" dirty="0">
                <a:solidFill>
                  <a:srgbClr val="595959"/>
                </a:solidFill>
                <a:latin typeface="Arial" charset="0"/>
                <a:cs typeface="Arial" charset="0"/>
              </a:rPr>
              <a:t>Keep your expectations high and have age appropriate expectations</a:t>
            </a:r>
          </a:p>
          <a:p>
            <a:pPr marL="228600" lvl="0" indent="-228600">
              <a:spcBef>
                <a:spcPts val="2000"/>
              </a:spcBef>
              <a:buClr>
                <a:srgbClr val="056CB6"/>
              </a:buClr>
              <a:buSzPct val="75000"/>
              <a:buFont typeface="Wingdings" pitchFamily="2" charset="2"/>
              <a:buChar char="n"/>
            </a:pPr>
            <a:r>
              <a:rPr lang="en-US" sz="2400" kern="1200" dirty="0">
                <a:solidFill>
                  <a:srgbClr val="595959"/>
                </a:solidFill>
                <a:latin typeface="Arial" charset="0"/>
                <a:cs typeface="Arial" charset="0"/>
              </a:rPr>
              <a:t>Use visual strategies </a:t>
            </a:r>
            <a:r>
              <a:rPr lang="en-US" sz="2400" b="0" kern="1200" dirty="0">
                <a:solidFill>
                  <a:srgbClr val="595959"/>
                </a:solidFill>
                <a:latin typeface="Arial" charset="0"/>
                <a:cs typeface="Arial" charset="0"/>
              </a:rPr>
              <a:t>whenever possible (visual schedules, social stories, option mapping, etc.)</a:t>
            </a:r>
          </a:p>
          <a:p>
            <a:endParaRPr lang="en-US" dirty="0"/>
          </a:p>
        </p:txBody>
      </p:sp>
    </p:spTree>
    <p:extLst>
      <p:ext uri="{BB962C8B-B14F-4D97-AF65-F5344CB8AC3E}">
        <p14:creationId xmlns:p14="http://schemas.microsoft.com/office/powerpoint/2010/main" xmlns="" val="1953751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Possible Situations</a:t>
            </a:r>
            <a:endParaRPr lang="en-US" dirty="0"/>
          </a:p>
        </p:txBody>
      </p:sp>
      <p:sp>
        <p:nvSpPr>
          <p:cNvPr id="3" name="Content Placeholder 2"/>
          <p:cNvSpPr>
            <a:spLocks noGrp="1"/>
          </p:cNvSpPr>
          <p:nvPr>
            <p:ph idx="1"/>
          </p:nvPr>
        </p:nvSpPr>
        <p:spPr/>
        <p:txBody>
          <a:bodyPr/>
          <a:lstStyle/>
          <a:p>
            <a:pPr marL="228600" lvl="0" indent="-228600" eaLnBrk="0" hangingPunct="0">
              <a:spcBef>
                <a:spcPts val="2000"/>
              </a:spcBef>
              <a:buClr>
                <a:srgbClr val="056CB6"/>
              </a:buClr>
              <a:buSzPct val="75000"/>
              <a:buFont typeface="Wingdings" pitchFamily="2" charset="2"/>
              <a:buChar char="n"/>
            </a:pPr>
            <a:r>
              <a:rPr lang="en-US" sz="2000" b="0" kern="1200" dirty="0">
                <a:solidFill>
                  <a:srgbClr val="595959"/>
                </a:solidFill>
                <a:latin typeface="Arial" charset="0"/>
                <a:cs typeface="Arial" charset="0"/>
              </a:rPr>
              <a:t>Confrontation with another student</a:t>
            </a:r>
          </a:p>
          <a:p>
            <a:pPr marL="228600" lvl="0" indent="-228600" eaLnBrk="0" hangingPunct="0">
              <a:spcBef>
                <a:spcPts val="2000"/>
              </a:spcBef>
              <a:buClr>
                <a:srgbClr val="056CB6"/>
              </a:buClr>
              <a:buSzPct val="75000"/>
              <a:buFont typeface="Wingdings" pitchFamily="2" charset="2"/>
              <a:buChar char="n"/>
            </a:pPr>
            <a:r>
              <a:rPr lang="en-US" sz="2000" b="0" kern="1200" dirty="0">
                <a:solidFill>
                  <a:srgbClr val="595959"/>
                </a:solidFill>
                <a:latin typeface="Arial" charset="0"/>
                <a:cs typeface="Arial" charset="0"/>
              </a:rPr>
              <a:t>Confrontation with a teacher/administrator</a:t>
            </a:r>
          </a:p>
          <a:p>
            <a:pPr marL="228600" lvl="0" indent="-228600" eaLnBrk="0" hangingPunct="0">
              <a:spcBef>
                <a:spcPts val="2000"/>
              </a:spcBef>
              <a:buClr>
                <a:srgbClr val="056CB6"/>
              </a:buClr>
              <a:buSzPct val="75000"/>
              <a:buFont typeface="Wingdings" pitchFamily="2" charset="2"/>
              <a:buChar char="n"/>
            </a:pPr>
            <a:r>
              <a:rPr lang="en-US" sz="2000" b="0" kern="1200" dirty="0">
                <a:solidFill>
                  <a:srgbClr val="595959"/>
                </a:solidFill>
                <a:latin typeface="Arial" charset="0"/>
                <a:cs typeface="Arial" charset="0"/>
              </a:rPr>
              <a:t>Possible child abuse in a public place</a:t>
            </a:r>
          </a:p>
          <a:p>
            <a:pPr marL="228600" lvl="0" indent="-228600" eaLnBrk="0" hangingPunct="0">
              <a:spcBef>
                <a:spcPts val="2000"/>
              </a:spcBef>
              <a:buClr>
                <a:srgbClr val="056CB6"/>
              </a:buClr>
              <a:buSzPct val="75000"/>
              <a:buFont typeface="Wingdings" pitchFamily="2" charset="2"/>
              <a:buChar char="n"/>
            </a:pPr>
            <a:r>
              <a:rPr lang="en-US" sz="2000" b="0" kern="1200" dirty="0">
                <a:solidFill>
                  <a:srgbClr val="595959"/>
                </a:solidFill>
                <a:latin typeface="Arial" charset="0"/>
                <a:cs typeface="Arial" charset="0"/>
              </a:rPr>
              <a:t>Disruptive behavior in a public place</a:t>
            </a:r>
          </a:p>
          <a:p>
            <a:pPr marL="228600" lvl="0" indent="-228600" eaLnBrk="0" hangingPunct="0">
              <a:spcBef>
                <a:spcPts val="2000"/>
              </a:spcBef>
              <a:buClr>
                <a:srgbClr val="056CB6"/>
              </a:buClr>
              <a:buSzPct val="75000"/>
              <a:buFont typeface="Wingdings" pitchFamily="2" charset="2"/>
              <a:buChar char="n"/>
            </a:pPr>
            <a:r>
              <a:rPr lang="en-US" sz="2000" b="0" kern="1200" dirty="0">
                <a:solidFill>
                  <a:srgbClr val="595959"/>
                </a:solidFill>
                <a:latin typeface="Arial" charset="0"/>
                <a:cs typeface="Arial" charset="0"/>
              </a:rPr>
              <a:t>Brought inappropriate item to school</a:t>
            </a:r>
          </a:p>
          <a:p>
            <a:pPr marL="228600" lvl="0" indent="-228600" eaLnBrk="0" hangingPunct="0">
              <a:spcBef>
                <a:spcPts val="2000"/>
              </a:spcBef>
              <a:buClr>
                <a:srgbClr val="056CB6"/>
              </a:buClr>
              <a:buSzPct val="75000"/>
              <a:buFont typeface="Wingdings" pitchFamily="2" charset="2"/>
              <a:buChar char="n"/>
            </a:pPr>
            <a:r>
              <a:rPr lang="en-US" sz="2000" b="0" kern="1200" dirty="0">
                <a:solidFill>
                  <a:srgbClr val="595959"/>
                </a:solidFill>
                <a:latin typeface="Arial" charset="0"/>
                <a:cs typeface="Arial" charset="0"/>
              </a:rPr>
              <a:t>At the scene of an accident/incident:  curious by-stander or victim</a:t>
            </a:r>
          </a:p>
          <a:p>
            <a:pPr marL="228600" lvl="0" indent="-228600" eaLnBrk="0" hangingPunct="0">
              <a:spcBef>
                <a:spcPts val="2000"/>
              </a:spcBef>
              <a:buClr>
                <a:srgbClr val="056CB6"/>
              </a:buClr>
              <a:buSzPct val="75000"/>
              <a:buFont typeface="Wingdings" pitchFamily="2" charset="2"/>
              <a:buChar char="n"/>
            </a:pPr>
            <a:r>
              <a:rPr lang="en-US" sz="2000" b="0" kern="1200" dirty="0">
                <a:solidFill>
                  <a:srgbClr val="595959"/>
                </a:solidFill>
                <a:latin typeface="Arial" charset="0"/>
                <a:cs typeface="Arial" charset="0"/>
              </a:rPr>
              <a:t>Other/Specific Questions</a:t>
            </a:r>
          </a:p>
          <a:p>
            <a:endParaRPr lang="en-US" dirty="0"/>
          </a:p>
        </p:txBody>
      </p:sp>
    </p:spTree>
    <p:extLst>
      <p:ext uri="{BB962C8B-B14F-4D97-AF65-F5344CB8AC3E}">
        <p14:creationId xmlns:p14="http://schemas.microsoft.com/office/powerpoint/2010/main" xmlns="" val="266298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Autism</a:t>
            </a:r>
            <a:endParaRPr lang="en-US" dirty="0"/>
          </a:p>
        </p:txBody>
      </p:sp>
      <p:sp>
        <p:nvSpPr>
          <p:cNvPr id="3" name="Content Placeholder 2"/>
          <p:cNvSpPr>
            <a:spLocks noGrp="1"/>
          </p:cNvSpPr>
          <p:nvPr>
            <p:ph idx="1"/>
          </p:nvPr>
        </p:nvSpPr>
        <p:spPr>
          <a:xfrm>
            <a:off x="457200" y="2286000"/>
            <a:ext cx="8229600" cy="4190999"/>
          </a:xfrm>
        </p:spPr>
        <p:txBody>
          <a:bodyPr/>
          <a:lstStyle/>
          <a:p>
            <a:pPr marL="274320" lvl="0" indent="-274320" fontAlgn="auto">
              <a:lnSpc>
                <a:spcPct val="150000"/>
              </a:lnSpc>
              <a:spcBef>
                <a:spcPts val="2000"/>
              </a:spcBef>
              <a:spcAft>
                <a:spcPts val="0"/>
              </a:spcAft>
              <a:buClr>
                <a:srgbClr val="54B948"/>
              </a:buClr>
              <a:buSzPct val="75000"/>
              <a:buFont typeface="Wingdings 2"/>
              <a:buChar char=""/>
              <a:defRPr/>
            </a:pPr>
            <a:r>
              <a:rPr lang="en-US" sz="2000" b="0" kern="1200" dirty="0">
                <a:solidFill>
                  <a:prstClr val="black">
                    <a:lumMod val="65000"/>
                    <a:lumOff val="35000"/>
                  </a:prstClr>
                </a:solidFill>
                <a:cs typeface="Arial"/>
              </a:rPr>
              <a:t>“If you have met one person with autism, then you</a:t>
            </a:r>
          </a:p>
          <a:p>
            <a:pPr marL="274320" lvl="0" indent="-274320" fontAlgn="auto">
              <a:lnSpc>
                <a:spcPct val="150000"/>
              </a:lnSpc>
              <a:spcBef>
                <a:spcPts val="2000"/>
              </a:spcBef>
              <a:spcAft>
                <a:spcPts val="0"/>
              </a:spcAft>
              <a:buClr>
                <a:srgbClr val="54B948"/>
              </a:buClr>
              <a:buSzPct val="75000"/>
              <a:buNone/>
              <a:defRPr/>
            </a:pPr>
            <a:r>
              <a:rPr lang="en-US" sz="2000" b="0" kern="1200" dirty="0">
                <a:solidFill>
                  <a:prstClr val="black">
                    <a:lumMod val="65000"/>
                    <a:lumOff val="35000"/>
                  </a:prstClr>
                </a:solidFill>
                <a:cs typeface="Arial"/>
              </a:rPr>
              <a:t>   have met one person with autism”</a:t>
            </a:r>
          </a:p>
          <a:p>
            <a:pPr marL="274320" lvl="0" indent="-274320" fontAlgn="auto">
              <a:lnSpc>
                <a:spcPct val="150000"/>
              </a:lnSpc>
              <a:spcBef>
                <a:spcPts val="2000"/>
              </a:spcBef>
              <a:spcAft>
                <a:spcPts val="0"/>
              </a:spcAft>
              <a:buClr>
                <a:srgbClr val="54B948"/>
              </a:buClr>
              <a:buSzPct val="75000"/>
              <a:buFont typeface="Wingdings 2"/>
              <a:buChar char=""/>
              <a:defRPr/>
            </a:pPr>
            <a:r>
              <a:rPr lang="en-US" sz="2000" b="0" kern="1200" dirty="0">
                <a:solidFill>
                  <a:prstClr val="black">
                    <a:lumMod val="65000"/>
                    <a:lumOff val="35000"/>
                  </a:prstClr>
                </a:solidFill>
                <a:cs typeface="Arial"/>
              </a:rPr>
              <a:t> Autism is best characterized as a spectrum disorder, meaning that there are a range of symptoms and the intensity and </a:t>
            </a:r>
            <a:r>
              <a:rPr lang="en-US" sz="2000" b="0" kern="1200" dirty="0" err="1">
                <a:solidFill>
                  <a:prstClr val="black">
                    <a:lumMod val="65000"/>
                    <a:lumOff val="35000"/>
                  </a:prstClr>
                </a:solidFill>
                <a:cs typeface="Arial"/>
              </a:rPr>
              <a:t>markedness</a:t>
            </a:r>
            <a:r>
              <a:rPr lang="en-US" sz="2000" b="0" kern="1200" dirty="0">
                <a:solidFill>
                  <a:prstClr val="black">
                    <a:lumMod val="65000"/>
                    <a:lumOff val="35000"/>
                  </a:prstClr>
                </a:solidFill>
                <a:cs typeface="Arial"/>
              </a:rPr>
              <a:t> of those may look different from person to person</a:t>
            </a:r>
          </a:p>
          <a:p>
            <a:pPr marL="0" indent="0">
              <a:buNone/>
            </a:pPr>
            <a:endParaRPr lang="en-US" dirty="0"/>
          </a:p>
        </p:txBody>
      </p:sp>
    </p:spTree>
    <p:extLst>
      <p:ext uri="{BB962C8B-B14F-4D97-AF65-F5344CB8AC3E}">
        <p14:creationId xmlns:p14="http://schemas.microsoft.com/office/powerpoint/2010/main" xmlns="" val="16626807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Resources</a:t>
            </a:r>
            <a:endParaRPr lang="en-US" dirty="0"/>
          </a:p>
        </p:txBody>
      </p:sp>
      <p:sp>
        <p:nvSpPr>
          <p:cNvPr id="3" name="Content Placeholder 2"/>
          <p:cNvSpPr>
            <a:spLocks noGrp="1"/>
          </p:cNvSpPr>
          <p:nvPr>
            <p:ph idx="1"/>
          </p:nvPr>
        </p:nvSpPr>
        <p:spPr/>
        <p:txBody>
          <a:bodyPr/>
          <a:lstStyle/>
          <a:p>
            <a:pPr marL="228600" lvl="0" indent="-228600">
              <a:spcBef>
                <a:spcPts val="2000"/>
              </a:spcBef>
              <a:buClr>
                <a:srgbClr val="056CB6"/>
              </a:buClr>
              <a:buSzPct val="75000"/>
              <a:buFont typeface="Wingdings" pitchFamily="2" charset="2"/>
              <a:buChar char="n"/>
              <a:defRPr/>
            </a:pPr>
            <a:r>
              <a:rPr lang="en-US" sz="1700" b="0" i="1" kern="1200" dirty="0">
                <a:solidFill>
                  <a:srgbClr val="595959"/>
                </a:solidFill>
                <a:cs typeface="Arial"/>
              </a:rPr>
              <a:t>Navigating the Social World </a:t>
            </a:r>
            <a:r>
              <a:rPr lang="en-US" sz="1700" b="0" kern="1200" dirty="0">
                <a:solidFill>
                  <a:srgbClr val="595959"/>
                </a:solidFill>
                <a:cs typeface="Arial"/>
              </a:rPr>
              <a:t>(</a:t>
            </a:r>
            <a:r>
              <a:rPr lang="en-US" sz="1700" b="0" kern="1200" dirty="0" err="1">
                <a:solidFill>
                  <a:srgbClr val="595959"/>
                </a:solidFill>
                <a:cs typeface="Arial"/>
              </a:rPr>
              <a:t>McAffee</a:t>
            </a:r>
            <a:r>
              <a:rPr lang="en-US" sz="1700" b="0" kern="1200" dirty="0">
                <a:solidFill>
                  <a:srgbClr val="595959"/>
                </a:solidFill>
                <a:cs typeface="Arial"/>
              </a:rPr>
              <a:t>, 2001)</a:t>
            </a:r>
          </a:p>
          <a:p>
            <a:pPr marL="228600" lvl="0" indent="-228600">
              <a:spcBef>
                <a:spcPts val="2000"/>
              </a:spcBef>
              <a:buClr>
                <a:srgbClr val="056CB6"/>
              </a:buClr>
              <a:buSzPct val="75000"/>
              <a:buFont typeface="Wingdings" pitchFamily="2" charset="2"/>
              <a:buChar char="n"/>
              <a:defRPr/>
            </a:pPr>
            <a:r>
              <a:rPr lang="en-US" sz="1700" b="0" i="1" kern="1200" dirty="0">
                <a:solidFill>
                  <a:srgbClr val="595959"/>
                </a:solidFill>
                <a:cs typeface="Arial"/>
              </a:rPr>
              <a:t>Do-Watch-Listen-Say </a:t>
            </a:r>
            <a:r>
              <a:rPr lang="en-US" sz="1700" b="0" kern="1200" dirty="0">
                <a:solidFill>
                  <a:srgbClr val="595959"/>
                </a:solidFill>
                <a:cs typeface="Arial"/>
              </a:rPr>
              <a:t>(Quill, 2000)</a:t>
            </a:r>
          </a:p>
          <a:p>
            <a:pPr marL="228600" lvl="0" indent="-228600">
              <a:spcBef>
                <a:spcPts val="2000"/>
              </a:spcBef>
              <a:buClr>
                <a:srgbClr val="056CB6"/>
              </a:buClr>
              <a:buSzPct val="75000"/>
              <a:buFont typeface="Wingdings" pitchFamily="2" charset="2"/>
              <a:buChar char="n"/>
              <a:defRPr/>
            </a:pPr>
            <a:r>
              <a:rPr lang="en-US" sz="1700" b="0" i="1" kern="1200" dirty="0">
                <a:solidFill>
                  <a:srgbClr val="595959"/>
                </a:solidFill>
                <a:cs typeface="Arial"/>
              </a:rPr>
              <a:t>Inside Out </a:t>
            </a:r>
            <a:r>
              <a:rPr lang="en-US" sz="1700" b="0" kern="1200" dirty="0">
                <a:solidFill>
                  <a:srgbClr val="595959"/>
                </a:solidFill>
                <a:cs typeface="Arial"/>
              </a:rPr>
              <a:t>(Winner, 2000)</a:t>
            </a:r>
          </a:p>
          <a:p>
            <a:pPr marL="228600" lvl="0" indent="-228600">
              <a:spcBef>
                <a:spcPts val="2000"/>
              </a:spcBef>
              <a:buClr>
                <a:srgbClr val="056CB6"/>
              </a:buClr>
              <a:buSzPct val="75000"/>
              <a:buFont typeface="Wingdings" pitchFamily="2" charset="2"/>
              <a:buChar char="n"/>
              <a:defRPr/>
            </a:pPr>
            <a:r>
              <a:rPr lang="en-US" sz="1700" b="0" i="1" kern="1200" dirty="0">
                <a:solidFill>
                  <a:srgbClr val="595959"/>
                </a:solidFill>
                <a:cs typeface="Arial"/>
              </a:rPr>
              <a:t>Joining In - </a:t>
            </a:r>
            <a:r>
              <a:rPr lang="en-US" sz="1700" b="0" kern="1200" dirty="0">
                <a:solidFill>
                  <a:srgbClr val="595959"/>
                </a:solidFill>
                <a:cs typeface="Arial"/>
              </a:rPr>
              <a:t>w/ video (Murdock &amp; </a:t>
            </a:r>
            <a:r>
              <a:rPr lang="en-US" sz="1700" b="0" kern="1200" dirty="0" err="1">
                <a:solidFill>
                  <a:srgbClr val="595959"/>
                </a:solidFill>
                <a:cs typeface="Arial"/>
              </a:rPr>
              <a:t>Khalsa</a:t>
            </a:r>
            <a:r>
              <a:rPr lang="en-US" sz="1700" b="0" kern="1200" dirty="0">
                <a:solidFill>
                  <a:srgbClr val="595959"/>
                </a:solidFill>
                <a:cs typeface="Arial"/>
              </a:rPr>
              <a:t>, 2003)</a:t>
            </a:r>
          </a:p>
          <a:p>
            <a:pPr marL="228600" lvl="0" indent="-228600">
              <a:spcBef>
                <a:spcPts val="2000"/>
              </a:spcBef>
              <a:buClr>
                <a:srgbClr val="056CB6"/>
              </a:buClr>
              <a:buSzPct val="75000"/>
              <a:buFont typeface="Wingdings" pitchFamily="2" charset="2"/>
              <a:buChar char="n"/>
              <a:defRPr/>
            </a:pPr>
            <a:r>
              <a:rPr lang="en-US" sz="1700" b="0" i="1" kern="1200" dirty="0">
                <a:solidFill>
                  <a:srgbClr val="595959"/>
                </a:solidFill>
                <a:cs typeface="Arial"/>
              </a:rPr>
              <a:t>Social Skills Training</a:t>
            </a:r>
            <a:r>
              <a:rPr lang="en-US" sz="1700" b="0" kern="1200" dirty="0">
                <a:solidFill>
                  <a:srgbClr val="595959"/>
                </a:solidFill>
                <a:cs typeface="Arial"/>
              </a:rPr>
              <a:t> (Baker, 2003)</a:t>
            </a:r>
          </a:p>
          <a:p>
            <a:pPr marL="228600" lvl="0" indent="-228600">
              <a:spcBef>
                <a:spcPts val="2000"/>
              </a:spcBef>
              <a:buClr>
                <a:srgbClr val="056CB6"/>
              </a:buClr>
              <a:buSzPct val="75000"/>
              <a:buFont typeface="Wingdings" pitchFamily="2" charset="2"/>
              <a:buChar char="n"/>
              <a:defRPr/>
            </a:pPr>
            <a:r>
              <a:rPr lang="en-US" sz="1700" b="0" i="1" kern="1200" dirty="0">
                <a:solidFill>
                  <a:srgbClr val="595959"/>
                </a:solidFill>
                <a:cs typeface="Arial"/>
              </a:rPr>
              <a:t>Social Skills Activities for Secondary Students with Special Needs</a:t>
            </a:r>
            <a:r>
              <a:rPr lang="en-US" sz="1700" b="0" kern="1200" dirty="0">
                <a:solidFill>
                  <a:srgbClr val="595959"/>
                </a:solidFill>
                <a:cs typeface="Arial"/>
              </a:rPr>
              <a:t> (</a:t>
            </a:r>
            <a:r>
              <a:rPr lang="en-US" sz="1700" b="0" kern="1200" dirty="0" err="1">
                <a:solidFill>
                  <a:srgbClr val="595959"/>
                </a:solidFill>
                <a:cs typeface="Arial"/>
              </a:rPr>
              <a:t>Mannix</a:t>
            </a:r>
            <a:r>
              <a:rPr lang="en-US" sz="1700" b="0" kern="1200" dirty="0">
                <a:solidFill>
                  <a:srgbClr val="595959"/>
                </a:solidFill>
                <a:cs typeface="Arial"/>
              </a:rPr>
              <a:t>, 1998)</a:t>
            </a:r>
          </a:p>
          <a:p>
            <a:pPr marL="228600" lvl="0" indent="-228600">
              <a:spcBef>
                <a:spcPts val="2000"/>
              </a:spcBef>
              <a:buClr>
                <a:srgbClr val="056CB6"/>
              </a:buClr>
              <a:buSzPct val="75000"/>
              <a:buFont typeface="Wingdings" pitchFamily="2" charset="2"/>
              <a:buChar char="n"/>
              <a:defRPr/>
            </a:pPr>
            <a:r>
              <a:rPr lang="en-US" sz="1700" b="0" i="1" kern="1200" dirty="0">
                <a:solidFill>
                  <a:srgbClr val="595959"/>
                </a:solidFill>
                <a:cs typeface="Arial"/>
              </a:rPr>
              <a:t>The Hidden Curriculum</a:t>
            </a:r>
            <a:r>
              <a:rPr lang="en-US" sz="1700" b="0" kern="1200" dirty="0">
                <a:solidFill>
                  <a:srgbClr val="595959"/>
                </a:solidFill>
                <a:cs typeface="Arial"/>
              </a:rPr>
              <a:t> (Myles et al, 2004)</a:t>
            </a:r>
          </a:p>
          <a:p>
            <a:pPr marL="228600" lvl="0" indent="-228600">
              <a:spcBef>
                <a:spcPts val="2000"/>
              </a:spcBef>
              <a:buClr>
                <a:srgbClr val="056CB6"/>
              </a:buClr>
              <a:buSzPct val="75000"/>
              <a:buFont typeface="Wingdings" pitchFamily="2" charset="2"/>
              <a:buChar char="n"/>
              <a:defRPr/>
            </a:pPr>
            <a:r>
              <a:rPr lang="en-US" sz="1700" b="0" i="1" kern="1200" dirty="0" err="1">
                <a:solidFill>
                  <a:srgbClr val="595959"/>
                </a:solidFill>
                <a:cs typeface="Arial"/>
              </a:rPr>
              <a:t>Skillstreaming</a:t>
            </a:r>
            <a:r>
              <a:rPr lang="en-US" sz="1700" b="0" kern="1200" dirty="0">
                <a:solidFill>
                  <a:srgbClr val="595959"/>
                </a:solidFill>
                <a:cs typeface="Arial"/>
              </a:rPr>
              <a:t>  - books &amp; skill cards (McGinnis)</a:t>
            </a:r>
          </a:p>
          <a:p>
            <a:pPr marL="228600" lvl="0" indent="-228600">
              <a:spcBef>
                <a:spcPts val="2000"/>
              </a:spcBef>
              <a:buClr>
                <a:srgbClr val="056CB6"/>
              </a:buClr>
              <a:buSzPct val="75000"/>
              <a:buFont typeface="Wingdings" pitchFamily="2" charset="2"/>
              <a:buChar char="n"/>
              <a:defRPr/>
            </a:pPr>
            <a:r>
              <a:rPr lang="en-US" sz="1700" b="0" i="1" kern="1200" dirty="0">
                <a:solidFill>
                  <a:srgbClr val="595959"/>
                </a:solidFill>
                <a:cs typeface="Arial"/>
              </a:rPr>
              <a:t>Overcoming Autism</a:t>
            </a:r>
            <a:r>
              <a:rPr lang="en-US" sz="1700" b="0" kern="1200" dirty="0">
                <a:solidFill>
                  <a:srgbClr val="595959"/>
                </a:solidFill>
                <a:cs typeface="Arial"/>
              </a:rPr>
              <a:t> (</a:t>
            </a:r>
            <a:r>
              <a:rPr lang="en-US" sz="1700" b="0" kern="1200" dirty="0" err="1">
                <a:solidFill>
                  <a:srgbClr val="595959"/>
                </a:solidFill>
                <a:cs typeface="Arial"/>
              </a:rPr>
              <a:t>Koegel</a:t>
            </a:r>
            <a:r>
              <a:rPr lang="en-US" sz="1700" b="0" kern="1200" dirty="0">
                <a:solidFill>
                  <a:srgbClr val="595959"/>
                </a:solidFill>
                <a:cs typeface="Arial"/>
              </a:rPr>
              <a:t> &amp; </a:t>
            </a:r>
            <a:r>
              <a:rPr lang="en-US" sz="1700" b="0" kern="1200" dirty="0" err="1">
                <a:solidFill>
                  <a:srgbClr val="595959"/>
                </a:solidFill>
                <a:cs typeface="Arial"/>
              </a:rPr>
              <a:t>LaZebnik</a:t>
            </a:r>
            <a:r>
              <a:rPr lang="en-US" sz="1700" b="0" kern="1200" dirty="0">
                <a:solidFill>
                  <a:srgbClr val="595959"/>
                </a:solidFill>
                <a:cs typeface="Arial"/>
              </a:rPr>
              <a:t>, 2004)</a:t>
            </a:r>
            <a:endParaRPr lang="en-US" sz="1700" b="0" i="1" kern="1200" dirty="0">
              <a:solidFill>
                <a:srgbClr val="595959"/>
              </a:solidFill>
              <a:cs typeface="Arial"/>
            </a:endParaRPr>
          </a:p>
          <a:p>
            <a:pPr marL="228600" lvl="0" indent="-228600">
              <a:spcBef>
                <a:spcPts val="2000"/>
              </a:spcBef>
              <a:buClr>
                <a:srgbClr val="056CB6"/>
              </a:buClr>
              <a:buSzPct val="75000"/>
              <a:buFont typeface="Wingdings" pitchFamily="2" charset="2"/>
              <a:buChar char="n"/>
              <a:defRPr/>
            </a:pPr>
            <a:r>
              <a:rPr lang="en-US" sz="1700" b="0" u="sng" kern="1200" dirty="0">
                <a:solidFill>
                  <a:srgbClr val="FF0000"/>
                </a:solidFill>
                <a:cs typeface="Arial"/>
                <a:hlinkClick r:id="rId2"/>
              </a:rPr>
              <a:t>http://www.tonyattwood.com.au/social.html</a:t>
            </a:r>
            <a:endParaRPr lang="en-US" sz="1700" b="0" i="1" kern="1200" dirty="0">
              <a:solidFill>
                <a:srgbClr val="FF0000"/>
              </a:solidFill>
              <a:cs typeface="Arial"/>
            </a:endParaRPr>
          </a:p>
        </p:txBody>
      </p:sp>
    </p:spTree>
    <p:extLst>
      <p:ext uri="{BB962C8B-B14F-4D97-AF65-F5344CB8AC3E}">
        <p14:creationId xmlns:p14="http://schemas.microsoft.com/office/powerpoint/2010/main" xmlns="" val="2066201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868362"/>
          </a:xfrm>
        </p:spPr>
        <p:txBody>
          <a:bodyPr/>
          <a:lstStyle/>
          <a:p>
            <a:r>
              <a:rPr lang="en-US" dirty="0" smtClean="0"/>
              <a:t>Life Skills/</a:t>
            </a:r>
            <a:r>
              <a:rPr lang="en-US" dirty="0" err="1" smtClean="0"/>
              <a:t>TouchPoint</a:t>
            </a:r>
            <a:r>
              <a:rPr lang="en-US" dirty="0" smtClean="0"/>
              <a:t> Autism Services</a:t>
            </a:r>
            <a:endParaRPr lang="en-US" dirty="0"/>
          </a:p>
        </p:txBody>
      </p:sp>
      <p:sp>
        <p:nvSpPr>
          <p:cNvPr id="3" name="Content Placeholder 2"/>
          <p:cNvSpPr>
            <a:spLocks noGrp="1"/>
          </p:cNvSpPr>
          <p:nvPr>
            <p:ph idx="1"/>
          </p:nvPr>
        </p:nvSpPr>
        <p:spPr/>
        <p:txBody>
          <a:bodyPr/>
          <a:lstStyle/>
          <a:p>
            <a:pPr marL="228600" lvl="0" indent="-228600" eaLnBrk="0" hangingPunct="0">
              <a:spcBef>
                <a:spcPct val="0"/>
              </a:spcBef>
              <a:buClr>
                <a:srgbClr val="056CB6"/>
              </a:buClr>
              <a:buSzPct val="75000"/>
              <a:buFont typeface="Wingdings" pitchFamily="2" charset="2"/>
              <a:buChar char="n"/>
            </a:pPr>
            <a:r>
              <a:rPr lang="en-US" sz="2000" b="0" kern="1200" dirty="0">
                <a:solidFill>
                  <a:srgbClr val="595959"/>
                </a:solidFill>
                <a:latin typeface="Arial" charset="0"/>
                <a:cs typeface="Arial" charset="0"/>
              </a:rPr>
              <a:t>Training</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Parent Training (2 week or in-home)</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Professional Training</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Introductory Workshops</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Support Groups (parent &amp; sibling</a:t>
            </a:r>
            <a:r>
              <a:rPr lang="en-US" sz="1800" kern="1200" dirty="0" smtClean="0">
                <a:solidFill>
                  <a:srgbClr val="595959"/>
                </a:solidFill>
                <a:latin typeface="Arial" charset="0"/>
                <a:ea typeface="+mn-ea"/>
                <a:cs typeface="Arial" charset="0"/>
              </a:rPr>
              <a:t>)</a:t>
            </a:r>
          </a:p>
          <a:p>
            <a:pPr marL="457200" lvl="1" indent="-228600" eaLnBrk="0" hangingPunct="0">
              <a:spcBef>
                <a:spcPct val="0"/>
              </a:spcBef>
              <a:buClr>
                <a:srgbClr val="54B948"/>
              </a:buClr>
              <a:buSzPct val="75000"/>
              <a:buFont typeface="Wingdings" pitchFamily="2" charset="2"/>
              <a:buChar char="n"/>
            </a:pPr>
            <a:endParaRPr lang="en-US" sz="1800" kern="1200" dirty="0">
              <a:solidFill>
                <a:srgbClr val="595959"/>
              </a:solidFill>
              <a:latin typeface="Arial" charset="0"/>
              <a:ea typeface="+mn-ea"/>
              <a:cs typeface="Arial" charset="0"/>
            </a:endParaRPr>
          </a:p>
          <a:p>
            <a:pPr marL="228600" lvl="0" indent="-228600" eaLnBrk="0" hangingPunct="0">
              <a:spcBef>
                <a:spcPct val="0"/>
              </a:spcBef>
              <a:buClr>
                <a:srgbClr val="056CB6"/>
              </a:buClr>
              <a:buSzPct val="75000"/>
              <a:buFont typeface="Wingdings" pitchFamily="2" charset="2"/>
              <a:buChar char="n"/>
            </a:pPr>
            <a:r>
              <a:rPr lang="en-US" sz="2000" b="0" kern="1200" dirty="0">
                <a:solidFill>
                  <a:srgbClr val="595959"/>
                </a:solidFill>
                <a:latin typeface="Arial" charset="0"/>
                <a:cs typeface="Arial" charset="0"/>
              </a:rPr>
              <a:t>Assessment</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Behavioral/ADOS</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Communication</a:t>
            </a:r>
          </a:p>
          <a:p>
            <a:pPr marL="457200" lvl="1" indent="-228600" eaLnBrk="0" hangingPunct="0">
              <a:spcBef>
                <a:spcPct val="0"/>
              </a:spcBef>
              <a:buClr>
                <a:srgbClr val="54B948"/>
              </a:buClr>
              <a:buSzPct val="75000"/>
              <a:buFont typeface="Wingdings" pitchFamily="2" charset="2"/>
              <a:buChar char="n"/>
            </a:pPr>
            <a:r>
              <a:rPr lang="en-US" sz="1800" kern="1200" dirty="0" smtClean="0">
                <a:solidFill>
                  <a:srgbClr val="595959"/>
                </a:solidFill>
                <a:latin typeface="Arial" charset="0"/>
                <a:ea typeface="+mn-ea"/>
                <a:cs typeface="Arial" charset="0"/>
              </a:rPr>
              <a:t>OT/Sensory Integration</a:t>
            </a:r>
          </a:p>
          <a:p>
            <a:pPr marL="457200" lvl="1" indent="-228600" eaLnBrk="0" hangingPunct="0">
              <a:spcBef>
                <a:spcPct val="0"/>
              </a:spcBef>
              <a:buClr>
                <a:srgbClr val="54B948"/>
              </a:buClr>
              <a:buSzPct val="75000"/>
              <a:buFont typeface="Wingdings" pitchFamily="2" charset="2"/>
              <a:buChar char="n"/>
            </a:pPr>
            <a:endParaRPr lang="en-US" sz="1800" kern="1200" dirty="0">
              <a:solidFill>
                <a:srgbClr val="595959"/>
              </a:solidFill>
              <a:latin typeface="Arial" charset="0"/>
              <a:ea typeface="+mn-ea"/>
              <a:cs typeface="Arial" charset="0"/>
            </a:endParaRPr>
          </a:p>
          <a:p>
            <a:pPr marL="228600" lvl="0" indent="-228600" eaLnBrk="0" hangingPunct="0">
              <a:spcBef>
                <a:spcPct val="0"/>
              </a:spcBef>
              <a:buClr>
                <a:srgbClr val="056CB6"/>
              </a:buClr>
              <a:buSzPct val="75000"/>
              <a:buFont typeface="Wingdings" pitchFamily="2" charset="2"/>
              <a:buChar char="n"/>
            </a:pPr>
            <a:r>
              <a:rPr lang="en-US" sz="2000" b="0" kern="1200" dirty="0">
                <a:solidFill>
                  <a:srgbClr val="595959"/>
                </a:solidFill>
                <a:latin typeface="Arial" charset="0"/>
                <a:cs typeface="Arial" charset="0"/>
              </a:rPr>
              <a:t>Clinical Therapies</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Behavioral Therapy</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Communication Therapy</a:t>
            </a:r>
          </a:p>
          <a:p>
            <a:pPr marL="457200" lvl="1" indent="-228600" eaLnBrk="0" hangingPunct="0">
              <a:spcBef>
                <a:spcPct val="0"/>
              </a:spcBef>
              <a:buClr>
                <a:srgbClr val="54B948"/>
              </a:buClr>
              <a:buSzPct val="75000"/>
              <a:buFont typeface="Wingdings" pitchFamily="2" charset="2"/>
              <a:buChar char="n"/>
            </a:pPr>
            <a:r>
              <a:rPr lang="en-US" sz="1800" kern="1200" dirty="0" smtClean="0">
                <a:solidFill>
                  <a:srgbClr val="595959"/>
                </a:solidFill>
                <a:latin typeface="Arial" charset="0"/>
                <a:ea typeface="+mn-ea"/>
                <a:cs typeface="Arial" charset="0"/>
              </a:rPr>
              <a:t>OT/Sensory </a:t>
            </a:r>
            <a:r>
              <a:rPr lang="en-US" sz="1800" kern="1200" dirty="0">
                <a:solidFill>
                  <a:srgbClr val="595959"/>
                </a:solidFill>
                <a:latin typeface="Arial" charset="0"/>
                <a:ea typeface="+mn-ea"/>
                <a:cs typeface="Arial" charset="0"/>
              </a:rPr>
              <a:t>Integration</a:t>
            </a:r>
          </a:p>
          <a:p>
            <a:endParaRPr lang="en-US" dirty="0"/>
          </a:p>
        </p:txBody>
      </p:sp>
    </p:spTree>
    <p:extLst>
      <p:ext uri="{BB962C8B-B14F-4D97-AF65-F5344CB8AC3E}">
        <p14:creationId xmlns:p14="http://schemas.microsoft.com/office/powerpoint/2010/main" xmlns="" val="3723589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868362"/>
          </a:xfrm>
        </p:spPr>
        <p:txBody>
          <a:bodyPr/>
          <a:lstStyle/>
          <a:p>
            <a:r>
              <a:rPr lang="en-US" dirty="0">
                <a:solidFill>
                  <a:srgbClr val="FFFFFF"/>
                </a:solidFill>
              </a:rPr>
              <a:t>Life Skills/</a:t>
            </a:r>
            <a:r>
              <a:rPr lang="en-US" dirty="0" err="1">
                <a:solidFill>
                  <a:srgbClr val="FFFFFF"/>
                </a:solidFill>
              </a:rPr>
              <a:t>TouchPoint</a:t>
            </a:r>
            <a:r>
              <a:rPr lang="en-US" dirty="0">
                <a:solidFill>
                  <a:srgbClr val="FFFFFF"/>
                </a:solidFill>
              </a:rPr>
              <a:t> Autism Services</a:t>
            </a:r>
            <a:endParaRPr lang="en-US" dirty="0"/>
          </a:p>
        </p:txBody>
      </p:sp>
      <p:sp>
        <p:nvSpPr>
          <p:cNvPr id="3" name="Content Placeholder 2"/>
          <p:cNvSpPr>
            <a:spLocks noGrp="1"/>
          </p:cNvSpPr>
          <p:nvPr>
            <p:ph idx="1"/>
          </p:nvPr>
        </p:nvSpPr>
        <p:spPr/>
        <p:txBody>
          <a:bodyPr/>
          <a:lstStyle/>
          <a:p>
            <a:pPr marL="228600" lvl="0" indent="-228600" eaLnBrk="0" hangingPunct="0">
              <a:spcBef>
                <a:spcPct val="0"/>
              </a:spcBef>
              <a:buClr>
                <a:srgbClr val="056CB6"/>
              </a:buClr>
              <a:buSzPct val="75000"/>
              <a:buFont typeface="Wingdings" pitchFamily="2" charset="2"/>
              <a:buChar char="n"/>
            </a:pPr>
            <a:r>
              <a:rPr lang="en-US" sz="2000" b="0" kern="1200" dirty="0">
                <a:solidFill>
                  <a:srgbClr val="595959"/>
                </a:solidFill>
                <a:latin typeface="Arial" charset="0"/>
                <a:cs typeface="Arial" charset="0"/>
              </a:rPr>
              <a:t>Consultation</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Observation (school, church, etc.)</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School/IEP Advocacy</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In-services</a:t>
            </a:r>
          </a:p>
          <a:p>
            <a:pPr marL="228600" lvl="0" indent="-228600" eaLnBrk="0" hangingPunct="0">
              <a:spcBef>
                <a:spcPct val="0"/>
              </a:spcBef>
              <a:buClr>
                <a:srgbClr val="056CB6"/>
              </a:buClr>
              <a:buSzPct val="75000"/>
              <a:buFont typeface="Wingdings" pitchFamily="2" charset="2"/>
              <a:buChar char="n"/>
            </a:pPr>
            <a:endParaRPr lang="en-US" sz="2000" b="0" kern="1200" dirty="0">
              <a:solidFill>
                <a:srgbClr val="595959"/>
              </a:solidFill>
              <a:latin typeface="Arial" charset="0"/>
              <a:cs typeface="Arial" charset="0"/>
            </a:endParaRPr>
          </a:p>
          <a:p>
            <a:pPr marL="228600" lvl="0" indent="-228600" eaLnBrk="0" hangingPunct="0">
              <a:spcBef>
                <a:spcPct val="0"/>
              </a:spcBef>
              <a:buClr>
                <a:srgbClr val="056CB6"/>
              </a:buClr>
              <a:buSzPct val="75000"/>
              <a:buFont typeface="Wingdings" pitchFamily="2" charset="2"/>
              <a:buChar char="n"/>
            </a:pPr>
            <a:r>
              <a:rPr lang="en-US" sz="2000" b="0" kern="1200" dirty="0">
                <a:solidFill>
                  <a:srgbClr val="595959"/>
                </a:solidFill>
                <a:latin typeface="Arial" charset="0"/>
                <a:cs typeface="Arial" charset="0"/>
              </a:rPr>
              <a:t>Individual Support</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Individual Support/Supportive Respite (in-home or drop-off)</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TGIF (social group for teens with Asperger’s Syndrome)</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WAWWA (social group for adults with Asperger’s Syndrome)	</a:t>
            </a:r>
            <a:endParaRPr lang="en-US" sz="1800" kern="1200" dirty="0" smtClean="0">
              <a:solidFill>
                <a:srgbClr val="595959"/>
              </a:solidFill>
              <a:latin typeface="Arial" charset="0"/>
              <a:ea typeface="+mn-ea"/>
              <a:cs typeface="Arial" charset="0"/>
            </a:endParaRPr>
          </a:p>
          <a:p>
            <a:pPr marL="457200" lvl="1" indent="-228600" eaLnBrk="0" hangingPunct="0">
              <a:spcBef>
                <a:spcPct val="0"/>
              </a:spcBef>
              <a:buClr>
                <a:srgbClr val="54B948"/>
              </a:buClr>
              <a:buSzPct val="75000"/>
              <a:buFont typeface="Wingdings" pitchFamily="2" charset="2"/>
              <a:buChar char="n"/>
            </a:pPr>
            <a:endParaRPr lang="en-US" sz="1800" kern="1200" dirty="0">
              <a:solidFill>
                <a:srgbClr val="595959"/>
              </a:solidFill>
              <a:latin typeface="Arial" charset="0"/>
              <a:ea typeface="+mn-ea"/>
              <a:cs typeface="Arial" charset="0"/>
            </a:endParaRPr>
          </a:p>
          <a:p>
            <a:pPr marL="228600" lvl="0" indent="-228600" eaLnBrk="0" hangingPunct="0">
              <a:spcBef>
                <a:spcPct val="0"/>
              </a:spcBef>
              <a:buClr>
                <a:srgbClr val="056CB6"/>
              </a:buClr>
              <a:buSzPct val="75000"/>
              <a:buFont typeface="Wingdings" pitchFamily="2" charset="2"/>
              <a:buChar char="n"/>
            </a:pPr>
            <a:r>
              <a:rPr lang="en-US" sz="2000" b="0" kern="1200" dirty="0">
                <a:solidFill>
                  <a:srgbClr val="595959"/>
                </a:solidFill>
                <a:latin typeface="Arial" charset="0"/>
                <a:cs typeface="Arial" charset="0"/>
              </a:rPr>
              <a:t>Residential Services</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Supported Living Arrangements</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Host Families</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Support Neighbor</a:t>
            </a:r>
          </a:p>
          <a:p>
            <a:pPr marL="228600" lvl="0" indent="-228600" eaLnBrk="0" hangingPunct="0">
              <a:spcBef>
                <a:spcPct val="0"/>
              </a:spcBef>
              <a:buClr>
                <a:srgbClr val="056CB6"/>
              </a:buClr>
              <a:buSzPct val="75000"/>
              <a:buFont typeface="Wingdings" pitchFamily="2" charset="2"/>
              <a:buChar char="n"/>
            </a:pPr>
            <a:endParaRPr lang="en-US" sz="2000" b="0" kern="1200" dirty="0">
              <a:solidFill>
                <a:srgbClr val="595959"/>
              </a:solidFill>
              <a:latin typeface="Arial" charset="0"/>
              <a:cs typeface="Arial" charset="0"/>
            </a:endParaRPr>
          </a:p>
          <a:p>
            <a:pPr marL="228600" lvl="0" indent="-228600" eaLnBrk="0" hangingPunct="0">
              <a:spcBef>
                <a:spcPct val="0"/>
              </a:spcBef>
              <a:buClr>
                <a:srgbClr val="056CB6"/>
              </a:buClr>
              <a:buSzPct val="75000"/>
              <a:buFont typeface="Wingdings" pitchFamily="2" charset="2"/>
              <a:buChar char="n"/>
            </a:pPr>
            <a:r>
              <a:rPr lang="en-US" sz="2000" b="0" kern="1200" dirty="0">
                <a:solidFill>
                  <a:srgbClr val="595959"/>
                </a:solidFill>
                <a:latin typeface="Arial" charset="0"/>
                <a:cs typeface="Arial" charset="0"/>
              </a:rPr>
              <a:t>Adult Services</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Supported Employment</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Community Based Services</a:t>
            </a:r>
          </a:p>
          <a:p>
            <a:pPr marL="457200" lvl="1" indent="-228600" eaLnBrk="0" hangingPunct="0">
              <a:spcBef>
                <a:spcPct val="0"/>
              </a:spcBef>
              <a:buClr>
                <a:srgbClr val="54B948"/>
              </a:buClr>
              <a:buSzPct val="75000"/>
              <a:buFont typeface="Wingdings" pitchFamily="2" charset="2"/>
              <a:buChar char="n"/>
            </a:pPr>
            <a:r>
              <a:rPr lang="en-US" sz="1800" kern="1200" dirty="0">
                <a:solidFill>
                  <a:srgbClr val="595959"/>
                </a:solidFill>
                <a:latin typeface="Arial" charset="0"/>
                <a:ea typeface="+mn-ea"/>
                <a:cs typeface="Arial" charset="0"/>
              </a:rPr>
              <a:t>EXCELL</a:t>
            </a:r>
          </a:p>
          <a:p>
            <a:pPr marL="228600" lvl="0" indent="-228600" eaLnBrk="0" hangingPunct="0">
              <a:spcBef>
                <a:spcPct val="0"/>
              </a:spcBef>
              <a:buClr>
                <a:srgbClr val="056CB6"/>
              </a:buClr>
              <a:buSzPct val="75000"/>
              <a:buFont typeface="Wingdings" pitchFamily="2" charset="2"/>
              <a:buChar char="n"/>
            </a:pPr>
            <a:endParaRPr lang="en-US" sz="2000" b="0" kern="1200" dirty="0">
              <a:solidFill>
                <a:srgbClr val="595959"/>
              </a:solidFill>
              <a:latin typeface="Arial" charset="0"/>
              <a:cs typeface="Arial" charset="0"/>
            </a:endParaRPr>
          </a:p>
        </p:txBody>
      </p:sp>
    </p:spTree>
    <p:extLst>
      <p:ext uri="{BB962C8B-B14F-4D97-AF65-F5344CB8AC3E}">
        <p14:creationId xmlns:p14="http://schemas.microsoft.com/office/powerpoint/2010/main" xmlns="" val="2650482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Contact Information</a:t>
            </a:r>
            <a:endParaRPr lang="en-US" dirty="0"/>
          </a:p>
        </p:txBody>
      </p:sp>
      <p:sp>
        <p:nvSpPr>
          <p:cNvPr id="3" name="Content Placeholder 2"/>
          <p:cNvSpPr>
            <a:spLocks noGrp="1"/>
          </p:cNvSpPr>
          <p:nvPr>
            <p:ph idx="1"/>
          </p:nvPr>
        </p:nvSpPr>
        <p:spPr/>
        <p:txBody>
          <a:bodyPr/>
          <a:lstStyle/>
          <a:p>
            <a:pPr marL="228600" lvl="0" indent="-228600" eaLnBrk="0" hangingPunct="0">
              <a:spcBef>
                <a:spcPts val="2000"/>
              </a:spcBef>
              <a:buClr>
                <a:srgbClr val="056CB6"/>
              </a:buClr>
              <a:buSzPct val="75000"/>
              <a:buFont typeface="Wingdings" pitchFamily="2" charset="2"/>
              <a:buChar char="n"/>
            </a:pPr>
            <a:r>
              <a:rPr lang="en-US" sz="2400" b="0" kern="1200" dirty="0">
                <a:solidFill>
                  <a:srgbClr val="595959"/>
                </a:solidFill>
                <a:latin typeface="Arial" charset="0"/>
                <a:cs typeface="Arial" charset="0"/>
              </a:rPr>
              <a:t>Jennifer </a:t>
            </a:r>
            <a:r>
              <a:rPr lang="en-US" sz="2400" b="0" kern="1200" dirty="0" err="1">
                <a:solidFill>
                  <a:srgbClr val="595959"/>
                </a:solidFill>
                <a:latin typeface="Arial" charset="0"/>
                <a:cs typeface="Arial" charset="0"/>
              </a:rPr>
              <a:t>Haughey</a:t>
            </a:r>
            <a:r>
              <a:rPr lang="en-US" sz="2400" b="0" kern="1200" dirty="0">
                <a:solidFill>
                  <a:srgbClr val="595959"/>
                </a:solidFill>
                <a:latin typeface="Arial" charset="0"/>
                <a:cs typeface="Arial" charset="0"/>
              </a:rPr>
              <a:t>, </a:t>
            </a:r>
            <a:r>
              <a:rPr lang="en-US" sz="2400" b="0" kern="1200" dirty="0" smtClean="0">
                <a:solidFill>
                  <a:srgbClr val="595959"/>
                </a:solidFill>
                <a:latin typeface="Arial" charset="0"/>
                <a:cs typeface="Arial" charset="0"/>
              </a:rPr>
              <a:t>Community Education </a:t>
            </a:r>
            <a:r>
              <a:rPr lang="en-US" sz="2400" b="0" kern="1200" dirty="0">
                <a:solidFill>
                  <a:srgbClr val="595959"/>
                </a:solidFill>
                <a:latin typeface="Arial" charset="0"/>
                <a:cs typeface="Arial" charset="0"/>
              </a:rPr>
              <a:t>Specialist</a:t>
            </a:r>
          </a:p>
          <a:p>
            <a:pPr marL="457200" lvl="1" indent="-228600" eaLnBrk="0" hangingPunct="0">
              <a:spcBef>
                <a:spcPts val="600"/>
              </a:spcBef>
              <a:buClr>
                <a:srgbClr val="54B948"/>
              </a:buClr>
              <a:buSzPct val="75000"/>
              <a:buNone/>
            </a:pPr>
            <a:r>
              <a:rPr lang="en-US" sz="2400" kern="1200" dirty="0">
                <a:solidFill>
                  <a:srgbClr val="595959"/>
                </a:solidFill>
                <a:latin typeface="Arial" charset="0"/>
                <a:ea typeface="+mn-ea"/>
                <a:cs typeface="Arial" charset="0"/>
              </a:rPr>
              <a:t>	</a:t>
            </a:r>
          </a:p>
          <a:p>
            <a:pPr marL="457200" lvl="1" indent="-228600" eaLnBrk="0" hangingPunct="0">
              <a:spcBef>
                <a:spcPts val="600"/>
              </a:spcBef>
              <a:buClr>
                <a:srgbClr val="54B948"/>
              </a:buClr>
              <a:buSzPct val="75000"/>
              <a:buNone/>
            </a:pPr>
            <a:r>
              <a:rPr lang="en-US" sz="2400" kern="1200" dirty="0">
                <a:solidFill>
                  <a:srgbClr val="595959"/>
                </a:solidFill>
                <a:latin typeface="Arial" charset="0"/>
                <a:ea typeface="+mn-ea"/>
                <a:cs typeface="Arial" charset="0"/>
              </a:rPr>
              <a:t>	</a:t>
            </a:r>
            <a:r>
              <a:rPr lang="en-US" sz="2400" kern="1200" dirty="0" smtClean="0">
                <a:solidFill>
                  <a:srgbClr val="595959"/>
                </a:solidFill>
                <a:latin typeface="Arial" charset="0"/>
                <a:ea typeface="+mn-ea"/>
                <a:cs typeface="Arial" charset="0"/>
              </a:rPr>
              <a:t>Life Skills/</a:t>
            </a:r>
            <a:r>
              <a:rPr lang="en-US" sz="2400" kern="1200" dirty="0" err="1" smtClean="0">
                <a:solidFill>
                  <a:srgbClr val="595959"/>
                </a:solidFill>
                <a:latin typeface="Arial" charset="0"/>
                <a:ea typeface="+mn-ea"/>
                <a:cs typeface="Arial" charset="0"/>
              </a:rPr>
              <a:t>TouchPoint</a:t>
            </a:r>
            <a:r>
              <a:rPr lang="en-US" sz="2400" kern="1200" dirty="0" smtClean="0">
                <a:solidFill>
                  <a:srgbClr val="595959"/>
                </a:solidFill>
                <a:latin typeface="Arial" charset="0"/>
                <a:ea typeface="+mn-ea"/>
                <a:cs typeface="Arial" charset="0"/>
              </a:rPr>
              <a:t> </a:t>
            </a:r>
            <a:r>
              <a:rPr lang="en-US" sz="2400" kern="1200" dirty="0">
                <a:solidFill>
                  <a:srgbClr val="595959"/>
                </a:solidFill>
                <a:latin typeface="Arial" charset="0"/>
                <a:ea typeface="+mn-ea"/>
                <a:cs typeface="Arial" charset="0"/>
              </a:rPr>
              <a:t>Autism Services</a:t>
            </a:r>
          </a:p>
          <a:p>
            <a:pPr marL="457200" lvl="1" indent="-228600" eaLnBrk="0" hangingPunct="0">
              <a:spcBef>
                <a:spcPts val="600"/>
              </a:spcBef>
              <a:buClr>
                <a:srgbClr val="54B948"/>
              </a:buClr>
              <a:buSzPct val="75000"/>
              <a:buNone/>
            </a:pPr>
            <a:r>
              <a:rPr lang="en-US" sz="2400" kern="1200" dirty="0">
                <a:solidFill>
                  <a:srgbClr val="595959"/>
                </a:solidFill>
                <a:latin typeface="Arial" charset="0"/>
                <a:ea typeface="+mn-ea"/>
                <a:cs typeface="Arial" charset="0"/>
              </a:rPr>
              <a:t>    </a:t>
            </a:r>
            <a:r>
              <a:rPr lang="en-US" sz="2400" kern="1200" dirty="0" smtClean="0">
                <a:solidFill>
                  <a:srgbClr val="595959"/>
                </a:solidFill>
                <a:latin typeface="Arial" charset="0"/>
                <a:ea typeface="+mn-ea"/>
                <a:cs typeface="Arial" charset="0"/>
              </a:rPr>
              <a:t>10176 Corporate Square Dr.</a:t>
            </a:r>
            <a:endParaRPr lang="en-US" sz="2400" kern="1200" dirty="0">
              <a:solidFill>
                <a:srgbClr val="595959"/>
              </a:solidFill>
              <a:latin typeface="Arial" charset="0"/>
              <a:ea typeface="+mn-ea"/>
              <a:cs typeface="Arial" charset="0"/>
            </a:endParaRPr>
          </a:p>
          <a:p>
            <a:pPr marL="457200" lvl="1" indent="-228600" eaLnBrk="0" hangingPunct="0">
              <a:spcBef>
                <a:spcPts val="600"/>
              </a:spcBef>
              <a:buClr>
                <a:srgbClr val="54B948"/>
              </a:buClr>
              <a:buSzPct val="75000"/>
              <a:buNone/>
            </a:pPr>
            <a:r>
              <a:rPr lang="en-US" sz="2400" kern="1200" dirty="0">
                <a:solidFill>
                  <a:srgbClr val="595959"/>
                </a:solidFill>
                <a:latin typeface="Arial" charset="0"/>
                <a:ea typeface="+mn-ea"/>
                <a:cs typeface="Arial" charset="0"/>
              </a:rPr>
              <a:t>    St. Louis, Missouri 63132</a:t>
            </a:r>
          </a:p>
          <a:p>
            <a:pPr marL="457200" lvl="1" indent="-228600" eaLnBrk="0" hangingPunct="0">
              <a:spcBef>
                <a:spcPts val="600"/>
              </a:spcBef>
              <a:buClr>
                <a:srgbClr val="54B948"/>
              </a:buClr>
              <a:buSzPct val="75000"/>
              <a:buNone/>
            </a:pPr>
            <a:endParaRPr lang="en-US" sz="2400" kern="1200" dirty="0">
              <a:solidFill>
                <a:srgbClr val="595959"/>
              </a:solidFill>
              <a:latin typeface="Arial" charset="0"/>
              <a:ea typeface="+mn-ea"/>
              <a:cs typeface="Arial" charset="0"/>
            </a:endParaRPr>
          </a:p>
          <a:p>
            <a:pPr marL="457200" lvl="1" indent="-228600" eaLnBrk="0" hangingPunct="0">
              <a:spcBef>
                <a:spcPts val="600"/>
              </a:spcBef>
              <a:buClr>
                <a:srgbClr val="54B948"/>
              </a:buClr>
              <a:buSzPct val="75000"/>
              <a:buFont typeface="Wingdings" pitchFamily="2" charset="2"/>
              <a:buChar char="n"/>
            </a:pPr>
            <a:r>
              <a:rPr lang="en-US" sz="2400" kern="1200" dirty="0">
                <a:solidFill>
                  <a:srgbClr val="595959"/>
                </a:solidFill>
                <a:latin typeface="Arial" charset="0"/>
                <a:ea typeface="+mn-ea"/>
                <a:cs typeface="Arial" charset="0"/>
              </a:rPr>
              <a:t>(314) 432-6200, ext. 206</a:t>
            </a:r>
          </a:p>
          <a:p>
            <a:pPr marL="457200" lvl="1" indent="-228600" eaLnBrk="0" hangingPunct="0">
              <a:spcBef>
                <a:spcPts val="600"/>
              </a:spcBef>
              <a:buClr>
                <a:srgbClr val="54B948"/>
              </a:buClr>
              <a:buSzPct val="75000"/>
              <a:buFont typeface="Wingdings" pitchFamily="2" charset="2"/>
              <a:buChar char="n"/>
            </a:pPr>
            <a:r>
              <a:rPr lang="en-US" sz="2400" kern="1200" dirty="0" smtClean="0">
                <a:solidFill>
                  <a:prstClr val="black"/>
                </a:solidFill>
                <a:latin typeface="Arial" charset="0"/>
                <a:ea typeface="+mn-ea"/>
                <a:cs typeface="Arial" charset="0"/>
                <a:hlinkClick r:id="rId2"/>
              </a:rPr>
              <a:t>jennifer.haughey@tpamail.org</a:t>
            </a:r>
            <a:endParaRPr lang="en-US" sz="2400" kern="1200" dirty="0">
              <a:solidFill>
                <a:prstClr val="black"/>
              </a:solidFill>
              <a:latin typeface="Arial" charset="0"/>
              <a:ea typeface="+mn-ea"/>
              <a:cs typeface="Arial" charset="0"/>
            </a:endParaRPr>
          </a:p>
          <a:p>
            <a:pPr marL="457200" lvl="1" indent="-228600" eaLnBrk="0" hangingPunct="0">
              <a:spcBef>
                <a:spcPts val="600"/>
              </a:spcBef>
              <a:buClr>
                <a:srgbClr val="54B948"/>
              </a:buClr>
              <a:buSzPct val="75000"/>
              <a:buFont typeface="Wingdings" pitchFamily="2" charset="2"/>
              <a:buChar char="n"/>
            </a:pPr>
            <a:endParaRPr lang="en-US" sz="2400" kern="1200" dirty="0">
              <a:solidFill>
                <a:prstClr val="black"/>
              </a:solidFill>
              <a:latin typeface="Arial" charset="0"/>
              <a:ea typeface="+mn-ea"/>
              <a:cs typeface="Arial" charset="0"/>
            </a:endParaRPr>
          </a:p>
          <a:p>
            <a:pPr marL="457200" lvl="1" indent="-228600" eaLnBrk="0" hangingPunct="0">
              <a:spcBef>
                <a:spcPts val="600"/>
              </a:spcBef>
              <a:buClr>
                <a:srgbClr val="54B948"/>
              </a:buClr>
              <a:buSzPct val="75000"/>
              <a:buFont typeface="Wingdings" pitchFamily="2" charset="2"/>
              <a:buChar char="n"/>
            </a:pPr>
            <a:r>
              <a:rPr lang="en-US" sz="2400" kern="1200" dirty="0">
                <a:solidFill>
                  <a:prstClr val="black"/>
                </a:solidFill>
                <a:latin typeface="Arial" charset="0"/>
                <a:ea typeface="+mn-ea"/>
                <a:cs typeface="Arial" charset="0"/>
              </a:rPr>
              <a:t>Website:  www.touchpointautism.org</a:t>
            </a:r>
          </a:p>
          <a:p>
            <a:endParaRPr lang="en-US" dirty="0"/>
          </a:p>
        </p:txBody>
      </p:sp>
    </p:spTree>
    <p:extLst>
      <p:ext uri="{BB962C8B-B14F-4D97-AF65-F5344CB8AC3E}">
        <p14:creationId xmlns:p14="http://schemas.microsoft.com/office/powerpoint/2010/main" xmlns="" val="741846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Diagnosis</a:t>
            </a:r>
            <a:endParaRPr lang="en-US" dirty="0"/>
          </a:p>
        </p:txBody>
      </p:sp>
      <p:sp>
        <p:nvSpPr>
          <p:cNvPr id="3" name="Content Placeholder 2"/>
          <p:cNvSpPr>
            <a:spLocks noGrp="1"/>
          </p:cNvSpPr>
          <p:nvPr>
            <p:ph idx="1"/>
          </p:nvPr>
        </p:nvSpPr>
        <p:spPr/>
        <p:txBody>
          <a:bodyPr/>
          <a:lstStyle/>
          <a:p>
            <a:pPr marL="274320" lvl="0" indent="-274320" fontAlgn="auto">
              <a:lnSpc>
                <a:spcPct val="150000"/>
              </a:lnSpc>
              <a:spcBef>
                <a:spcPts val="2000"/>
              </a:spcBef>
              <a:spcAft>
                <a:spcPts val="0"/>
              </a:spcAft>
              <a:buClr>
                <a:srgbClr val="54B948"/>
              </a:buClr>
              <a:buSzPct val="75000"/>
              <a:buFont typeface="Wingdings 2"/>
              <a:buChar char=""/>
              <a:defRPr/>
            </a:pPr>
            <a:r>
              <a:rPr lang="en-US" sz="2000" b="0" kern="1200" dirty="0">
                <a:solidFill>
                  <a:prstClr val="black">
                    <a:lumMod val="65000"/>
                    <a:lumOff val="35000"/>
                  </a:prstClr>
                </a:solidFill>
                <a:cs typeface="Arial"/>
              </a:rPr>
              <a:t>Pervasive Developmental Disorders (medical diagnosis):     </a:t>
            </a:r>
          </a:p>
          <a:p>
            <a:pPr marL="685800" lvl="2" indent="-246888" fontAlgn="auto">
              <a:lnSpc>
                <a:spcPct val="150000"/>
              </a:lnSpc>
              <a:spcBef>
                <a:spcPts val="600"/>
              </a:spcBef>
              <a:spcAft>
                <a:spcPts val="0"/>
              </a:spcAft>
              <a:buClr>
                <a:srgbClr val="056CB6"/>
              </a:buClr>
              <a:buSzPct val="75000"/>
              <a:buFont typeface="Wingdings 2"/>
              <a:buChar char=""/>
              <a:defRPr/>
            </a:pPr>
            <a:r>
              <a:rPr lang="en-US" sz="2200" kern="1200" dirty="0" err="1">
                <a:solidFill>
                  <a:prstClr val="black">
                    <a:lumMod val="65000"/>
                    <a:lumOff val="35000"/>
                  </a:prstClr>
                </a:solidFill>
                <a:ea typeface="+mn-ea"/>
                <a:cs typeface="Arial"/>
              </a:rPr>
              <a:t>Rett’s</a:t>
            </a:r>
            <a:r>
              <a:rPr lang="en-US" sz="2200" kern="1200" dirty="0">
                <a:solidFill>
                  <a:prstClr val="black">
                    <a:lumMod val="65000"/>
                    <a:lumOff val="35000"/>
                  </a:prstClr>
                </a:solidFill>
                <a:ea typeface="+mn-ea"/>
                <a:cs typeface="Arial"/>
              </a:rPr>
              <a:t> Disorder</a:t>
            </a:r>
          </a:p>
          <a:p>
            <a:pPr marL="685800" lvl="2" indent="-246888" fontAlgn="auto">
              <a:lnSpc>
                <a:spcPct val="150000"/>
              </a:lnSpc>
              <a:spcBef>
                <a:spcPts val="600"/>
              </a:spcBef>
              <a:spcAft>
                <a:spcPts val="0"/>
              </a:spcAft>
              <a:buClr>
                <a:srgbClr val="056CB6"/>
              </a:buClr>
              <a:buSzPct val="75000"/>
              <a:buFont typeface="Wingdings 2"/>
              <a:buChar char=""/>
              <a:defRPr/>
            </a:pPr>
            <a:r>
              <a:rPr lang="en-US" sz="2200" kern="1200" dirty="0">
                <a:solidFill>
                  <a:prstClr val="black">
                    <a:lumMod val="65000"/>
                    <a:lumOff val="35000"/>
                  </a:prstClr>
                </a:solidFill>
                <a:ea typeface="+mn-ea"/>
                <a:cs typeface="Arial"/>
              </a:rPr>
              <a:t>Childhood Disintegrative Disorder</a:t>
            </a:r>
          </a:p>
          <a:p>
            <a:pPr marL="685800" lvl="2" indent="-246888" fontAlgn="auto">
              <a:lnSpc>
                <a:spcPct val="150000"/>
              </a:lnSpc>
              <a:spcBef>
                <a:spcPts val="600"/>
              </a:spcBef>
              <a:spcAft>
                <a:spcPts val="0"/>
              </a:spcAft>
              <a:buClr>
                <a:srgbClr val="056CB6"/>
              </a:buClr>
              <a:buSzPct val="75000"/>
              <a:buFont typeface="Wingdings 2"/>
              <a:buChar char=""/>
              <a:defRPr/>
            </a:pPr>
            <a:r>
              <a:rPr lang="en-US" sz="2200" kern="1200" dirty="0">
                <a:solidFill>
                  <a:prstClr val="black">
                    <a:lumMod val="65000"/>
                    <a:lumOff val="35000"/>
                  </a:prstClr>
                </a:solidFill>
                <a:ea typeface="+mn-ea"/>
                <a:cs typeface="Arial"/>
              </a:rPr>
              <a:t>Autistic Disorder</a:t>
            </a:r>
          </a:p>
          <a:p>
            <a:pPr marL="685800" lvl="2" indent="-246888" fontAlgn="auto">
              <a:lnSpc>
                <a:spcPct val="150000"/>
              </a:lnSpc>
              <a:spcBef>
                <a:spcPts val="600"/>
              </a:spcBef>
              <a:spcAft>
                <a:spcPts val="0"/>
              </a:spcAft>
              <a:buClr>
                <a:srgbClr val="056CB6"/>
              </a:buClr>
              <a:buSzPct val="75000"/>
              <a:buFont typeface="Wingdings 2"/>
              <a:buChar char=""/>
              <a:defRPr/>
            </a:pPr>
            <a:r>
              <a:rPr lang="en-US" sz="2200" kern="1200" dirty="0">
                <a:solidFill>
                  <a:prstClr val="black">
                    <a:lumMod val="65000"/>
                    <a:lumOff val="35000"/>
                  </a:prstClr>
                </a:solidFill>
                <a:ea typeface="+mn-ea"/>
                <a:cs typeface="Arial"/>
              </a:rPr>
              <a:t>Asperger’s Disorder</a:t>
            </a:r>
          </a:p>
          <a:p>
            <a:pPr marL="685800" lvl="2" indent="-246888" fontAlgn="auto">
              <a:lnSpc>
                <a:spcPct val="150000"/>
              </a:lnSpc>
              <a:spcBef>
                <a:spcPts val="600"/>
              </a:spcBef>
              <a:spcAft>
                <a:spcPts val="0"/>
              </a:spcAft>
              <a:buClr>
                <a:srgbClr val="056CB6"/>
              </a:buClr>
              <a:buSzPct val="75000"/>
              <a:buFont typeface="Wingdings 2"/>
              <a:buChar char=""/>
              <a:defRPr/>
            </a:pPr>
            <a:r>
              <a:rPr lang="en-US" sz="2200" kern="1200" dirty="0">
                <a:solidFill>
                  <a:prstClr val="black">
                    <a:lumMod val="65000"/>
                    <a:lumOff val="35000"/>
                  </a:prstClr>
                </a:solidFill>
                <a:ea typeface="+mn-ea"/>
                <a:cs typeface="Arial"/>
              </a:rPr>
              <a:t>Pervasive Developmental Disorder – Not Otherwise Specified</a:t>
            </a:r>
            <a:endParaRPr lang="en-US" sz="2600" kern="1200" dirty="0">
              <a:solidFill>
                <a:prstClr val="black">
                  <a:lumMod val="65000"/>
                  <a:lumOff val="35000"/>
                </a:prstClr>
              </a:solidFill>
              <a:ea typeface="+mn-ea"/>
              <a:cs typeface="Arial"/>
            </a:endParaRPr>
          </a:p>
          <a:p>
            <a:pPr marL="685800" lvl="2" indent="-246888" fontAlgn="auto">
              <a:lnSpc>
                <a:spcPct val="150000"/>
              </a:lnSpc>
              <a:spcBef>
                <a:spcPts val="600"/>
              </a:spcBef>
              <a:spcAft>
                <a:spcPts val="0"/>
              </a:spcAft>
              <a:buClr>
                <a:srgbClr val="056CB6"/>
              </a:buClr>
              <a:buSzPct val="75000"/>
              <a:buNone/>
              <a:defRPr/>
            </a:pPr>
            <a:endParaRPr lang="en-US" sz="2200" kern="1200" dirty="0">
              <a:solidFill>
                <a:prstClr val="black">
                  <a:lumMod val="65000"/>
                  <a:lumOff val="35000"/>
                </a:prstClr>
              </a:solidFill>
              <a:ea typeface="+mn-ea"/>
              <a:cs typeface="Arial"/>
            </a:endParaRPr>
          </a:p>
          <a:p>
            <a:pPr marL="685800" lvl="2" indent="-246888" fontAlgn="auto">
              <a:lnSpc>
                <a:spcPct val="150000"/>
              </a:lnSpc>
              <a:spcBef>
                <a:spcPts val="600"/>
              </a:spcBef>
              <a:spcAft>
                <a:spcPts val="0"/>
              </a:spcAft>
              <a:buClr>
                <a:srgbClr val="056CB6"/>
              </a:buClr>
              <a:buSzPct val="75000"/>
              <a:buNone/>
              <a:defRPr/>
            </a:pPr>
            <a:r>
              <a:rPr lang="en-US" sz="2200" kern="1200" dirty="0">
                <a:solidFill>
                  <a:prstClr val="black">
                    <a:lumMod val="65000"/>
                    <a:lumOff val="35000"/>
                  </a:prstClr>
                </a:solidFill>
                <a:ea typeface="+mn-ea"/>
                <a:cs typeface="Arial"/>
              </a:rPr>
              <a:t>Educational Diagnosis for all = Autism</a:t>
            </a:r>
          </a:p>
          <a:p>
            <a:endParaRPr lang="en-US" dirty="0"/>
          </a:p>
        </p:txBody>
      </p:sp>
    </p:spTree>
    <p:extLst>
      <p:ext uri="{BB962C8B-B14F-4D97-AF65-F5344CB8AC3E}">
        <p14:creationId xmlns:p14="http://schemas.microsoft.com/office/powerpoint/2010/main" xmlns="" val="2997687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Autism:  Main Characteristics</a:t>
            </a:r>
            <a:endParaRPr lang="en-US" dirty="0"/>
          </a:p>
        </p:txBody>
      </p:sp>
      <p:sp>
        <p:nvSpPr>
          <p:cNvPr id="3" name="Content Placeholder 2"/>
          <p:cNvSpPr>
            <a:spLocks noGrp="1"/>
          </p:cNvSpPr>
          <p:nvPr>
            <p:ph idx="1"/>
          </p:nvPr>
        </p:nvSpPr>
        <p:spPr>
          <a:xfrm>
            <a:off x="457200" y="2209800"/>
            <a:ext cx="8229600" cy="4267199"/>
          </a:xfrm>
        </p:spPr>
        <p:txBody>
          <a:bodyPr/>
          <a:lstStyle/>
          <a:p>
            <a:pPr marL="228600" lvl="0" indent="-228600">
              <a:spcBef>
                <a:spcPts val="2000"/>
              </a:spcBef>
              <a:buClr>
                <a:srgbClr val="056CB6"/>
              </a:buClr>
              <a:buSzPct val="75000"/>
              <a:buFont typeface="Wingdings" pitchFamily="2" charset="2"/>
              <a:buChar char="n"/>
            </a:pPr>
            <a:r>
              <a:rPr lang="en-US" sz="2800" b="0" kern="1200" dirty="0">
                <a:solidFill>
                  <a:srgbClr val="595959"/>
                </a:solidFill>
                <a:latin typeface="Arial" charset="0"/>
                <a:cs typeface="Arial" charset="0"/>
              </a:rPr>
              <a:t>Difficulty with Social Interactions</a:t>
            </a:r>
          </a:p>
          <a:p>
            <a:pPr marL="228600" lvl="0" indent="-228600">
              <a:spcBef>
                <a:spcPts val="2000"/>
              </a:spcBef>
              <a:buClr>
                <a:srgbClr val="056CB6"/>
              </a:buClr>
              <a:buSzPct val="75000"/>
              <a:buFont typeface="Wingdings" pitchFamily="2" charset="2"/>
              <a:buChar char="n"/>
            </a:pPr>
            <a:r>
              <a:rPr lang="en-US" sz="2800" b="0" kern="1200" dirty="0">
                <a:solidFill>
                  <a:srgbClr val="595959"/>
                </a:solidFill>
                <a:latin typeface="Arial" charset="0"/>
                <a:cs typeface="Arial" charset="0"/>
              </a:rPr>
              <a:t>Difficulty with Communication</a:t>
            </a:r>
          </a:p>
          <a:p>
            <a:pPr marL="228600" lvl="0" indent="-228600">
              <a:spcBef>
                <a:spcPts val="2000"/>
              </a:spcBef>
              <a:buClr>
                <a:srgbClr val="056CB6"/>
              </a:buClr>
              <a:buSzPct val="75000"/>
              <a:buFont typeface="Wingdings" pitchFamily="2" charset="2"/>
              <a:buChar char="n"/>
            </a:pPr>
            <a:r>
              <a:rPr lang="en-US" sz="2800" b="0" kern="1200" dirty="0">
                <a:solidFill>
                  <a:srgbClr val="595959"/>
                </a:solidFill>
                <a:latin typeface="Arial" charset="0"/>
                <a:cs typeface="Arial" charset="0"/>
              </a:rPr>
              <a:t>Restricted Repertoire of Behaviors (insistence on sameness)</a:t>
            </a:r>
          </a:p>
          <a:p>
            <a:endParaRPr lang="en-US" dirty="0"/>
          </a:p>
        </p:txBody>
      </p:sp>
    </p:spTree>
    <p:extLst>
      <p:ext uri="{BB962C8B-B14F-4D97-AF65-F5344CB8AC3E}">
        <p14:creationId xmlns:p14="http://schemas.microsoft.com/office/powerpoint/2010/main" xmlns="" val="1086741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Difficulty with Social Interactions</a:t>
            </a:r>
            <a:endParaRPr lang="en-US" dirty="0"/>
          </a:p>
        </p:txBody>
      </p:sp>
      <p:sp>
        <p:nvSpPr>
          <p:cNvPr id="5" name="Content Placeholder 4"/>
          <p:cNvSpPr>
            <a:spLocks noGrp="1"/>
          </p:cNvSpPr>
          <p:nvPr>
            <p:ph sz="half" idx="1"/>
          </p:nvPr>
        </p:nvSpPr>
        <p:spPr>
          <a:xfrm>
            <a:off x="457200" y="1447800"/>
            <a:ext cx="8229600" cy="4949825"/>
          </a:xfrm>
        </p:spPr>
        <p:txBody>
          <a:bodyPr/>
          <a:lstStyle/>
          <a:p>
            <a:pPr marL="274320" lvl="0" indent="-274320" fontAlgn="auto">
              <a:lnSpc>
                <a:spcPct val="150000"/>
              </a:lnSpc>
              <a:spcBef>
                <a:spcPts val="600"/>
              </a:spcBef>
              <a:spcAft>
                <a:spcPts val="0"/>
              </a:spcAft>
              <a:buClr>
                <a:srgbClr val="54B948"/>
              </a:buClr>
              <a:buSzPct val="75000"/>
              <a:buFont typeface="Wingdings 2"/>
              <a:buChar char=""/>
              <a:defRPr/>
            </a:pPr>
            <a:r>
              <a:rPr lang="en-US" sz="2200" b="0" kern="1200" dirty="0">
                <a:solidFill>
                  <a:prstClr val="black">
                    <a:lumMod val="65000"/>
                    <a:lumOff val="35000"/>
                  </a:prstClr>
                </a:solidFill>
                <a:cs typeface="Arial"/>
              </a:rPr>
              <a:t>Limited eye contact</a:t>
            </a:r>
          </a:p>
          <a:p>
            <a:pPr marL="274320" lvl="0" indent="-274320" fontAlgn="auto">
              <a:lnSpc>
                <a:spcPct val="150000"/>
              </a:lnSpc>
              <a:spcBef>
                <a:spcPts val="600"/>
              </a:spcBef>
              <a:spcAft>
                <a:spcPts val="0"/>
              </a:spcAft>
              <a:buClr>
                <a:srgbClr val="54B948"/>
              </a:buClr>
              <a:buSzPct val="75000"/>
              <a:buFont typeface="Wingdings 2"/>
              <a:buChar char=""/>
              <a:defRPr/>
            </a:pPr>
            <a:r>
              <a:rPr lang="en-US" sz="2200" b="0" kern="1200" dirty="0">
                <a:solidFill>
                  <a:prstClr val="black">
                    <a:lumMod val="65000"/>
                    <a:lumOff val="35000"/>
                  </a:prstClr>
                </a:solidFill>
                <a:cs typeface="Arial"/>
              </a:rPr>
              <a:t>Difficulty with relationships with similar age peers</a:t>
            </a:r>
          </a:p>
          <a:p>
            <a:pPr marL="274320" lvl="0" indent="-274320" fontAlgn="auto">
              <a:lnSpc>
                <a:spcPct val="150000"/>
              </a:lnSpc>
              <a:spcBef>
                <a:spcPts val="600"/>
              </a:spcBef>
              <a:spcAft>
                <a:spcPts val="0"/>
              </a:spcAft>
              <a:buClr>
                <a:srgbClr val="54B948"/>
              </a:buClr>
              <a:buSzPct val="75000"/>
              <a:buFont typeface="Wingdings 2"/>
              <a:buChar char=""/>
              <a:defRPr/>
            </a:pPr>
            <a:r>
              <a:rPr lang="en-US" sz="2200" b="0" kern="1200" dirty="0">
                <a:solidFill>
                  <a:prstClr val="black">
                    <a:lumMod val="65000"/>
                    <a:lumOff val="35000"/>
                  </a:prstClr>
                </a:solidFill>
                <a:cs typeface="Arial"/>
              </a:rPr>
              <a:t>Lack of understanding of social rules of interaction</a:t>
            </a:r>
          </a:p>
          <a:p>
            <a:pPr marL="274320" lvl="0" indent="-274320" fontAlgn="auto">
              <a:lnSpc>
                <a:spcPct val="150000"/>
              </a:lnSpc>
              <a:spcBef>
                <a:spcPts val="600"/>
              </a:spcBef>
              <a:spcAft>
                <a:spcPts val="0"/>
              </a:spcAft>
              <a:buClr>
                <a:srgbClr val="54B948"/>
              </a:buClr>
              <a:buSzPct val="75000"/>
              <a:buFont typeface="Wingdings 2"/>
              <a:buChar char=""/>
              <a:defRPr/>
            </a:pPr>
            <a:r>
              <a:rPr lang="en-US" sz="2200" b="0" kern="1200" dirty="0">
                <a:solidFill>
                  <a:srgbClr val="595959"/>
                </a:solidFill>
                <a:latin typeface="Arial" charset="0"/>
                <a:cs typeface="Arial" charset="0"/>
              </a:rPr>
              <a:t>Unaware of social conventions or codes of conduct</a:t>
            </a:r>
            <a:endParaRPr lang="en-US" sz="2200" b="0" kern="1200" dirty="0">
              <a:solidFill>
                <a:prstClr val="black">
                  <a:lumMod val="65000"/>
                  <a:lumOff val="35000"/>
                </a:prstClr>
              </a:solidFill>
              <a:cs typeface="Arial"/>
            </a:endParaRPr>
          </a:p>
          <a:p>
            <a:pPr marL="274320" lvl="0" indent="-274320" fontAlgn="auto">
              <a:lnSpc>
                <a:spcPct val="150000"/>
              </a:lnSpc>
              <a:spcBef>
                <a:spcPts val="600"/>
              </a:spcBef>
              <a:spcAft>
                <a:spcPts val="0"/>
              </a:spcAft>
              <a:buClr>
                <a:srgbClr val="54B948"/>
              </a:buClr>
              <a:buSzPct val="75000"/>
              <a:buFont typeface="Wingdings 2"/>
              <a:buChar char=""/>
              <a:defRPr/>
            </a:pPr>
            <a:r>
              <a:rPr lang="en-US" sz="2200" b="0" kern="1200" dirty="0">
                <a:solidFill>
                  <a:prstClr val="black">
                    <a:lumMod val="65000"/>
                    <a:lumOff val="35000"/>
                  </a:prstClr>
                </a:solidFill>
                <a:cs typeface="Arial"/>
              </a:rPr>
              <a:t>Lack empathy</a:t>
            </a:r>
          </a:p>
          <a:p>
            <a:pPr marL="274320" lvl="0" indent="-274320" fontAlgn="auto">
              <a:lnSpc>
                <a:spcPct val="150000"/>
              </a:lnSpc>
              <a:spcBef>
                <a:spcPts val="600"/>
              </a:spcBef>
              <a:spcAft>
                <a:spcPts val="0"/>
              </a:spcAft>
              <a:buClr>
                <a:srgbClr val="54B948"/>
              </a:buClr>
              <a:buSzPct val="75000"/>
              <a:buFont typeface="Wingdings 2"/>
              <a:buChar char=""/>
              <a:defRPr/>
            </a:pPr>
            <a:r>
              <a:rPr lang="en-US" sz="2200" b="0" kern="1200" dirty="0">
                <a:solidFill>
                  <a:prstClr val="black">
                    <a:lumMod val="65000"/>
                    <a:lumOff val="35000"/>
                  </a:prstClr>
                </a:solidFill>
                <a:cs typeface="Arial"/>
              </a:rPr>
              <a:t>Difficulty reading social cues</a:t>
            </a:r>
          </a:p>
          <a:p>
            <a:pPr marL="274320" lvl="0" indent="-274320" fontAlgn="auto">
              <a:lnSpc>
                <a:spcPct val="150000"/>
              </a:lnSpc>
              <a:spcBef>
                <a:spcPts val="600"/>
              </a:spcBef>
              <a:spcAft>
                <a:spcPts val="0"/>
              </a:spcAft>
              <a:buClr>
                <a:srgbClr val="54B948"/>
              </a:buClr>
              <a:buSzPct val="75000"/>
              <a:buFont typeface="Wingdings 2"/>
              <a:buChar char=""/>
              <a:defRPr/>
            </a:pPr>
            <a:r>
              <a:rPr lang="en-US" sz="2200" b="0" kern="1200" dirty="0">
                <a:solidFill>
                  <a:prstClr val="black">
                    <a:lumMod val="65000"/>
                    <a:lumOff val="35000"/>
                  </a:prstClr>
                </a:solidFill>
                <a:cs typeface="Arial"/>
              </a:rPr>
              <a:t>Expression of emotions may be odd</a:t>
            </a:r>
          </a:p>
          <a:p>
            <a:pPr marL="274320" lvl="0" indent="-274320" fontAlgn="auto">
              <a:lnSpc>
                <a:spcPct val="150000"/>
              </a:lnSpc>
              <a:spcBef>
                <a:spcPts val="600"/>
              </a:spcBef>
              <a:spcAft>
                <a:spcPts val="0"/>
              </a:spcAft>
              <a:buClr>
                <a:srgbClr val="54B948"/>
              </a:buClr>
              <a:buSzPct val="75000"/>
              <a:buFont typeface="Wingdings 2"/>
              <a:buChar char=""/>
              <a:defRPr/>
            </a:pPr>
            <a:r>
              <a:rPr lang="en-US" sz="2200" b="0" kern="1200" dirty="0">
                <a:solidFill>
                  <a:prstClr val="black">
                    <a:lumMod val="65000"/>
                    <a:lumOff val="35000"/>
                  </a:prstClr>
                </a:solidFill>
                <a:cs typeface="Arial"/>
              </a:rPr>
              <a:t>May be resistant to physical contact/Don’t understand personal space</a:t>
            </a:r>
          </a:p>
          <a:p>
            <a:endParaRPr lang="en-US" dirty="0"/>
          </a:p>
        </p:txBody>
      </p:sp>
    </p:spTree>
    <p:extLst>
      <p:ext uri="{BB962C8B-B14F-4D97-AF65-F5344CB8AC3E}">
        <p14:creationId xmlns:p14="http://schemas.microsoft.com/office/powerpoint/2010/main" xmlns="" val="3049946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Difficulty with Social Interactions</a:t>
            </a:r>
            <a:endParaRPr lang="en-US" dirty="0"/>
          </a:p>
        </p:txBody>
      </p:sp>
      <p:sp>
        <p:nvSpPr>
          <p:cNvPr id="3" name="Content Placeholder 2"/>
          <p:cNvSpPr>
            <a:spLocks noGrp="1"/>
          </p:cNvSpPr>
          <p:nvPr>
            <p:ph sz="half" idx="1"/>
          </p:nvPr>
        </p:nvSpPr>
        <p:spPr>
          <a:xfrm>
            <a:off x="457200" y="1447800"/>
            <a:ext cx="8229600" cy="4949825"/>
          </a:xfrm>
        </p:spPr>
        <p:txBody>
          <a:bodyPr/>
          <a:lstStyle/>
          <a:p>
            <a:pPr marL="228600" lvl="0" indent="-228600">
              <a:lnSpc>
                <a:spcPct val="150000"/>
              </a:lnSpc>
              <a:spcBef>
                <a:spcPts val="600"/>
              </a:spcBef>
              <a:buClr>
                <a:srgbClr val="056CB6"/>
              </a:buClr>
              <a:buSzPct val="75000"/>
              <a:buFont typeface="Wingdings" pitchFamily="2" charset="2"/>
              <a:buChar char="n"/>
            </a:pPr>
            <a:r>
              <a:rPr lang="en-US" sz="2400" b="0" kern="1200" dirty="0">
                <a:solidFill>
                  <a:srgbClr val="595959"/>
                </a:solidFill>
                <a:latin typeface="Arial" charset="0"/>
                <a:cs typeface="Arial" charset="0"/>
              </a:rPr>
              <a:t>Difficulty initiating and sustaining interactions</a:t>
            </a:r>
          </a:p>
          <a:p>
            <a:pPr marL="228600" lvl="0" indent="-228600">
              <a:lnSpc>
                <a:spcPct val="150000"/>
              </a:lnSpc>
              <a:spcBef>
                <a:spcPts val="600"/>
              </a:spcBef>
              <a:buClr>
                <a:srgbClr val="056CB6"/>
              </a:buClr>
              <a:buSzPct val="75000"/>
              <a:buFont typeface="Wingdings" pitchFamily="2" charset="2"/>
              <a:buChar char="n"/>
            </a:pPr>
            <a:r>
              <a:rPr lang="en-US" sz="2400" b="0" kern="1200" dirty="0">
                <a:solidFill>
                  <a:srgbClr val="595959"/>
                </a:solidFill>
                <a:latin typeface="Arial" charset="0"/>
                <a:cs typeface="Arial" charset="0"/>
              </a:rPr>
              <a:t>Difficulty in reciprocating interactions</a:t>
            </a:r>
          </a:p>
          <a:p>
            <a:pPr marL="228600" lvl="0" indent="-228600">
              <a:lnSpc>
                <a:spcPct val="150000"/>
              </a:lnSpc>
              <a:spcBef>
                <a:spcPts val="600"/>
              </a:spcBef>
              <a:buClr>
                <a:srgbClr val="056CB6"/>
              </a:buClr>
              <a:buSzPct val="75000"/>
              <a:buFont typeface="Wingdings" pitchFamily="2" charset="2"/>
              <a:buChar char="n"/>
            </a:pPr>
            <a:r>
              <a:rPr lang="en-US" sz="2400" b="0" kern="1200" dirty="0">
                <a:solidFill>
                  <a:srgbClr val="595959"/>
                </a:solidFill>
                <a:latin typeface="Arial" charset="0"/>
                <a:cs typeface="Arial" charset="0"/>
              </a:rPr>
              <a:t>Marked difficulty with use of nonverbal behaviors</a:t>
            </a:r>
          </a:p>
          <a:p>
            <a:pPr marL="228600" lvl="0" indent="-228600">
              <a:lnSpc>
                <a:spcPct val="150000"/>
              </a:lnSpc>
              <a:spcBef>
                <a:spcPts val="600"/>
              </a:spcBef>
              <a:buClr>
                <a:srgbClr val="056CB6"/>
              </a:buClr>
              <a:buSzPct val="75000"/>
              <a:buFont typeface="Wingdings" pitchFamily="2" charset="2"/>
              <a:buChar char="n"/>
            </a:pPr>
            <a:r>
              <a:rPr lang="en-US" sz="2400" b="0" kern="1200" dirty="0">
                <a:solidFill>
                  <a:srgbClr val="595959"/>
                </a:solidFill>
                <a:latin typeface="Arial" charset="0"/>
                <a:cs typeface="Arial" charset="0"/>
              </a:rPr>
              <a:t>Prefers to be alone or isolates themselves</a:t>
            </a:r>
          </a:p>
          <a:p>
            <a:pPr marL="228600" lvl="0" indent="-228600">
              <a:lnSpc>
                <a:spcPct val="150000"/>
              </a:lnSpc>
              <a:spcBef>
                <a:spcPts val="600"/>
              </a:spcBef>
              <a:buClr>
                <a:srgbClr val="056CB6"/>
              </a:buClr>
              <a:buSzPct val="75000"/>
              <a:buFont typeface="Wingdings" pitchFamily="2" charset="2"/>
              <a:buChar char="n"/>
            </a:pPr>
            <a:r>
              <a:rPr lang="en-US" sz="2400" b="0" kern="1200" dirty="0">
                <a:solidFill>
                  <a:srgbClr val="595959"/>
                </a:solidFill>
                <a:latin typeface="Arial" charset="0"/>
                <a:cs typeface="Arial" charset="0"/>
              </a:rPr>
              <a:t>Lack of social smile</a:t>
            </a:r>
          </a:p>
          <a:p>
            <a:pPr marL="228600" lvl="0" indent="-228600">
              <a:lnSpc>
                <a:spcPct val="150000"/>
              </a:lnSpc>
              <a:spcBef>
                <a:spcPts val="600"/>
              </a:spcBef>
              <a:buClr>
                <a:srgbClr val="056CB6"/>
              </a:buClr>
              <a:buSzPct val="75000"/>
              <a:buFont typeface="Wingdings" pitchFamily="2" charset="2"/>
              <a:buChar char="n"/>
            </a:pPr>
            <a:r>
              <a:rPr lang="en-US" sz="2400" b="0" kern="1200" dirty="0">
                <a:solidFill>
                  <a:srgbClr val="595959"/>
                </a:solidFill>
                <a:latin typeface="Arial" charset="0"/>
                <a:cs typeface="Arial" charset="0"/>
              </a:rPr>
              <a:t>Difficulty understanding the feelings of others</a:t>
            </a:r>
            <a:endParaRPr lang="en-US" dirty="0"/>
          </a:p>
        </p:txBody>
      </p:sp>
    </p:spTree>
    <p:extLst>
      <p:ext uri="{BB962C8B-B14F-4D97-AF65-F5344CB8AC3E}">
        <p14:creationId xmlns:p14="http://schemas.microsoft.com/office/powerpoint/2010/main" xmlns="" val="3117305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Difficulty with Communication</a:t>
            </a:r>
            <a:endParaRPr lang="en-US" dirty="0"/>
          </a:p>
        </p:txBody>
      </p:sp>
      <p:sp>
        <p:nvSpPr>
          <p:cNvPr id="3" name="Content Placeholder 2"/>
          <p:cNvSpPr>
            <a:spLocks noGrp="1"/>
          </p:cNvSpPr>
          <p:nvPr>
            <p:ph sz="half" idx="1"/>
          </p:nvPr>
        </p:nvSpPr>
        <p:spPr>
          <a:xfrm>
            <a:off x="457200" y="1447800"/>
            <a:ext cx="8305800" cy="4949825"/>
          </a:xfrm>
        </p:spPr>
        <p:txBody>
          <a:bodyPr/>
          <a:lstStyle/>
          <a:p>
            <a:pPr marL="274320" lvl="0" indent="-274320" fontAlgn="auto">
              <a:lnSpc>
                <a:spcPct val="150000"/>
              </a:lnSpc>
              <a:spcBef>
                <a:spcPts val="600"/>
              </a:spcBef>
              <a:spcAft>
                <a:spcPts val="0"/>
              </a:spcAft>
              <a:buClr>
                <a:srgbClr val="54B948"/>
              </a:buClr>
              <a:buSzPct val="75000"/>
              <a:buFont typeface="Wingdings 2"/>
              <a:buChar char=""/>
              <a:defRPr/>
            </a:pPr>
            <a:r>
              <a:rPr lang="en-US" sz="2400" b="0" kern="1200" dirty="0">
                <a:solidFill>
                  <a:prstClr val="black">
                    <a:lumMod val="65000"/>
                    <a:lumOff val="35000"/>
                  </a:prstClr>
                </a:solidFill>
                <a:cs typeface="Arial"/>
              </a:rPr>
              <a:t>Delay or lack of spoken language(may use sign language, picture exchange, behaviors, augmentative device, etc.)</a:t>
            </a:r>
          </a:p>
          <a:p>
            <a:pPr marL="274320" lvl="0" indent="-274320" fontAlgn="auto">
              <a:lnSpc>
                <a:spcPct val="150000"/>
              </a:lnSpc>
              <a:spcBef>
                <a:spcPts val="600"/>
              </a:spcBef>
              <a:spcAft>
                <a:spcPts val="0"/>
              </a:spcAft>
              <a:buClr>
                <a:srgbClr val="54B948"/>
              </a:buClr>
              <a:buSzPct val="75000"/>
              <a:buFont typeface="Wingdings 2"/>
              <a:buChar char=""/>
              <a:defRPr/>
            </a:pPr>
            <a:r>
              <a:rPr lang="en-US" sz="2400" b="0" kern="1200" dirty="0" err="1">
                <a:solidFill>
                  <a:prstClr val="black">
                    <a:lumMod val="65000"/>
                    <a:lumOff val="35000"/>
                  </a:prstClr>
                </a:solidFill>
                <a:cs typeface="Arial"/>
              </a:rPr>
              <a:t>Echolalic</a:t>
            </a:r>
            <a:r>
              <a:rPr lang="en-US" sz="2400" b="0" kern="1200" dirty="0">
                <a:solidFill>
                  <a:prstClr val="black">
                    <a:lumMod val="65000"/>
                    <a:lumOff val="35000"/>
                  </a:prstClr>
                </a:solidFill>
                <a:cs typeface="Arial"/>
              </a:rPr>
              <a:t> language—repeating words or phrases</a:t>
            </a:r>
          </a:p>
          <a:p>
            <a:pPr marL="274320" lvl="0" indent="-274320" fontAlgn="auto">
              <a:lnSpc>
                <a:spcPct val="150000"/>
              </a:lnSpc>
              <a:spcBef>
                <a:spcPts val="600"/>
              </a:spcBef>
              <a:spcAft>
                <a:spcPts val="0"/>
              </a:spcAft>
              <a:buClr>
                <a:srgbClr val="54B948"/>
              </a:buClr>
              <a:buSzPct val="75000"/>
              <a:buFont typeface="Wingdings 2"/>
              <a:buChar char=""/>
              <a:defRPr/>
            </a:pPr>
            <a:r>
              <a:rPr lang="en-US" sz="2400" b="0" kern="1200" dirty="0">
                <a:solidFill>
                  <a:prstClr val="black">
                    <a:lumMod val="65000"/>
                    <a:lumOff val="35000"/>
                  </a:prstClr>
                </a:solidFill>
                <a:cs typeface="Arial"/>
              </a:rPr>
              <a:t>Perseverative language</a:t>
            </a:r>
          </a:p>
          <a:p>
            <a:pPr marL="274320" lvl="0" indent="-274320" fontAlgn="auto">
              <a:lnSpc>
                <a:spcPct val="150000"/>
              </a:lnSpc>
              <a:spcBef>
                <a:spcPts val="600"/>
              </a:spcBef>
              <a:spcAft>
                <a:spcPts val="0"/>
              </a:spcAft>
              <a:buClr>
                <a:srgbClr val="54B948"/>
              </a:buClr>
              <a:buSzPct val="75000"/>
              <a:buFont typeface="Wingdings 2"/>
              <a:buChar char=""/>
              <a:defRPr/>
            </a:pPr>
            <a:r>
              <a:rPr lang="en-US" sz="2400" b="0" kern="1200" dirty="0">
                <a:solidFill>
                  <a:prstClr val="black">
                    <a:lumMod val="65000"/>
                    <a:lumOff val="35000"/>
                  </a:prstClr>
                </a:solidFill>
                <a:cs typeface="Arial"/>
              </a:rPr>
              <a:t>Take things literally</a:t>
            </a:r>
          </a:p>
          <a:p>
            <a:pPr marL="274320" lvl="0" indent="-274320" fontAlgn="auto">
              <a:lnSpc>
                <a:spcPct val="150000"/>
              </a:lnSpc>
              <a:spcBef>
                <a:spcPts val="600"/>
              </a:spcBef>
              <a:spcAft>
                <a:spcPts val="0"/>
              </a:spcAft>
              <a:buClr>
                <a:srgbClr val="54B948"/>
              </a:buClr>
              <a:buSzPct val="75000"/>
              <a:buFont typeface="Wingdings 2"/>
              <a:buChar char=""/>
              <a:defRPr/>
            </a:pPr>
            <a:r>
              <a:rPr lang="en-US" sz="2400" b="0" kern="1200" dirty="0">
                <a:solidFill>
                  <a:prstClr val="black">
                    <a:lumMod val="65000"/>
                    <a:lumOff val="35000"/>
                  </a:prstClr>
                </a:solidFill>
                <a:cs typeface="Arial"/>
              </a:rPr>
              <a:t>May give answers unrelated to situation</a:t>
            </a:r>
          </a:p>
          <a:p>
            <a:endParaRPr lang="en-US" dirty="0"/>
          </a:p>
        </p:txBody>
      </p:sp>
    </p:spTree>
    <p:extLst>
      <p:ext uri="{BB962C8B-B14F-4D97-AF65-F5344CB8AC3E}">
        <p14:creationId xmlns:p14="http://schemas.microsoft.com/office/powerpoint/2010/main" xmlns="" val="2224975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Difficulty with Communication</a:t>
            </a:r>
            <a:endParaRPr lang="en-US" dirty="0"/>
          </a:p>
        </p:txBody>
      </p:sp>
      <p:sp>
        <p:nvSpPr>
          <p:cNvPr id="3" name="Content Placeholder 2"/>
          <p:cNvSpPr>
            <a:spLocks noGrp="1"/>
          </p:cNvSpPr>
          <p:nvPr>
            <p:ph sz="half" idx="1"/>
          </p:nvPr>
        </p:nvSpPr>
        <p:spPr>
          <a:xfrm>
            <a:off x="457200" y="1447800"/>
            <a:ext cx="8305800" cy="4949825"/>
          </a:xfrm>
        </p:spPr>
        <p:txBody>
          <a:bodyPr/>
          <a:lstStyle/>
          <a:p>
            <a:pPr marL="274320" lvl="0" indent="-274320" fontAlgn="auto">
              <a:lnSpc>
                <a:spcPct val="150000"/>
              </a:lnSpc>
              <a:spcBef>
                <a:spcPts val="600"/>
              </a:spcBef>
              <a:spcAft>
                <a:spcPts val="0"/>
              </a:spcAft>
              <a:buClr>
                <a:srgbClr val="54B948"/>
              </a:buClr>
              <a:buSzPct val="75000"/>
              <a:buFont typeface="Wingdings 2"/>
              <a:buChar char=""/>
              <a:defRPr/>
            </a:pPr>
            <a:r>
              <a:rPr lang="en-US" sz="2400" b="0" kern="1200" dirty="0">
                <a:solidFill>
                  <a:prstClr val="black">
                    <a:lumMod val="65000"/>
                    <a:lumOff val="35000"/>
                  </a:prstClr>
                </a:solidFill>
                <a:cs typeface="Arial"/>
              </a:rPr>
              <a:t>Poor receptive language skills</a:t>
            </a:r>
          </a:p>
          <a:p>
            <a:pPr marL="274320" lvl="0" indent="-274320" fontAlgn="auto">
              <a:lnSpc>
                <a:spcPct val="150000"/>
              </a:lnSpc>
              <a:spcBef>
                <a:spcPts val="600"/>
              </a:spcBef>
              <a:spcAft>
                <a:spcPts val="0"/>
              </a:spcAft>
              <a:buClr>
                <a:srgbClr val="54B948"/>
              </a:buClr>
              <a:buSzPct val="75000"/>
              <a:buFont typeface="Wingdings 2"/>
              <a:buChar char=""/>
              <a:defRPr/>
            </a:pPr>
            <a:r>
              <a:rPr lang="en-US" sz="2400" b="0" kern="1200" dirty="0">
                <a:solidFill>
                  <a:prstClr val="black">
                    <a:lumMod val="65000"/>
                    <a:lumOff val="35000"/>
                  </a:prstClr>
                </a:solidFill>
                <a:cs typeface="Arial"/>
              </a:rPr>
              <a:t>Lack of awareness</a:t>
            </a:r>
          </a:p>
          <a:p>
            <a:pPr marL="274320" lvl="0" indent="-274320" fontAlgn="auto">
              <a:lnSpc>
                <a:spcPct val="150000"/>
              </a:lnSpc>
              <a:spcBef>
                <a:spcPts val="600"/>
              </a:spcBef>
              <a:spcAft>
                <a:spcPts val="0"/>
              </a:spcAft>
              <a:buClr>
                <a:srgbClr val="54B948"/>
              </a:buClr>
              <a:buSzPct val="75000"/>
              <a:buFont typeface="Wingdings 2"/>
              <a:buChar char=""/>
              <a:defRPr/>
            </a:pPr>
            <a:r>
              <a:rPr lang="en-US" sz="2400" b="0" kern="1200" dirty="0">
                <a:solidFill>
                  <a:prstClr val="black">
                    <a:lumMod val="65000"/>
                    <a:lumOff val="35000"/>
                  </a:prstClr>
                </a:solidFill>
                <a:cs typeface="Arial"/>
              </a:rPr>
              <a:t>Difficulty understanding and using nonverbal communication (facial expressions, gestures, body language, tone of voice, volume of voice, etc.)</a:t>
            </a:r>
          </a:p>
          <a:p>
            <a:pPr marL="274320" lvl="0" indent="-274320" fontAlgn="auto">
              <a:lnSpc>
                <a:spcPct val="150000"/>
              </a:lnSpc>
              <a:spcBef>
                <a:spcPts val="600"/>
              </a:spcBef>
              <a:spcAft>
                <a:spcPts val="0"/>
              </a:spcAft>
              <a:buClr>
                <a:srgbClr val="54B948"/>
              </a:buClr>
              <a:buSzPct val="75000"/>
              <a:buFont typeface="Wingdings 2"/>
              <a:buChar char=""/>
              <a:defRPr/>
            </a:pPr>
            <a:r>
              <a:rPr lang="en-US" sz="2400" b="0" kern="1200" dirty="0">
                <a:solidFill>
                  <a:prstClr val="black">
                    <a:lumMod val="65000"/>
                    <a:lumOff val="35000"/>
                  </a:prstClr>
                </a:solidFill>
                <a:cs typeface="Arial"/>
              </a:rPr>
              <a:t>Exhibit emotional outbursts for no apparent reason</a:t>
            </a:r>
          </a:p>
          <a:p>
            <a:pPr marL="274320" lvl="0" indent="-274320" fontAlgn="auto">
              <a:lnSpc>
                <a:spcPct val="150000"/>
              </a:lnSpc>
              <a:spcBef>
                <a:spcPts val="600"/>
              </a:spcBef>
              <a:spcAft>
                <a:spcPts val="0"/>
              </a:spcAft>
              <a:buClr>
                <a:srgbClr val="54B948"/>
              </a:buClr>
              <a:buSzPct val="75000"/>
              <a:buFont typeface="Wingdings 2"/>
              <a:buChar char=""/>
              <a:defRPr/>
            </a:pPr>
            <a:r>
              <a:rPr lang="en-US" sz="2400" b="0" kern="1200" dirty="0">
                <a:solidFill>
                  <a:prstClr val="black">
                    <a:lumMod val="65000"/>
                    <a:lumOff val="35000"/>
                  </a:prstClr>
                </a:solidFill>
                <a:cs typeface="Arial"/>
              </a:rPr>
              <a:t>May tantrum instead of communicating distress</a:t>
            </a:r>
          </a:p>
          <a:p>
            <a:endParaRPr lang="en-US" dirty="0"/>
          </a:p>
        </p:txBody>
      </p:sp>
    </p:spTree>
    <p:extLst>
      <p:ext uri="{BB962C8B-B14F-4D97-AF65-F5344CB8AC3E}">
        <p14:creationId xmlns:p14="http://schemas.microsoft.com/office/powerpoint/2010/main" xmlns="" val="300858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868362"/>
          </a:xfrm>
        </p:spPr>
        <p:txBody>
          <a:bodyPr/>
          <a:lstStyle/>
          <a:p>
            <a:r>
              <a:rPr lang="en-US" dirty="0">
                <a:cs typeface="Georgia" pitchFamily="18" charset="0"/>
              </a:rPr>
              <a:t>Restricted Repertoire </a:t>
            </a:r>
            <a:r>
              <a:rPr lang="en-US" dirty="0" smtClean="0">
                <a:cs typeface="Georgia" pitchFamily="18" charset="0"/>
              </a:rPr>
              <a:t>of Behaviors </a:t>
            </a:r>
            <a:r>
              <a:rPr lang="en-US" sz="2400" dirty="0">
                <a:cs typeface="Georgia" pitchFamily="18" charset="0"/>
              </a:rPr>
              <a:t>(Insistence on </a:t>
            </a:r>
            <a:r>
              <a:rPr lang="en-US" sz="2400" dirty="0" smtClean="0">
                <a:cs typeface="Georgia" pitchFamily="18" charset="0"/>
              </a:rPr>
              <a:t>Sameness/Routine</a:t>
            </a:r>
            <a:r>
              <a:rPr lang="en-US" sz="2400" dirty="0">
                <a:cs typeface="Georgia" pitchFamily="18" charset="0"/>
              </a:rPr>
              <a:t>)</a:t>
            </a:r>
            <a:endParaRPr lang="en-US" dirty="0"/>
          </a:p>
        </p:txBody>
      </p:sp>
      <p:sp>
        <p:nvSpPr>
          <p:cNvPr id="3" name="Content Placeholder 2"/>
          <p:cNvSpPr>
            <a:spLocks noGrp="1"/>
          </p:cNvSpPr>
          <p:nvPr>
            <p:ph sz="half" idx="1"/>
          </p:nvPr>
        </p:nvSpPr>
        <p:spPr>
          <a:xfrm>
            <a:off x="457200" y="1447800"/>
            <a:ext cx="8229600" cy="4949825"/>
          </a:xfrm>
        </p:spPr>
        <p:txBody>
          <a:bodyPr/>
          <a:lstStyle/>
          <a:p>
            <a:pPr marL="228600" lvl="0" indent="-228600">
              <a:lnSpc>
                <a:spcPct val="150000"/>
              </a:lnSpc>
              <a:spcBef>
                <a:spcPts val="600"/>
              </a:spcBef>
              <a:buClr>
                <a:srgbClr val="056CB6"/>
              </a:buClr>
              <a:buSzPct val="75000"/>
              <a:buFont typeface="Wingdings" pitchFamily="2" charset="2"/>
              <a:buChar char="n"/>
            </a:pPr>
            <a:r>
              <a:rPr lang="en-US" sz="2400" b="0" kern="1200" dirty="0">
                <a:solidFill>
                  <a:srgbClr val="595959"/>
                </a:solidFill>
                <a:latin typeface="Arial" charset="0"/>
                <a:cs typeface="Arial" charset="0"/>
              </a:rPr>
              <a:t>Repetitive language or movements</a:t>
            </a:r>
          </a:p>
          <a:p>
            <a:pPr marL="228600" lvl="0" indent="-228600">
              <a:lnSpc>
                <a:spcPct val="150000"/>
              </a:lnSpc>
              <a:spcBef>
                <a:spcPts val="600"/>
              </a:spcBef>
              <a:buClr>
                <a:srgbClr val="056CB6"/>
              </a:buClr>
              <a:buSzPct val="75000"/>
              <a:buFont typeface="Wingdings" pitchFamily="2" charset="2"/>
              <a:buChar char="n"/>
            </a:pPr>
            <a:r>
              <a:rPr lang="en-US" sz="2400" b="0" kern="1200" dirty="0">
                <a:solidFill>
                  <a:srgbClr val="595959"/>
                </a:solidFill>
                <a:latin typeface="Arial" charset="0"/>
                <a:cs typeface="Arial" charset="0"/>
              </a:rPr>
              <a:t>Lack of imaginative or symbolic play/ literal</a:t>
            </a:r>
          </a:p>
          <a:p>
            <a:pPr marL="228600" lvl="0" indent="-228600">
              <a:lnSpc>
                <a:spcPct val="150000"/>
              </a:lnSpc>
              <a:spcBef>
                <a:spcPts val="600"/>
              </a:spcBef>
              <a:buClr>
                <a:srgbClr val="056CB6"/>
              </a:buClr>
              <a:buSzPct val="75000"/>
              <a:buFont typeface="Wingdings" pitchFamily="2" charset="2"/>
              <a:buChar char="n"/>
            </a:pPr>
            <a:r>
              <a:rPr lang="en-US" sz="2400" b="0" kern="1200" dirty="0">
                <a:solidFill>
                  <a:srgbClr val="595959"/>
                </a:solidFill>
                <a:latin typeface="Arial" charset="0"/>
                <a:cs typeface="Arial" charset="0"/>
              </a:rPr>
              <a:t>Fixation on parts of objects</a:t>
            </a:r>
          </a:p>
          <a:p>
            <a:endParaRPr lang="en-US" dirty="0"/>
          </a:p>
        </p:txBody>
      </p:sp>
    </p:spTree>
    <p:extLst>
      <p:ext uri="{BB962C8B-B14F-4D97-AF65-F5344CB8AC3E}">
        <p14:creationId xmlns:p14="http://schemas.microsoft.com/office/powerpoint/2010/main" xmlns="" val="275165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Potential slide for Life Skills">
  <a:themeElements>
    <a:clrScheme name="ms01_1 1">
      <a:dk1>
        <a:srgbClr val="1D528D"/>
      </a:dk1>
      <a:lt1>
        <a:srgbClr val="FFFFFF"/>
      </a:lt1>
      <a:dk2>
        <a:srgbClr val="000000"/>
      </a:dk2>
      <a:lt2>
        <a:srgbClr val="CACACA"/>
      </a:lt2>
      <a:accent1>
        <a:srgbClr val="0099CC"/>
      </a:accent1>
      <a:accent2>
        <a:srgbClr val="BFA907"/>
      </a:accent2>
      <a:accent3>
        <a:srgbClr val="FFFFFF"/>
      </a:accent3>
      <a:accent4>
        <a:srgbClr val="174578"/>
      </a:accent4>
      <a:accent5>
        <a:srgbClr val="AACAE2"/>
      </a:accent5>
      <a:accent6>
        <a:srgbClr val="AD9906"/>
      </a:accent6>
      <a:hlink>
        <a:srgbClr val="6E81E0"/>
      </a:hlink>
      <a:folHlink>
        <a:srgbClr val="009999"/>
      </a:folHlink>
    </a:clrScheme>
    <a:fontScheme name="ms01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01_1 1">
        <a:dk1>
          <a:srgbClr val="1D528D"/>
        </a:dk1>
        <a:lt1>
          <a:srgbClr val="FFFFFF"/>
        </a:lt1>
        <a:dk2>
          <a:srgbClr val="000000"/>
        </a:dk2>
        <a:lt2>
          <a:srgbClr val="CACACA"/>
        </a:lt2>
        <a:accent1>
          <a:srgbClr val="0099CC"/>
        </a:accent1>
        <a:accent2>
          <a:srgbClr val="BFA907"/>
        </a:accent2>
        <a:accent3>
          <a:srgbClr val="FFFFFF"/>
        </a:accent3>
        <a:accent4>
          <a:srgbClr val="174578"/>
        </a:accent4>
        <a:accent5>
          <a:srgbClr val="AACAE2"/>
        </a:accent5>
        <a:accent6>
          <a:srgbClr val="AD990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ms01_1 2">
        <a:dk1>
          <a:srgbClr val="4E40A4"/>
        </a:dk1>
        <a:lt1>
          <a:srgbClr val="FFFFFF"/>
        </a:lt1>
        <a:dk2>
          <a:srgbClr val="000000"/>
        </a:dk2>
        <a:lt2>
          <a:srgbClr val="CACACA"/>
        </a:lt2>
        <a:accent1>
          <a:srgbClr val="8B65E9"/>
        </a:accent1>
        <a:accent2>
          <a:srgbClr val="008080"/>
        </a:accent2>
        <a:accent3>
          <a:srgbClr val="FFFFFF"/>
        </a:accent3>
        <a:accent4>
          <a:srgbClr val="41358B"/>
        </a:accent4>
        <a:accent5>
          <a:srgbClr val="C4B8F2"/>
        </a:accent5>
        <a:accent6>
          <a:srgbClr val="007373"/>
        </a:accent6>
        <a:hlink>
          <a:srgbClr val="0066CC"/>
        </a:hlink>
        <a:folHlink>
          <a:srgbClr val="8AB151"/>
        </a:folHlink>
      </a:clrScheme>
      <a:clrMap bg1="lt1" tx1="dk1" bg2="lt2" tx2="dk2" accent1="accent1" accent2="accent2" accent3="accent3" accent4="accent4" accent5="accent5" accent6="accent6" hlink="hlink" folHlink="folHlink"/>
    </a:extraClrScheme>
    <a:extraClrScheme>
      <a:clrScheme name="ms01_1 3">
        <a:dk1>
          <a:srgbClr val="666699"/>
        </a:dk1>
        <a:lt1>
          <a:srgbClr val="FFFFFF"/>
        </a:lt1>
        <a:dk2>
          <a:srgbClr val="000000"/>
        </a:dk2>
        <a:lt2>
          <a:srgbClr val="CACACA"/>
        </a:lt2>
        <a:accent1>
          <a:srgbClr val="72B88E"/>
        </a:accent1>
        <a:accent2>
          <a:srgbClr val="C78DD7"/>
        </a:accent2>
        <a:accent3>
          <a:srgbClr val="FFFFFF"/>
        </a:accent3>
        <a:accent4>
          <a:srgbClr val="565682"/>
        </a:accent4>
        <a:accent5>
          <a:srgbClr val="BCD8C6"/>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Potential slide for Life Skills</Template>
  <TotalTime>1048</TotalTime>
  <Words>1096</Words>
  <Application>Microsoft Office PowerPoint</Application>
  <PresentationFormat>On-screen Show (4:3)</PresentationFormat>
  <Paragraphs>162</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Potential slide for Life Skills</vt:lpstr>
      <vt:lpstr>Autism &amp;Effective Strategies for SRO’s</vt:lpstr>
      <vt:lpstr>Autism</vt:lpstr>
      <vt:lpstr>Diagnosis</vt:lpstr>
      <vt:lpstr>Autism:  Main Characteristics</vt:lpstr>
      <vt:lpstr>Difficulty with Social Interactions</vt:lpstr>
      <vt:lpstr>Difficulty with Social Interactions</vt:lpstr>
      <vt:lpstr>Difficulty with Communication</vt:lpstr>
      <vt:lpstr>Difficulty with Communication</vt:lpstr>
      <vt:lpstr>Restricted Repertoire of Behaviors (Insistence on Sameness/Routine)</vt:lpstr>
      <vt:lpstr>Restricted Repertoire of Behaviors</vt:lpstr>
      <vt:lpstr>Sensory Issues</vt:lpstr>
      <vt:lpstr>Facts About Autism</vt:lpstr>
      <vt:lpstr>Slide 13</vt:lpstr>
      <vt:lpstr>Strategies for Interaction</vt:lpstr>
      <vt:lpstr>Strategies for Interaction</vt:lpstr>
      <vt:lpstr>Strategies for Interaction</vt:lpstr>
      <vt:lpstr>Strategies for Interaction</vt:lpstr>
      <vt:lpstr>Strategies for Interaction</vt:lpstr>
      <vt:lpstr>Possible Situations</vt:lpstr>
      <vt:lpstr>Resources</vt:lpstr>
      <vt:lpstr>Life Skills/TouchPoint Autism Services</vt:lpstr>
      <vt:lpstr>Life Skills/TouchPoint Autism Services</vt:lpstr>
      <vt:lpstr>Contact Information</vt:lpstr>
    </vt:vector>
  </TitlesOfParts>
  <Company>Life Skills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Linda Thomas</dc:creator>
  <cp:lastModifiedBy>wcochran</cp:lastModifiedBy>
  <cp:revision>51</cp:revision>
  <cp:lastPrinted>2011-03-14T20:42:30Z</cp:lastPrinted>
  <dcterms:created xsi:type="dcterms:W3CDTF">2011-01-05T16:38:24Z</dcterms:created>
  <dcterms:modified xsi:type="dcterms:W3CDTF">2013-12-12T21:08:51Z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TC011367961033</vt:lpwstr>
  </property>
</Properties>
</file>