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23"/>
  </p:handoutMasterIdLst>
  <p:sldIdLst>
    <p:sldId id="256" r:id="rId2"/>
    <p:sldId id="271" r:id="rId3"/>
    <p:sldId id="264" r:id="rId4"/>
    <p:sldId id="257" r:id="rId5"/>
    <p:sldId id="258" r:id="rId6"/>
    <p:sldId id="259" r:id="rId7"/>
    <p:sldId id="275" r:id="rId8"/>
    <p:sldId id="260" r:id="rId9"/>
    <p:sldId id="276" r:id="rId10"/>
    <p:sldId id="261" r:id="rId11"/>
    <p:sldId id="277" r:id="rId12"/>
    <p:sldId id="262" r:id="rId13"/>
    <p:sldId id="278" r:id="rId14"/>
    <p:sldId id="265" r:id="rId15"/>
    <p:sldId id="272" r:id="rId16"/>
    <p:sldId id="273" r:id="rId17"/>
    <p:sldId id="266" r:id="rId18"/>
    <p:sldId id="267" r:id="rId19"/>
    <p:sldId id="268" r:id="rId20"/>
    <p:sldId id="26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849AD"/>
    <a:srgbClr val="7C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203B3-02B2-D147-8A85-F158E1FF6F9C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E30BE-3B64-F349-9AD8-9C29EA7C2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52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24E57D5-3B9C-0349-8522-BEC7B9A33E30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84AD78-6125-9F40-B719-7E62E92183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2421" y="2819400"/>
            <a:ext cx="7105353" cy="3070060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Andrea Watts, MA, LMHC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Detective James Burton (APD)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Detective Kyle Woods (BCSO)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Forensic Behavioral Health Associates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Public safety psychology group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APD Behavioral Science Division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Bernalillo County Sheriff’s Department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(505) 888-5499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(505)362-4131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De-Escalation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172269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Observable Characteristics</a:t>
            </a:r>
          </a:p>
          <a:p>
            <a:pPr lvl="1"/>
            <a:r>
              <a:rPr lang="en-US" dirty="0" smtClean="0"/>
              <a:t>Sad/Anguish</a:t>
            </a:r>
          </a:p>
          <a:p>
            <a:pPr lvl="1"/>
            <a:r>
              <a:rPr lang="en-US" dirty="0" smtClean="0"/>
              <a:t>Overwhelmed</a:t>
            </a:r>
          </a:p>
          <a:p>
            <a:pPr lvl="1"/>
            <a:r>
              <a:rPr lang="en-US" dirty="0" smtClean="0"/>
              <a:t>Emotional Pain</a:t>
            </a:r>
          </a:p>
          <a:p>
            <a:pPr lvl="1"/>
            <a:r>
              <a:rPr lang="en-US" dirty="0" smtClean="0"/>
              <a:t>Fatigue</a:t>
            </a:r>
          </a:p>
          <a:p>
            <a:pPr lvl="1"/>
            <a:r>
              <a:rPr lang="en-US" dirty="0" smtClean="0"/>
              <a:t>Helpless</a:t>
            </a:r>
          </a:p>
          <a:p>
            <a:pPr lvl="1"/>
            <a:r>
              <a:rPr lang="en-US" dirty="0" smtClean="0"/>
              <a:t>Suicidal talk/gestures</a:t>
            </a:r>
          </a:p>
          <a:p>
            <a:pPr lvl="1"/>
            <a:r>
              <a:rPr lang="en-US" dirty="0" smtClean="0"/>
              <a:t>Crying</a:t>
            </a:r>
          </a:p>
          <a:p>
            <a:pPr lvl="1"/>
            <a:r>
              <a:rPr lang="en-US" dirty="0" smtClean="0"/>
              <a:t>Deep despair</a:t>
            </a:r>
            <a:endParaRPr lang="en-US" dirty="0"/>
          </a:p>
        </p:txBody>
      </p:sp>
      <p:pic>
        <p:nvPicPr>
          <p:cNvPr id="4" name="Picture 3" descr="hope fi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148" y="3791336"/>
            <a:ext cx="3989523" cy="22690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1752" y="3938576"/>
            <a:ext cx="4429014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 Common Diagnoses</a:t>
            </a:r>
          </a:p>
          <a:p>
            <a:pPr lvl="1">
              <a:buClr>
                <a:schemeClr val="accent2"/>
              </a:buClr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Depression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400" dirty="0" smtClean="0"/>
              <a:t> Barriers</a:t>
            </a:r>
          </a:p>
          <a:p>
            <a:pPr lvl="1">
              <a:buClr>
                <a:schemeClr val="accent2"/>
              </a:buClr>
              <a:buFont typeface="Courier New"/>
              <a:buChar char="o"/>
            </a:pPr>
            <a:r>
              <a:rPr lang="en-US" sz="2000" dirty="0" smtClean="0">
                <a:solidFill>
                  <a:schemeClr val="tx2"/>
                </a:solidFill>
              </a:rPr>
              <a:t> Sometimes barely verbal. </a:t>
            </a:r>
          </a:p>
          <a:p>
            <a:pPr lvl="1">
              <a:buClr>
                <a:schemeClr val="accent2"/>
              </a:buClr>
              <a:buFont typeface="Courier New"/>
              <a:buChar char="o"/>
            </a:pPr>
            <a:r>
              <a:rPr lang="en-US" sz="2000" dirty="0" smtClean="0">
                <a:solidFill>
                  <a:schemeClr val="tx2"/>
                </a:solidFill>
              </a:rPr>
              <a:t> Can be very difficult to pull info</a:t>
            </a:r>
          </a:p>
          <a:p>
            <a:pPr lvl="1">
              <a:buClr>
                <a:schemeClr val="accent2"/>
              </a:buClr>
            </a:pPr>
            <a:r>
              <a:rPr lang="en-US" sz="2000" dirty="0" smtClean="0">
                <a:solidFill>
                  <a:schemeClr val="tx2"/>
                </a:solidFill>
              </a:rPr>
              <a:t>    out of them.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Hope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Match the tone (This is critical)</a:t>
            </a:r>
          </a:p>
          <a:p>
            <a:r>
              <a:rPr lang="en-US" dirty="0" smtClean="0"/>
              <a:t>Assure them that you are in a position to help</a:t>
            </a:r>
          </a:p>
          <a:p>
            <a:pPr lvl="1"/>
            <a:r>
              <a:rPr lang="en-US" dirty="0" smtClean="0"/>
              <a:t>“I know talking about this can be tough but we can take it slow, I’m here to help”</a:t>
            </a:r>
          </a:p>
          <a:p>
            <a:r>
              <a:rPr lang="en-US" dirty="0" smtClean="0"/>
              <a:t>Try to make a personal connection </a:t>
            </a:r>
          </a:p>
          <a:p>
            <a:pPr lvl="1"/>
            <a:r>
              <a:rPr lang="en-US" dirty="0" smtClean="0"/>
              <a:t>Only if you feel comfortable and don’t make it all about you.</a:t>
            </a:r>
          </a:p>
          <a:p>
            <a:r>
              <a:rPr lang="en-US" dirty="0" smtClean="0"/>
              <a:t>Don’t spend too much time listening to them re-live their anguish.</a:t>
            </a:r>
          </a:p>
          <a:p>
            <a:r>
              <a:rPr lang="en-US" dirty="0" smtClean="0"/>
              <a:t>Leading ~ State what you need from them.</a:t>
            </a:r>
          </a:p>
          <a:p>
            <a:r>
              <a:rPr lang="en-US" dirty="0" smtClean="0"/>
              <a:t>Forecasting ~ Explain the process and what they can expect.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558765"/>
          </a:xfrm>
        </p:spPr>
        <p:txBody>
          <a:bodyPr numCol="2">
            <a:normAutofit fontScale="92500"/>
          </a:bodyPr>
          <a:lstStyle/>
          <a:p>
            <a:r>
              <a:rPr lang="en-US" dirty="0" smtClean="0"/>
              <a:t>Observable Characteristics</a:t>
            </a:r>
          </a:p>
          <a:p>
            <a:pPr lvl="1"/>
            <a:r>
              <a:rPr lang="en-US" dirty="0" smtClean="0"/>
              <a:t>Euphoric</a:t>
            </a:r>
          </a:p>
          <a:p>
            <a:pPr lvl="1"/>
            <a:r>
              <a:rPr lang="en-US" dirty="0" smtClean="0"/>
              <a:t>Energetic</a:t>
            </a:r>
          </a:p>
          <a:p>
            <a:pPr lvl="1"/>
            <a:r>
              <a:rPr lang="en-US" dirty="0" smtClean="0"/>
              <a:t>Physical Discomfort</a:t>
            </a:r>
          </a:p>
          <a:p>
            <a:pPr lvl="1"/>
            <a:r>
              <a:rPr lang="en-US" dirty="0" smtClean="0"/>
              <a:t>Restlessness</a:t>
            </a:r>
          </a:p>
          <a:p>
            <a:pPr lvl="1"/>
            <a:r>
              <a:rPr lang="en-US" dirty="0" smtClean="0"/>
              <a:t>Pacing</a:t>
            </a:r>
          </a:p>
          <a:p>
            <a:pPr lvl="1"/>
            <a:r>
              <a:rPr lang="en-US" dirty="0" smtClean="0"/>
              <a:t>Verbal/Rapid Speech</a:t>
            </a:r>
          </a:p>
          <a:p>
            <a:pPr lvl="1"/>
            <a:r>
              <a:rPr lang="en-US" dirty="0" smtClean="0"/>
              <a:t>Apprehension/Dread</a:t>
            </a:r>
          </a:p>
          <a:p>
            <a:pPr lvl="1"/>
            <a:r>
              <a:rPr lang="en-US" dirty="0" smtClean="0"/>
              <a:t>Grandiose/Ambitious</a:t>
            </a:r>
          </a:p>
          <a:p>
            <a:pPr lvl="1"/>
            <a:r>
              <a:rPr lang="en-US" dirty="0" smtClean="0"/>
              <a:t>Anxiety/Panic</a:t>
            </a:r>
          </a:p>
          <a:p>
            <a:pPr lvl="1"/>
            <a:r>
              <a:rPr lang="en-US" dirty="0" smtClean="0"/>
              <a:t>Nervous</a:t>
            </a:r>
          </a:p>
          <a:p>
            <a:pPr lvl="1"/>
            <a:r>
              <a:rPr lang="en-US" dirty="0" smtClean="0"/>
              <a:t>Still in reality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1752" y="4129192"/>
            <a:ext cx="45720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 Common Diagnoses</a:t>
            </a:r>
          </a:p>
          <a:p>
            <a:pPr lvl="1">
              <a:buClr>
                <a:schemeClr val="accent2"/>
              </a:buClr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Anxiety</a:t>
            </a:r>
          </a:p>
          <a:p>
            <a:pPr lvl="1">
              <a:buClr>
                <a:schemeClr val="accent2"/>
              </a:buClr>
              <a:buFont typeface="Courier New"/>
              <a:buChar char="o"/>
            </a:pPr>
            <a:r>
              <a:rPr lang="en-US" sz="2000" dirty="0" smtClean="0">
                <a:solidFill>
                  <a:schemeClr val="tx2"/>
                </a:solidFill>
              </a:rPr>
              <a:t> Dementia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4941" y="3843291"/>
            <a:ext cx="3810000" cy="237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Perspective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Calming tone of voice</a:t>
            </a:r>
          </a:p>
          <a:p>
            <a:r>
              <a:rPr lang="en-US" dirty="0" smtClean="0"/>
              <a:t>Use their name often</a:t>
            </a:r>
          </a:p>
          <a:p>
            <a:r>
              <a:rPr lang="en-US" dirty="0" smtClean="0"/>
              <a:t>Assure them you are there to help</a:t>
            </a:r>
          </a:p>
          <a:p>
            <a:r>
              <a:rPr lang="en-US" dirty="0" smtClean="0"/>
              <a:t>Ask about similar incidents</a:t>
            </a:r>
          </a:p>
          <a:p>
            <a:r>
              <a:rPr lang="en-US" dirty="0" smtClean="0"/>
              <a:t>Summarize to show understanding</a:t>
            </a:r>
          </a:p>
          <a:p>
            <a:r>
              <a:rPr lang="en-US" dirty="0" smtClean="0"/>
              <a:t>Forecasting</a:t>
            </a:r>
          </a:p>
          <a:p>
            <a:pPr lvl="1"/>
            <a:r>
              <a:rPr lang="en-US" dirty="0" smtClean="0"/>
              <a:t>“Here is what I’m going to do, for me to help you I need to…”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Sympathy vs. Empathy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Sympathy</a:t>
            </a:r>
          </a:p>
          <a:p>
            <a:pPr lvl="1"/>
            <a:r>
              <a:rPr lang="en-US" dirty="0" smtClean="0"/>
              <a:t>Conveys feeling sorry for someone ~ We become sad, angry, etc over the persons dilemma. </a:t>
            </a:r>
          </a:p>
          <a:p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the ability to project one's personality into another person and more fully understand that person.  Feeling what they feel.</a:t>
            </a:r>
          </a:p>
          <a:p>
            <a:pPr lvl="1"/>
            <a:r>
              <a:rPr lang="en-US" dirty="0" smtClean="0"/>
              <a:t>Benefits of Empathy</a:t>
            </a:r>
          </a:p>
          <a:p>
            <a:pPr lvl="2"/>
            <a:r>
              <a:rPr lang="en-US" dirty="0" smtClean="0"/>
              <a:t>Absorbs tension</a:t>
            </a:r>
          </a:p>
          <a:p>
            <a:pPr lvl="2"/>
            <a:r>
              <a:rPr lang="en-US" dirty="0" smtClean="0"/>
              <a:t>Conveys understanding</a:t>
            </a:r>
          </a:p>
          <a:p>
            <a:pPr lvl="2"/>
            <a:r>
              <a:rPr lang="en-US" dirty="0" smtClean="0"/>
              <a:t>Person in crisis feels they are being listened to</a:t>
            </a:r>
          </a:p>
          <a:p>
            <a:pPr lvl="2"/>
            <a:r>
              <a:rPr lang="en-US" dirty="0" smtClean="0"/>
              <a:t>Creates a connection</a:t>
            </a:r>
          </a:p>
          <a:p>
            <a:pPr lvl="2"/>
            <a:r>
              <a:rPr lang="en-US" dirty="0" smtClean="0"/>
              <a:t>Works to calm the individual</a:t>
            </a:r>
          </a:p>
          <a:p>
            <a:pPr lvl="1"/>
            <a:r>
              <a:rPr lang="en-US" dirty="0" smtClean="0"/>
              <a:t>How</a:t>
            </a:r>
          </a:p>
          <a:p>
            <a:pPr lvl="2"/>
            <a:r>
              <a:rPr lang="en-US" dirty="0" smtClean="0"/>
              <a:t>Attending – to the persons words, voice, and body language</a:t>
            </a:r>
          </a:p>
          <a:p>
            <a:pPr lvl="2"/>
            <a:r>
              <a:rPr lang="en-US" dirty="0" smtClean="0"/>
              <a:t>Accurate Restatement – of the person’s essential message content</a:t>
            </a:r>
          </a:p>
          <a:p>
            <a:pPr lvl="2"/>
            <a:r>
              <a:rPr lang="en-US" dirty="0" smtClean="0"/>
              <a:t>Accurate Reflection – of the person’s moment to moment feelings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of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approach will set the tone for how the interaction will flow.</a:t>
            </a:r>
          </a:p>
          <a:p>
            <a:pPr lvl="1"/>
            <a:r>
              <a:rPr lang="en-US" dirty="0" smtClean="0"/>
              <a:t>Try being genuine, how would you talk to your friend/brother?</a:t>
            </a:r>
          </a:p>
          <a:p>
            <a:r>
              <a:rPr lang="en-US" dirty="0" smtClean="0"/>
              <a:t>Model appropriate, calm behavior</a:t>
            </a:r>
          </a:p>
          <a:p>
            <a:pPr lvl="1"/>
            <a:r>
              <a:rPr lang="en-US" dirty="0" smtClean="0"/>
              <a:t>The more calm you stay and appear, the subject will reflect and match your demeanor</a:t>
            </a:r>
          </a:p>
          <a:p>
            <a:r>
              <a:rPr lang="en-US" dirty="0" smtClean="0"/>
              <a:t>If empathy and patience absorb tension what does unsympathetic irritation do?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9106" y="4577239"/>
            <a:ext cx="2714937" cy="2054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Listening Skills (ROME PIE)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08643"/>
            <a:ext cx="8503920" cy="506179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Reflecting / Mirroring</a:t>
            </a:r>
            <a:endParaRPr lang="en-US" dirty="0" smtClean="0"/>
          </a:p>
          <a:p>
            <a:pPr lvl="1"/>
            <a:r>
              <a:rPr lang="en-US" dirty="0" smtClean="0"/>
              <a:t>The “gist” ~ Last couple of words</a:t>
            </a:r>
          </a:p>
          <a:p>
            <a:r>
              <a:rPr lang="en-US" b="1" dirty="0" smtClean="0"/>
              <a:t>Open Ended Questions</a:t>
            </a:r>
            <a:endParaRPr lang="en-US" dirty="0" smtClean="0"/>
          </a:p>
          <a:p>
            <a:pPr lvl="1"/>
            <a:r>
              <a:rPr lang="en-US" dirty="0" smtClean="0"/>
              <a:t>When?...What?...How?... ~ Tell me more…</a:t>
            </a:r>
          </a:p>
          <a:p>
            <a:r>
              <a:rPr lang="en-US" b="1" dirty="0" smtClean="0"/>
              <a:t>Minimal Encouragers</a:t>
            </a:r>
            <a:endParaRPr lang="en-US" dirty="0" smtClean="0"/>
          </a:p>
          <a:p>
            <a:pPr lvl="1"/>
            <a:r>
              <a:rPr lang="en-US" dirty="0" smtClean="0"/>
              <a:t>Indicates your presence and attention  ~  Uh-huh, yes, right, okay…</a:t>
            </a:r>
          </a:p>
          <a:p>
            <a:r>
              <a:rPr lang="en-US" b="1" dirty="0" smtClean="0"/>
              <a:t>Emotional Labeling</a:t>
            </a:r>
            <a:endParaRPr lang="en-US" dirty="0" smtClean="0"/>
          </a:p>
          <a:p>
            <a:pPr lvl="1"/>
            <a:r>
              <a:rPr lang="en-US" dirty="0" smtClean="0"/>
              <a:t>Identify the feeling</a:t>
            </a:r>
          </a:p>
          <a:p>
            <a:pPr lvl="1"/>
            <a:r>
              <a:rPr lang="en-US" dirty="0" smtClean="0"/>
              <a:t>You sound…you seem…I hear…</a:t>
            </a:r>
          </a:p>
          <a:p>
            <a:r>
              <a:rPr lang="en-US" b="1" dirty="0" smtClean="0"/>
              <a:t>Paraphrasing / Summarizing</a:t>
            </a:r>
            <a:endParaRPr lang="en-US" dirty="0" smtClean="0"/>
          </a:p>
          <a:p>
            <a:pPr lvl="1"/>
            <a:r>
              <a:rPr lang="en-US" dirty="0" smtClean="0"/>
              <a:t>Meaning into your own words ~ Restating the content and emotions</a:t>
            </a:r>
          </a:p>
          <a:p>
            <a:r>
              <a:rPr lang="en-US" b="1" dirty="0" smtClean="0"/>
              <a:t>I Messages</a:t>
            </a:r>
            <a:endParaRPr lang="en-US" dirty="0" smtClean="0"/>
          </a:p>
          <a:p>
            <a:pPr lvl="1"/>
            <a:r>
              <a:rPr lang="en-US" dirty="0" smtClean="0"/>
              <a:t>When you say…I feel…</a:t>
            </a:r>
          </a:p>
          <a:p>
            <a:r>
              <a:rPr lang="en-US" b="1" dirty="0" smtClean="0"/>
              <a:t>Effective Pauses</a:t>
            </a:r>
            <a:endParaRPr lang="en-US" dirty="0" smtClean="0"/>
          </a:p>
          <a:p>
            <a:pPr lvl="1"/>
            <a:r>
              <a:rPr lang="en-US" dirty="0" smtClean="0"/>
              <a:t>Silence ~ Used immediately before or after saying something meaningful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De-Escalation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69762"/>
          </a:xfrm>
        </p:spPr>
        <p:txBody>
          <a:bodyPr>
            <a:normAutofit/>
          </a:bodyPr>
          <a:lstStyle/>
          <a:p>
            <a:r>
              <a:rPr lang="en-US" dirty="0" smtClean="0"/>
              <a:t>Confused or Disoriented             Ground Them</a:t>
            </a:r>
          </a:p>
          <a:p>
            <a:pPr lvl="1"/>
            <a:r>
              <a:rPr lang="en-US" dirty="0" smtClean="0"/>
              <a:t>Help them focus on the here and now</a:t>
            </a:r>
          </a:p>
          <a:p>
            <a:r>
              <a:rPr lang="en-US" dirty="0" smtClean="0"/>
              <a:t>Angry or Irritable             Listen, Diffuse, Deflect</a:t>
            </a:r>
          </a:p>
          <a:p>
            <a:pPr lvl="1"/>
            <a:r>
              <a:rPr lang="en-US" dirty="0" smtClean="0"/>
              <a:t>Don’t get caught up in arguing back with them, engaging in a power struggle, or taking what they say personally</a:t>
            </a:r>
          </a:p>
          <a:p>
            <a:r>
              <a:rPr lang="en-US" dirty="0" smtClean="0"/>
              <a:t>Sad/Desperate               Instill hope</a:t>
            </a:r>
          </a:p>
          <a:p>
            <a:pPr lvl="1"/>
            <a:r>
              <a:rPr lang="en-US" dirty="0" smtClean="0"/>
              <a:t>You are not responsible for saving them or fixing the problem but hand them off to a resource that can.</a:t>
            </a:r>
          </a:p>
          <a:p>
            <a:r>
              <a:rPr lang="en-US" dirty="0" smtClean="0"/>
              <a:t>Anxious/Panicky              Calm, Redirect, Re-Assure</a:t>
            </a:r>
          </a:p>
          <a:p>
            <a:pPr lvl="1"/>
            <a:r>
              <a:rPr lang="en-US" dirty="0" smtClean="0"/>
              <a:t>Don’t let them go on and on because they may ramp themselves up. (Particularly with loss of perspective)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491466" y="1563858"/>
            <a:ext cx="846752" cy="441709"/>
          </a:xfrm>
          <a:prstGeom prst="rightArrow">
            <a:avLst/>
          </a:prstGeom>
          <a:solidFill>
            <a:srgbClr val="8849A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479050" y="2512222"/>
            <a:ext cx="846752" cy="423306"/>
          </a:xfrm>
          <a:prstGeom prst="rightArrow">
            <a:avLst/>
          </a:prstGeom>
          <a:solidFill>
            <a:srgbClr val="8849A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147706" y="3736131"/>
            <a:ext cx="846752" cy="441710"/>
          </a:xfrm>
          <a:prstGeom prst="rightArrow">
            <a:avLst/>
          </a:prstGeom>
          <a:solidFill>
            <a:srgbClr val="8849A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423826" y="4969228"/>
            <a:ext cx="846752" cy="460109"/>
          </a:xfrm>
          <a:prstGeom prst="rightArrow">
            <a:avLst/>
          </a:prstGeom>
          <a:solidFill>
            <a:srgbClr val="8849A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De-Escalating Psychosis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Problematic Approaches</a:t>
            </a:r>
          </a:p>
          <a:p>
            <a:pPr lvl="1"/>
            <a:r>
              <a:rPr lang="en-US" dirty="0" smtClean="0"/>
              <a:t>Acting as if you believe them</a:t>
            </a:r>
          </a:p>
          <a:p>
            <a:pPr lvl="2"/>
            <a:r>
              <a:rPr lang="en-US" dirty="0" smtClean="0"/>
              <a:t>Risk loosing credibility and trust</a:t>
            </a:r>
          </a:p>
          <a:p>
            <a:pPr lvl="2"/>
            <a:r>
              <a:rPr lang="en-US" dirty="0" smtClean="0"/>
              <a:t>Could escalate them</a:t>
            </a:r>
          </a:p>
          <a:p>
            <a:pPr lvl="2"/>
            <a:r>
              <a:rPr lang="en-US" dirty="0" smtClean="0"/>
              <a:t>You or your fellow officers will meet them again</a:t>
            </a:r>
          </a:p>
          <a:p>
            <a:pPr lvl="1"/>
            <a:r>
              <a:rPr lang="en-US" dirty="0" smtClean="0"/>
              <a:t>Dispute their perception of reality</a:t>
            </a:r>
          </a:p>
          <a:p>
            <a:pPr lvl="2"/>
            <a:r>
              <a:rPr lang="en-US" dirty="0" smtClean="0"/>
              <a:t>Increase probability of direct confrontation or withdrawal</a:t>
            </a:r>
          </a:p>
          <a:p>
            <a:pPr lvl="2"/>
            <a:r>
              <a:rPr lang="en-US" dirty="0" smtClean="0"/>
              <a:t>Logic and reason can not often penetrate the person’s psychosis</a:t>
            </a:r>
          </a:p>
          <a:p>
            <a:pPr lvl="1"/>
            <a:r>
              <a:rPr lang="en-US" dirty="0" smtClean="0"/>
              <a:t>Makes resolution phase more difficult.</a:t>
            </a:r>
          </a:p>
          <a:p>
            <a:pPr lvl="2"/>
            <a:r>
              <a:rPr lang="en-US" dirty="0" smtClean="0"/>
              <a:t>Remember you are dealing with someone in loss of reality and their brain is sick.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De-Escalating Psychosis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Appropriate Approaches</a:t>
            </a:r>
          </a:p>
          <a:p>
            <a:pPr lvl="1"/>
            <a:r>
              <a:rPr lang="en-US" dirty="0" smtClean="0"/>
              <a:t>Defer your belief in their psychosis</a:t>
            </a:r>
          </a:p>
          <a:p>
            <a:pPr lvl="2"/>
            <a:r>
              <a:rPr lang="en-US" dirty="0" smtClean="0"/>
              <a:t>You do not agree or disagree with the subjects view.</a:t>
            </a:r>
          </a:p>
          <a:p>
            <a:pPr lvl="2"/>
            <a:r>
              <a:rPr lang="en-US" dirty="0" smtClean="0"/>
              <a:t>You can acknowledge that it is their view.</a:t>
            </a:r>
          </a:p>
          <a:p>
            <a:pPr lvl="2"/>
            <a:r>
              <a:rPr lang="en-US" dirty="0" smtClean="0"/>
              <a:t>In your assessment its okay to ask direct questions</a:t>
            </a:r>
          </a:p>
          <a:p>
            <a:pPr lvl="3"/>
            <a:r>
              <a:rPr lang="en-US" dirty="0" smtClean="0"/>
              <a:t>Do you hear the voices now?  </a:t>
            </a:r>
          </a:p>
          <a:p>
            <a:pPr lvl="3"/>
            <a:r>
              <a:rPr lang="en-US" dirty="0" smtClean="0"/>
              <a:t>What are they saying?</a:t>
            </a:r>
          </a:p>
          <a:p>
            <a:pPr lvl="2"/>
            <a:r>
              <a:rPr lang="en-US" dirty="0" smtClean="0"/>
              <a:t>Reflect how it makes them feel.</a:t>
            </a:r>
          </a:p>
          <a:p>
            <a:pPr lvl="1"/>
            <a:r>
              <a:rPr lang="en-US" dirty="0" smtClean="0"/>
              <a:t>Take control of the conversation by focusing on what you need to resolve the situation safely.</a:t>
            </a:r>
          </a:p>
          <a:p>
            <a:pPr lvl="2"/>
            <a:r>
              <a:rPr lang="en-US" dirty="0" smtClean="0"/>
              <a:t>Start leading and forecasting.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the phases of an encounter</a:t>
            </a:r>
          </a:p>
          <a:p>
            <a:r>
              <a:rPr lang="en-US" dirty="0" smtClean="0"/>
              <a:t>Identify the four main loss types</a:t>
            </a:r>
          </a:p>
          <a:p>
            <a:pPr lvl="1"/>
            <a:r>
              <a:rPr lang="en-US" dirty="0" smtClean="0"/>
              <a:t>Define appropriate responses and barriers to communication</a:t>
            </a:r>
          </a:p>
          <a:p>
            <a:r>
              <a:rPr lang="en-US" dirty="0" smtClean="0"/>
              <a:t>Sympathy vs. Empathy</a:t>
            </a:r>
          </a:p>
          <a:p>
            <a:r>
              <a:rPr lang="en-US" dirty="0" smtClean="0"/>
              <a:t>Tone of interactions</a:t>
            </a:r>
          </a:p>
          <a:p>
            <a:r>
              <a:rPr lang="en-US" dirty="0" smtClean="0"/>
              <a:t>Active listening skills</a:t>
            </a:r>
          </a:p>
          <a:p>
            <a:r>
              <a:rPr lang="en-US" dirty="0" smtClean="0"/>
              <a:t>Practical de-escalation techniques/tactics</a:t>
            </a:r>
          </a:p>
          <a:p>
            <a:r>
              <a:rPr lang="en-US" dirty="0" smtClean="0"/>
              <a:t>Video examples</a:t>
            </a:r>
          </a:p>
          <a:p>
            <a:r>
              <a:rPr lang="en-US" dirty="0" smtClean="0"/>
              <a:t>Help identify factors that complicate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Complicate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3" y="2134413"/>
            <a:ext cx="4134492" cy="36166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Alcohol/Drug Use</a:t>
            </a:r>
          </a:p>
          <a:p>
            <a:pPr lvl="1"/>
            <a:r>
              <a:rPr lang="en-US" dirty="0" smtClean="0"/>
              <a:t>Both escalate mental illness instability </a:t>
            </a:r>
          </a:p>
          <a:p>
            <a:pPr lvl="1"/>
            <a:r>
              <a:rPr lang="en-US" dirty="0" smtClean="0"/>
              <a:t>Increases unpredictability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more mentally ill the individual is, the longer the call is likely to take.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4049276" y="3779356"/>
            <a:ext cx="2670048" cy="18407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75096" y="5123583"/>
            <a:ext cx="329497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375096" y="2815875"/>
            <a:ext cx="2816371" cy="23077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3702223" y="3419120"/>
            <a:ext cx="26798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How Hard You Have to Work</a:t>
            </a:r>
            <a:endParaRPr lang="en-US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6461088" y="5245284"/>
            <a:ext cx="1122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Time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 rot="19229507">
            <a:off x="5743190" y="3428649"/>
            <a:ext cx="1951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Mental Illness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EXAMPLES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Phases of an Encounter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42997"/>
            <a:ext cx="8503920" cy="533095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Observe</a:t>
            </a:r>
          </a:p>
          <a:p>
            <a:pPr lvl="1"/>
            <a:r>
              <a:rPr lang="en-US" dirty="0" smtClean="0"/>
              <a:t>Watch the person/situation from a distance for a moment</a:t>
            </a:r>
          </a:p>
          <a:p>
            <a:pPr lvl="1"/>
            <a:r>
              <a:rPr lang="en-US" dirty="0" smtClean="0"/>
              <a:t>Park away from the scene to allow yourself time to observe.</a:t>
            </a:r>
          </a:p>
          <a:p>
            <a:r>
              <a:rPr lang="en-US" dirty="0" smtClean="0"/>
              <a:t>Engage</a:t>
            </a:r>
          </a:p>
          <a:p>
            <a:pPr lvl="1"/>
            <a:r>
              <a:rPr lang="en-US" dirty="0" smtClean="0"/>
              <a:t>Establish/gain rapport</a:t>
            </a:r>
          </a:p>
          <a:p>
            <a:pPr lvl="1"/>
            <a:r>
              <a:rPr lang="en-US" dirty="0" smtClean="0"/>
              <a:t>Introduction (State the reason you are there in a way that builds trust)</a:t>
            </a:r>
          </a:p>
          <a:p>
            <a:pPr lvl="1"/>
            <a:r>
              <a:rPr lang="en-US" dirty="0" smtClean="0"/>
              <a:t>Scene Management</a:t>
            </a:r>
          </a:p>
          <a:p>
            <a:pPr lvl="2"/>
            <a:r>
              <a:rPr lang="en-US" dirty="0" smtClean="0"/>
              <a:t>Remove Distractions or upsetting elements</a:t>
            </a:r>
          </a:p>
          <a:p>
            <a:r>
              <a:rPr lang="en-US" dirty="0" smtClean="0"/>
              <a:t>Assess</a:t>
            </a:r>
          </a:p>
          <a:p>
            <a:pPr lvl="1"/>
            <a:r>
              <a:rPr lang="en-US" dirty="0" smtClean="0"/>
              <a:t>Gather needed information</a:t>
            </a:r>
          </a:p>
          <a:p>
            <a:pPr lvl="2"/>
            <a:r>
              <a:rPr lang="en-US" dirty="0" smtClean="0"/>
              <a:t>Rule out mental illness, medical condition, drug, or alcohol issues</a:t>
            </a:r>
          </a:p>
          <a:p>
            <a:pPr lvl="2"/>
            <a:r>
              <a:rPr lang="en-US" dirty="0" smtClean="0"/>
              <a:t>Has there been a crime committed?</a:t>
            </a:r>
          </a:p>
          <a:p>
            <a:r>
              <a:rPr lang="en-US" dirty="0" smtClean="0"/>
              <a:t>Resolve</a:t>
            </a:r>
          </a:p>
          <a:p>
            <a:pPr lvl="1"/>
            <a:r>
              <a:rPr lang="en-US" dirty="0" smtClean="0"/>
              <a:t>Goal is to CALM and get Voluntary Compliance</a:t>
            </a:r>
          </a:p>
          <a:p>
            <a:pPr lvl="2"/>
            <a:r>
              <a:rPr lang="en-US" dirty="0" smtClean="0"/>
              <a:t>Course of action</a:t>
            </a:r>
          </a:p>
          <a:p>
            <a:pPr lvl="2"/>
            <a:r>
              <a:rPr lang="en-US" dirty="0" smtClean="0"/>
              <a:t>Forecasting &amp; Leading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Encounter Types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790117" y="1685152"/>
          <a:ext cx="7587558" cy="4519074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793779"/>
                <a:gridCol w="3793779"/>
              </a:tblGrid>
              <a:tr h="225953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LOSS OF REALITY</a:t>
                      </a:r>
                      <a:endParaRPr lang="en-US" sz="3600" b="1" dirty="0"/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C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LOSS</a:t>
                      </a:r>
                      <a:r>
                        <a:rPr lang="en-US" sz="3600" b="1" baseline="0" dirty="0" smtClean="0"/>
                        <a:t> OF CONTROL</a:t>
                      </a:r>
                      <a:endParaRPr lang="en-US" sz="36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9C9C"/>
                    </a:solidFill>
                  </a:tcPr>
                </a:tc>
              </a:tr>
              <a:tr h="225953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LOSS OF HOPE</a:t>
                      </a:r>
                      <a:endParaRPr lang="en-US" sz="3600" b="1" dirty="0"/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C9C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LOSS OF</a:t>
                      </a:r>
                      <a:r>
                        <a:rPr lang="en-US" sz="3600" b="1" baseline="0" dirty="0" smtClean="0"/>
                        <a:t> PERSPECTIVE</a:t>
                      </a:r>
                      <a:endParaRPr lang="en-US" sz="36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C9C9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620132"/>
          </a:xfrm>
        </p:spPr>
        <p:txBody>
          <a:bodyPr numCol="2">
            <a:normAutofit fontScale="92500"/>
          </a:bodyPr>
          <a:lstStyle/>
          <a:p>
            <a:r>
              <a:rPr lang="en-US" dirty="0" smtClean="0"/>
              <a:t>Observable Characteristics</a:t>
            </a:r>
          </a:p>
          <a:p>
            <a:pPr lvl="1"/>
            <a:r>
              <a:rPr lang="en-US" dirty="0" smtClean="0"/>
              <a:t>Withdrawn</a:t>
            </a:r>
          </a:p>
          <a:p>
            <a:pPr lvl="1"/>
            <a:r>
              <a:rPr lang="en-US" dirty="0" smtClean="0"/>
              <a:t>False Beliefs</a:t>
            </a:r>
          </a:p>
          <a:p>
            <a:pPr lvl="1"/>
            <a:r>
              <a:rPr lang="en-US" dirty="0" smtClean="0"/>
              <a:t>Disorganized Thinking</a:t>
            </a:r>
          </a:p>
          <a:p>
            <a:pPr lvl="1"/>
            <a:r>
              <a:rPr lang="en-US" dirty="0" smtClean="0"/>
              <a:t>Hallucinations</a:t>
            </a:r>
          </a:p>
          <a:p>
            <a:pPr lvl="1"/>
            <a:r>
              <a:rPr lang="en-US" dirty="0" smtClean="0"/>
              <a:t>Odd Behavior or Mannerisms</a:t>
            </a:r>
          </a:p>
          <a:p>
            <a:pPr lvl="1"/>
            <a:r>
              <a:rPr lang="en-US" dirty="0" smtClean="0"/>
              <a:t>Suspicious/Paranoid/Fearful</a:t>
            </a:r>
          </a:p>
          <a:p>
            <a:pPr lvl="1"/>
            <a:r>
              <a:rPr lang="en-US" dirty="0" smtClean="0"/>
              <a:t>Highly Distractible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392" y="3404850"/>
            <a:ext cx="3810000" cy="2679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1752" y="3938576"/>
            <a:ext cx="442901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US" sz="2500" dirty="0" smtClean="0"/>
              <a:t> Common Diagnoses</a:t>
            </a:r>
          </a:p>
          <a:p>
            <a:pPr lvl="1">
              <a:buClr>
                <a:schemeClr val="accent2"/>
              </a:buClr>
              <a:buFont typeface="Courier New"/>
              <a:buChar char="o"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Schizophrenia</a:t>
            </a:r>
          </a:p>
          <a:p>
            <a:pPr lvl="1">
              <a:buClr>
                <a:schemeClr val="accent2"/>
              </a:buClr>
              <a:buFont typeface="Courier New"/>
              <a:buChar char="o"/>
            </a:pPr>
            <a:r>
              <a:rPr lang="en-US" sz="2000" dirty="0" smtClean="0">
                <a:solidFill>
                  <a:schemeClr val="tx2"/>
                </a:solidFill>
              </a:rPr>
              <a:t> Delusional</a:t>
            </a:r>
          </a:p>
          <a:p>
            <a:pPr lvl="1">
              <a:buClr>
                <a:schemeClr val="accent2"/>
              </a:buClr>
              <a:buFont typeface="Courier New"/>
              <a:buChar char="o"/>
            </a:pPr>
            <a:r>
              <a:rPr lang="en-US" sz="2000" dirty="0" smtClean="0">
                <a:solidFill>
                  <a:schemeClr val="tx2"/>
                </a:solidFill>
              </a:rPr>
              <a:t> Psychotic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4288"/>
            <a:ext cx="850392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How you can ESCELATE the situation</a:t>
            </a:r>
          </a:p>
          <a:p>
            <a:pPr lvl="1"/>
            <a:r>
              <a:rPr lang="en-US" dirty="0" smtClean="0"/>
              <a:t>Over reliance on commands to get compliance</a:t>
            </a:r>
          </a:p>
          <a:p>
            <a:pPr lvl="2"/>
            <a:r>
              <a:rPr lang="en-US" dirty="0" smtClean="0"/>
              <a:t>Yelling and arguing</a:t>
            </a:r>
          </a:p>
          <a:p>
            <a:pPr lvl="1"/>
            <a:r>
              <a:rPr lang="en-US" dirty="0" smtClean="0"/>
              <a:t>Hands on/touching</a:t>
            </a:r>
          </a:p>
          <a:p>
            <a:pPr lvl="1"/>
            <a:r>
              <a:rPr lang="en-US" dirty="0" smtClean="0"/>
              <a:t>Lack of patience or empathy</a:t>
            </a:r>
          </a:p>
          <a:p>
            <a:pPr lvl="1"/>
            <a:r>
              <a:rPr lang="en-US" dirty="0" smtClean="0"/>
              <a:t>Challenging their version of reality</a:t>
            </a:r>
          </a:p>
          <a:p>
            <a:r>
              <a:rPr lang="en-US" dirty="0" smtClean="0"/>
              <a:t>Why confrontation does not always work…</a:t>
            </a:r>
          </a:p>
          <a:p>
            <a:pPr lvl="1"/>
            <a:r>
              <a:rPr lang="en-US" dirty="0" smtClean="0"/>
              <a:t>Logic and the ability to reason are compromised</a:t>
            </a:r>
          </a:p>
          <a:p>
            <a:pPr lvl="1"/>
            <a:r>
              <a:rPr lang="en-US" dirty="0" smtClean="0"/>
              <a:t>Disorganized thinking causes difficulty following simple directions</a:t>
            </a:r>
          </a:p>
          <a:p>
            <a:pPr lvl="1"/>
            <a:r>
              <a:rPr lang="en-US" dirty="0" smtClean="0"/>
              <a:t>Paranoid ideation causes mistrust of others.</a:t>
            </a:r>
          </a:p>
          <a:p>
            <a:pPr lvl="1"/>
            <a:r>
              <a:rPr lang="en-US" dirty="0" smtClean="0"/>
              <a:t>Reasons for non-compliance are less about a power struggle and more about the brain disorder.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Reality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 patient and direct in your conversation</a:t>
            </a:r>
          </a:p>
          <a:p>
            <a:r>
              <a:rPr lang="en-US" dirty="0" smtClean="0"/>
              <a:t>Ground them ~ Keeping them in the hear and now</a:t>
            </a:r>
          </a:p>
          <a:p>
            <a:r>
              <a:rPr lang="en-US" dirty="0" smtClean="0"/>
              <a:t>Use your name and their name often</a:t>
            </a:r>
          </a:p>
          <a:p>
            <a:pPr lvl="1"/>
            <a:r>
              <a:rPr lang="en-US" dirty="0" smtClean="0"/>
              <a:t>You can interrupt their speech/thought by saying their name and asking for eye contact.</a:t>
            </a:r>
          </a:p>
          <a:p>
            <a:r>
              <a:rPr lang="en-US" dirty="0" smtClean="0"/>
              <a:t>Assure the person that you are in a position to help</a:t>
            </a:r>
          </a:p>
          <a:p>
            <a:r>
              <a:rPr lang="en-US" dirty="0" smtClean="0"/>
              <a:t>Listen with the goal of validating their feelings</a:t>
            </a:r>
          </a:p>
          <a:p>
            <a:pPr lvl="1"/>
            <a:r>
              <a:rPr lang="en-US" dirty="0" smtClean="0"/>
              <a:t>Don’t spend too much time letting them re-tell their story if it is </a:t>
            </a:r>
            <a:r>
              <a:rPr lang="en-US" dirty="0" smtClean="0"/>
              <a:t>escalating </a:t>
            </a:r>
            <a:r>
              <a:rPr lang="en-US" dirty="0" smtClean="0"/>
              <a:t>or they are very delusional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4936" y="1619073"/>
            <a:ext cx="5330990" cy="4804118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Observable Characteristics</a:t>
            </a:r>
          </a:p>
          <a:p>
            <a:pPr lvl="1"/>
            <a:r>
              <a:rPr lang="en-US" dirty="0" smtClean="0"/>
              <a:t>Manipulation</a:t>
            </a:r>
          </a:p>
          <a:p>
            <a:pPr lvl="1"/>
            <a:r>
              <a:rPr lang="en-US" dirty="0" smtClean="0"/>
              <a:t>Impulsiveness</a:t>
            </a:r>
          </a:p>
          <a:p>
            <a:pPr lvl="1"/>
            <a:r>
              <a:rPr lang="en-US" dirty="0" smtClean="0"/>
              <a:t>Destructiveness</a:t>
            </a:r>
          </a:p>
          <a:p>
            <a:pPr lvl="1"/>
            <a:r>
              <a:rPr lang="en-US" dirty="0" smtClean="0"/>
              <a:t>Irritability/Hostility</a:t>
            </a:r>
          </a:p>
          <a:p>
            <a:pPr lvl="1"/>
            <a:r>
              <a:rPr lang="en-US" dirty="0" smtClean="0"/>
              <a:t>Anger/Argumentative</a:t>
            </a:r>
          </a:p>
          <a:p>
            <a:pPr lvl="1"/>
            <a:r>
              <a:rPr lang="en-US" dirty="0" smtClean="0"/>
              <a:t>Anti-Social/Oppositional</a:t>
            </a:r>
          </a:p>
          <a:p>
            <a:r>
              <a:rPr lang="en-US" dirty="0" smtClean="0"/>
              <a:t>Common Diagnoses</a:t>
            </a:r>
          </a:p>
          <a:p>
            <a:pPr lvl="1"/>
            <a:r>
              <a:rPr lang="en-US" dirty="0" smtClean="0"/>
              <a:t>Bipolar (Manic)</a:t>
            </a:r>
          </a:p>
          <a:p>
            <a:pPr lvl="1"/>
            <a:r>
              <a:rPr lang="en-US" sz="2000" dirty="0" smtClean="0"/>
              <a:t>Personality Disorders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Antisocial &amp; Borderline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5504" y="1748430"/>
            <a:ext cx="3445926" cy="4288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Control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Tone of voice is critical </a:t>
            </a:r>
          </a:p>
          <a:p>
            <a:pPr lvl="1"/>
            <a:r>
              <a:rPr lang="en-US" dirty="0" smtClean="0"/>
              <a:t>Use calming and respectful tone</a:t>
            </a:r>
          </a:p>
          <a:p>
            <a:r>
              <a:rPr lang="en-US" dirty="0" smtClean="0"/>
              <a:t>Use their name</a:t>
            </a:r>
          </a:p>
          <a:p>
            <a:r>
              <a:rPr lang="en-US" dirty="0" smtClean="0"/>
              <a:t>Let them vent initially using minimal encouragers however do not let them be repetitive.</a:t>
            </a:r>
          </a:p>
          <a:p>
            <a:r>
              <a:rPr lang="en-US" dirty="0" smtClean="0"/>
              <a:t>Paraphrasing </a:t>
            </a:r>
          </a:p>
          <a:p>
            <a:pPr lvl="1"/>
            <a:r>
              <a:rPr lang="en-US" dirty="0" smtClean="0"/>
              <a:t>“Let me see if I understand why you are angry”</a:t>
            </a:r>
          </a:p>
          <a:p>
            <a:r>
              <a:rPr lang="en-US" dirty="0" smtClean="0"/>
              <a:t>Deflection</a:t>
            </a:r>
          </a:p>
          <a:p>
            <a:pPr lvl="1"/>
            <a:r>
              <a:rPr lang="en-US" dirty="0" smtClean="0"/>
              <a:t>“What can I do to help resolve this?”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3857</TotalTime>
  <Words>1201</Words>
  <Application>Microsoft Office PowerPoint</Application>
  <PresentationFormat>On-screen Show (4:3)</PresentationFormat>
  <Paragraphs>227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Advanced De-Escalation Techniques</vt:lpstr>
      <vt:lpstr>Objectives</vt:lpstr>
      <vt:lpstr>Four Phases of an Encounter</vt:lpstr>
      <vt:lpstr>Four Encounter Types</vt:lpstr>
      <vt:lpstr>Loss of Reality</vt:lpstr>
      <vt:lpstr>Loss of Reality</vt:lpstr>
      <vt:lpstr>Loss of Reality Tactics</vt:lpstr>
      <vt:lpstr>Loss of Control</vt:lpstr>
      <vt:lpstr>Loss of Control Tactics</vt:lpstr>
      <vt:lpstr>Loss of Hope</vt:lpstr>
      <vt:lpstr>Loss of Hope Tactics</vt:lpstr>
      <vt:lpstr>Loss of Perspective</vt:lpstr>
      <vt:lpstr>Loss of Perspective Tactics</vt:lpstr>
      <vt:lpstr>Sympathy vs. Empathy</vt:lpstr>
      <vt:lpstr>Tone of Interactions</vt:lpstr>
      <vt:lpstr>Active Listening Skills (ROME PIE)</vt:lpstr>
      <vt:lpstr>De-Escalation Techniques</vt:lpstr>
      <vt:lpstr>De-Escalating Psychosis</vt:lpstr>
      <vt:lpstr>De-Escalating Psychosis</vt:lpstr>
      <vt:lpstr>Factors that Complicate</vt:lpstr>
      <vt:lpstr>VIDEO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CLIPS</dc:title>
  <dc:creator>Andrea Watts</dc:creator>
  <cp:lastModifiedBy>user</cp:lastModifiedBy>
  <cp:revision>10</cp:revision>
  <cp:lastPrinted>2014-06-14T02:02:40Z</cp:lastPrinted>
  <dcterms:created xsi:type="dcterms:W3CDTF">2014-06-14T02:19:12Z</dcterms:created>
  <dcterms:modified xsi:type="dcterms:W3CDTF">2014-06-16T13:09:14Z</dcterms:modified>
</cp:coreProperties>
</file>