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6" r:id="rId3"/>
    <p:sldId id="287" r:id="rId4"/>
    <p:sldId id="257" r:id="rId5"/>
    <p:sldId id="258" r:id="rId6"/>
    <p:sldId id="285" r:id="rId7"/>
    <p:sldId id="261" r:id="rId8"/>
    <p:sldId id="262" r:id="rId9"/>
    <p:sldId id="264" r:id="rId10"/>
    <p:sldId id="265" r:id="rId11"/>
    <p:sldId id="266" r:id="rId12"/>
    <p:sldId id="270" r:id="rId13"/>
    <p:sldId id="267" r:id="rId14"/>
    <p:sldId id="268" r:id="rId15"/>
    <p:sldId id="271" r:id="rId16"/>
    <p:sldId id="272" r:id="rId17"/>
    <p:sldId id="273" r:id="rId18"/>
    <p:sldId id="275" r:id="rId19"/>
    <p:sldId id="276" r:id="rId20"/>
    <p:sldId id="277" r:id="rId21"/>
    <p:sldId id="278" r:id="rId22"/>
    <p:sldId id="288" r:id="rId23"/>
    <p:sldId id="279" r:id="rId24"/>
    <p:sldId id="280" r:id="rId25"/>
    <p:sldId id="281" r:id="rId26"/>
    <p:sldId id="282" r:id="rId27"/>
    <p:sldId id="283" r:id="rId28"/>
    <p:sldId id="28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17" autoAdjust="0"/>
  </p:normalViewPr>
  <p:slideViewPr>
    <p:cSldViewPr>
      <p:cViewPr>
        <p:scale>
          <a:sx n="70" d="100"/>
          <a:sy n="70" d="100"/>
        </p:scale>
        <p:origin x="-75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32E5088-E8B5-41F1-9762-749A86698DEF}" type="datetimeFigureOut">
              <a:rPr lang="en-US" smtClean="0"/>
              <a:t>10/22/2014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4D89116-67C1-433F-8B45-12CAAE657671}" type="slidenum">
              <a:rPr lang="en-US" smtClean="0"/>
              <a:t>‹#›</a:t>
            </a:fld>
            <a:endParaRPr lang="en-US"/>
          </a:p>
        </p:txBody>
      </p:sp>
    </p:spTree>
    <p:extLst>
      <p:ext uri="{BB962C8B-B14F-4D97-AF65-F5344CB8AC3E}">
        <p14:creationId xmlns:p14="http://schemas.microsoft.com/office/powerpoint/2010/main" val="147428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A41A6E-5D46-497A-B357-42866EA94F48}" type="datetimeFigureOut">
              <a:rPr lang="en-US" smtClean="0"/>
              <a:t>10/22/2014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4ED871-9BC3-4F70-85B8-0658536E8192}" type="slidenum">
              <a:rPr lang="en-US" smtClean="0"/>
              <a:t>‹#›</a:t>
            </a:fld>
            <a:endParaRPr lang="en-US"/>
          </a:p>
        </p:txBody>
      </p:sp>
    </p:spTree>
    <p:extLst>
      <p:ext uri="{BB962C8B-B14F-4D97-AF65-F5344CB8AC3E}">
        <p14:creationId xmlns:p14="http://schemas.microsoft.com/office/powerpoint/2010/main" val="367571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Objective 1:  Participants will be able to identify strategies and partnerships for implementing a local CIT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Content:  This portion will cover the foreseen/unforeseen barriers, the solutions that have been found, the coordination and collaboration needed, and the joining of forces to create solutions.  This will also cover the multiple/ongoing trainings that take place to create competent workforce.</a:t>
            </a:r>
          </a:p>
          <a:p>
            <a:r>
              <a:rPr lang="en-US" sz="1200" b="1" kern="1200" dirty="0" smtClean="0">
                <a:solidFill>
                  <a:schemeClr val="tx1"/>
                </a:solidFill>
                <a:effectLst/>
                <a:latin typeface="+mn-lt"/>
                <a:ea typeface="+mn-ea"/>
                <a:cs typeface="+mn-cs"/>
              </a:rPr>
              <a:t>Objective 2:  Participants will be able to identify differences between multiple points of service and single point of entry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Content: This portion will cover how multiple interrelated teams work together from various settings to triage various levels of crisis, de-escalate the crisis, and coordinate the appropriate level of care  (Mobile Crisis, ER, CIT Officer, CSU).</a:t>
            </a:r>
          </a:p>
          <a:p>
            <a:endParaRPr lang="en-US" dirty="0" smtClean="0"/>
          </a:p>
          <a:p>
            <a:r>
              <a:rPr lang="en-US" sz="1200" b="1" kern="1200" dirty="0" smtClean="0">
                <a:solidFill>
                  <a:schemeClr val="tx1"/>
                </a:solidFill>
                <a:effectLst/>
                <a:latin typeface="+mn-lt"/>
                <a:ea typeface="+mn-ea"/>
                <a:cs typeface="+mn-cs"/>
              </a:rPr>
              <a:t>Objective 3: Participants will be able to identify evidence-based solutions for barriers to CIT implementation, as well as future options for further development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Content:  This portion will cover the limitations encountered (limited space, difficult to treat patients), as well as potential for future services (intermediate levels of care) such as Living Room Model, Certified Holding Facilities, Respite Services, and Tele-Court.  The Lauderdale CIT Training HUB will also be discussed.</a:t>
            </a:r>
            <a:endParaRPr lang="en-US" dirty="0"/>
          </a:p>
        </p:txBody>
      </p:sp>
      <p:sp>
        <p:nvSpPr>
          <p:cNvPr id="4" name="Slide Number Placeholder 3"/>
          <p:cNvSpPr>
            <a:spLocks noGrp="1"/>
          </p:cNvSpPr>
          <p:nvPr>
            <p:ph type="sldNum" sz="quarter" idx="10"/>
          </p:nvPr>
        </p:nvSpPr>
        <p:spPr/>
        <p:txBody>
          <a:bodyPr/>
          <a:lstStyle/>
          <a:p>
            <a:fld id="{934ED871-9BC3-4F70-85B8-0658536E8192}" type="slidenum">
              <a:rPr lang="en-US" smtClean="0"/>
              <a:t>3</a:t>
            </a:fld>
            <a:endParaRPr lang="en-US"/>
          </a:p>
        </p:txBody>
      </p:sp>
    </p:spTree>
    <p:extLst>
      <p:ext uri="{BB962C8B-B14F-4D97-AF65-F5344CB8AC3E}">
        <p14:creationId xmlns:p14="http://schemas.microsoft.com/office/powerpoint/2010/main" val="2258714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4ED871-9BC3-4F70-85B8-0658536E8192}" type="slidenum">
              <a:rPr lang="en-US" smtClean="0"/>
              <a:t>4</a:t>
            </a:fld>
            <a:endParaRPr lang="en-US"/>
          </a:p>
        </p:txBody>
      </p:sp>
    </p:spTree>
    <p:extLst>
      <p:ext uri="{BB962C8B-B14F-4D97-AF65-F5344CB8AC3E}">
        <p14:creationId xmlns:p14="http://schemas.microsoft.com/office/powerpoint/2010/main" val="206290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counties in the “catchment” area.</a:t>
            </a:r>
          </a:p>
          <a:p>
            <a:endParaRPr lang="en-US" dirty="0" smtClean="0"/>
          </a:p>
          <a:p>
            <a:r>
              <a:rPr lang="en-US" dirty="0" smtClean="0"/>
              <a:t>Population of Region 10 is 242,517</a:t>
            </a:r>
          </a:p>
          <a:p>
            <a:endParaRPr lang="en-US" dirty="0" smtClean="0"/>
          </a:p>
          <a:p>
            <a:r>
              <a:rPr lang="en-US" dirty="0" smtClean="0"/>
              <a:t>If one in four experience mental illness in a given year- 60,630 people*</a:t>
            </a:r>
          </a:p>
          <a:p>
            <a:endParaRPr lang="en-US" dirty="0"/>
          </a:p>
        </p:txBody>
      </p:sp>
      <p:sp>
        <p:nvSpPr>
          <p:cNvPr id="4" name="Slide Number Placeholder 3"/>
          <p:cNvSpPr>
            <a:spLocks noGrp="1"/>
          </p:cNvSpPr>
          <p:nvPr>
            <p:ph type="sldNum" sz="quarter" idx="10"/>
          </p:nvPr>
        </p:nvSpPr>
        <p:spPr/>
        <p:txBody>
          <a:bodyPr/>
          <a:lstStyle/>
          <a:p>
            <a:fld id="{934ED871-9BC3-4F70-85B8-0658536E8192}" type="slidenum">
              <a:rPr lang="en-US" smtClean="0"/>
              <a:t>6</a:t>
            </a:fld>
            <a:endParaRPr lang="en-US"/>
          </a:p>
        </p:txBody>
      </p:sp>
    </p:spTree>
    <p:extLst>
      <p:ext uri="{BB962C8B-B14F-4D97-AF65-F5344CB8AC3E}">
        <p14:creationId xmlns:p14="http://schemas.microsoft.com/office/powerpoint/2010/main" val="181692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4ED871-9BC3-4F70-85B8-0658536E8192}" type="slidenum">
              <a:rPr lang="en-US" smtClean="0"/>
              <a:t>22</a:t>
            </a:fld>
            <a:endParaRPr lang="en-US"/>
          </a:p>
        </p:txBody>
      </p:sp>
    </p:spTree>
    <p:extLst>
      <p:ext uri="{BB962C8B-B14F-4D97-AF65-F5344CB8AC3E}">
        <p14:creationId xmlns:p14="http://schemas.microsoft.com/office/powerpoint/2010/main" val="380263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DC5CB7-9D5F-4CF6-9E09-9249898EFF1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1035000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C5CB7-9D5F-4CF6-9E09-9249898EFF1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60254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C5CB7-9D5F-4CF6-9E09-9249898EFF1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191022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C5CB7-9D5F-4CF6-9E09-9249898EFF1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238151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C5CB7-9D5F-4CF6-9E09-9249898EFF1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410319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DC5CB7-9D5F-4CF6-9E09-9249898EFF1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27435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DC5CB7-9D5F-4CF6-9E09-9249898EFF16}"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117212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DC5CB7-9D5F-4CF6-9E09-9249898EFF16}"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383746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C5CB7-9D5F-4CF6-9E09-9249898EFF16}"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46387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C5CB7-9D5F-4CF6-9E09-9249898EFF1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43076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C5CB7-9D5F-4CF6-9E09-9249898EFF1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6E448-0A0F-424F-B0CB-D7A92B2527E4}" type="slidenum">
              <a:rPr lang="en-US" smtClean="0"/>
              <a:t>‹#›</a:t>
            </a:fld>
            <a:endParaRPr lang="en-US"/>
          </a:p>
        </p:txBody>
      </p:sp>
    </p:spTree>
    <p:extLst>
      <p:ext uri="{BB962C8B-B14F-4D97-AF65-F5344CB8AC3E}">
        <p14:creationId xmlns:p14="http://schemas.microsoft.com/office/powerpoint/2010/main" val="160152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C5CB7-9D5F-4CF6-9E09-9249898EFF16}" type="datetimeFigureOut">
              <a:rPr lang="en-US" smtClean="0"/>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6E448-0A0F-424F-B0CB-D7A92B2527E4}" type="slidenum">
              <a:rPr lang="en-US" smtClean="0"/>
              <a:t>‹#›</a:t>
            </a:fld>
            <a:endParaRPr lang="en-US"/>
          </a:p>
        </p:txBody>
      </p:sp>
    </p:spTree>
    <p:extLst>
      <p:ext uri="{BB962C8B-B14F-4D97-AF65-F5344CB8AC3E}">
        <p14:creationId xmlns:p14="http://schemas.microsoft.com/office/powerpoint/2010/main" val="294564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990600"/>
            <a:ext cx="8839200" cy="4493538"/>
          </a:xfrm>
          <a:prstGeom prst="rect">
            <a:avLst/>
          </a:prstGeom>
          <a:noFill/>
        </p:spPr>
        <p:txBody>
          <a:bodyPr wrap="square" rtlCol="0">
            <a:spAutoFit/>
          </a:bodyPr>
          <a:lstStyle/>
          <a:p>
            <a:pPr algn="ctr"/>
            <a:r>
              <a:rPr lang="en-US" sz="3200" b="1" dirty="0" smtClean="0"/>
              <a:t>Crisis Intervention Teams (CIT)</a:t>
            </a:r>
            <a:endParaRPr lang="en-US" sz="3200" b="1" dirty="0" smtClean="0"/>
          </a:p>
          <a:p>
            <a:endParaRPr lang="en-US" sz="3200" b="1" dirty="0" smtClean="0"/>
          </a:p>
          <a:p>
            <a:pPr algn="ctr"/>
            <a:r>
              <a:rPr lang="en-US" sz="3200" b="1" dirty="0" smtClean="0"/>
              <a:t>Becoming a Reality in East Mississippi…</a:t>
            </a:r>
          </a:p>
          <a:p>
            <a:pPr algn="ctr"/>
            <a:r>
              <a:rPr lang="en-US" sz="3200" b="1" dirty="0" smtClean="0"/>
              <a:t>It Can Be Done!</a:t>
            </a:r>
          </a:p>
          <a:p>
            <a:pPr algn="ctr"/>
            <a:endParaRPr lang="en-US" sz="3200" b="1" dirty="0" smtClean="0"/>
          </a:p>
          <a:p>
            <a:pPr algn="ctr"/>
            <a:r>
              <a:rPr lang="en-US" sz="2800" b="1" dirty="0" smtClean="0"/>
              <a:t>2014 </a:t>
            </a:r>
            <a:r>
              <a:rPr lang="en-US" sz="2800" b="1" dirty="0" smtClean="0"/>
              <a:t>MH/IDD Joint Conference </a:t>
            </a:r>
          </a:p>
          <a:p>
            <a:pPr algn="ctr"/>
            <a:r>
              <a:rPr lang="en-US" sz="2800" b="1" dirty="0" smtClean="0"/>
              <a:t>Biloxi, Mississippi</a:t>
            </a:r>
            <a:endParaRPr lang="en-US" sz="2800" b="1" dirty="0" smtClean="0"/>
          </a:p>
          <a:p>
            <a:pPr algn="ctr"/>
            <a:r>
              <a:rPr lang="en-US" sz="2800" b="1" dirty="0" smtClean="0"/>
              <a:t>  </a:t>
            </a:r>
            <a:endParaRPr lang="en-US" sz="2800" b="1" dirty="0"/>
          </a:p>
          <a:p>
            <a:pPr algn="ctr"/>
            <a:r>
              <a:rPr lang="en-US" sz="2400" b="1" dirty="0" smtClean="0"/>
              <a:t>East Mississippi Crisis Intervention </a:t>
            </a:r>
            <a:r>
              <a:rPr lang="en-US" sz="2400" b="1" dirty="0" smtClean="0"/>
              <a:t>Team</a:t>
            </a:r>
            <a:endParaRPr lang="en-US" sz="2400" b="1" dirty="0"/>
          </a:p>
          <a:p>
            <a:r>
              <a:rPr lang="en-US" b="1" dirty="0" smtClean="0"/>
              <a:t>              </a:t>
            </a:r>
            <a:endParaRPr lang="en-US" b="1" dirty="0"/>
          </a:p>
        </p:txBody>
      </p:sp>
    </p:spTree>
    <p:extLst>
      <p:ext uri="{BB962C8B-B14F-4D97-AF65-F5344CB8AC3E}">
        <p14:creationId xmlns:p14="http://schemas.microsoft.com/office/powerpoint/2010/main" val="296193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Law Enforcement</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a:solidFill>
                <a:schemeClr val="bg1"/>
              </a:solidFill>
            </a:endParaRPr>
          </a:p>
          <a:p>
            <a:pPr marL="0" indent="0" algn="ctr">
              <a:buNone/>
            </a:pPr>
            <a:r>
              <a:rPr lang="en-US" u="sng" dirty="0" smtClean="0"/>
              <a:t>Meridian Police Department</a:t>
            </a:r>
            <a:endParaRPr lang="en-US" dirty="0"/>
          </a:p>
          <a:p>
            <a:pPr marL="0" indent="0" algn="ctr">
              <a:buNone/>
            </a:pPr>
            <a:endParaRPr lang="en-US" dirty="0" smtClean="0"/>
          </a:p>
          <a:p>
            <a:pPr marL="0" indent="0" algn="ctr">
              <a:buNone/>
            </a:pPr>
            <a:r>
              <a:rPr lang="en-US" dirty="0" smtClean="0"/>
              <a:t>120 Sworn Officers</a:t>
            </a:r>
          </a:p>
          <a:p>
            <a:pPr marL="0" indent="0" algn="ctr">
              <a:buNone/>
            </a:pPr>
            <a:endParaRPr lang="en-US" dirty="0"/>
          </a:p>
          <a:p>
            <a:pPr marL="0" indent="0" algn="ctr">
              <a:buNone/>
            </a:pPr>
            <a:r>
              <a:rPr lang="en-US" dirty="0" smtClean="0"/>
              <a:t>Utilizes the Lauderdale County Detention Facility</a:t>
            </a:r>
            <a:endParaRPr lang="en-US" dirty="0"/>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852139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Mental Health (Before CIT)</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smtClean="0">
              <a:solidFill>
                <a:schemeClr val="bg1"/>
              </a:solidFill>
            </a:endParaRPr>
          </a:p>
          <a:p>
            <a:r>
              <a:rPr lang="en-US" dirty="0" smtClean="0"/>
              <a:t>Acute &amp; Crisis Psychiatric Services</a:t>
            </a:r>
          </a:p>
          <a:p>
            <a:r>
              <a:rPr lang="en-US" dirty="0" smtClean="0"/>
              <a:t>Waiting Lists</a:t>
            </a:r>
          </a:p>
          <a:p>
            <a:r>
              <a:rPr lang="en-US" dirty="0" smtClean="0"/>
              <a:t>Commitments</a:t>
            </a:r>
          </a:p>
          <a:p>
            <a:r>
              <a:rPr lang="en-US" dirty="0" smtClean="0"/>
              <a:t>Crisis Stabilization Units (CSU)</a:t>
            </a:r>
          </a:p>
          <a:p>
            <a:r>
              <a:rPr lang="en-US" dirty="0" smtClean="0"/>
              <a:t>Minimal collaborative work</a:t>
            </a:r>
            <a:endParaRPr lang="en-US" dirty="0"/>
          </a:p>
          <a:p>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915361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Mental Health (Before CIT)</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smtClean="0">
              <a:solidFill>
                <a:schemeClr val="bg1"/>
              </a:solidFill>
            </a:endParaRPr>
          </a:p>
          <a:p>
            <a:r>
              <a:rPr lang="en-US" dirty="0" smtClean="0"/>
              <a:t>Economy</a:t>
            </a:r>
          </a:p>
          <a:p>
            <a:pPr marL="0" indent="0">
              <a:buNone/>
            </a:pPr>
            <a:r>
              <a:rPr lang="en-US" dirty="0" smtClean="0"/>
              <a:t>      -   Post Katrina</a:t>
            </a:r>
          </a:p>
          <a:p>
            <a:pPr marL="0" indent="0">
              <a:buNone/>
            </a:pPr>
            <a:r>
              <a:rPr lang="en-US" dirty="0" smtClean="0"/>
              <a:t>      -   Recession</a:t>
            </a:r>
          </a:p>
          <a:p>
            <a:pPr marL="0" indent="0">
              <a:buNone/>
            </a:pPr>
            <a:endParaRPr lang="en-US" dirty="0"/>
          </a:p>
          <a:p>
            <a:r>
              <a:rPr lang="en-US" dirty="0" smtClean="0"/>
              <a:t>Department of Justice</a:t>
            </a:r>
          </a:p>
          <a:p>
            <a:pPr marL="0" indent="0">
              <a:buNone/>
            </a:pPr>
            <a:endParaRPr lang="en-US" dirty="0" smtClean="0">
              <a:solidFill>
                <a:schemeClr val="bg1"/>
              </a:solidFill>
            </a:endParaRPr>
          </a:p>
        </p:txBody>
      </p:sp>
    </p:spTree>
    <p:extLst>
      <p:ext uri="{BB962C8B-B14F-4D97-AF65-F5344CB8AC3E}">
        <p14:creationId xmlns:p14="http://schemas.microsoft.com/office/powerpoint/2010/main" val="729317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Law Enforcement (Before CIT)</a:t>
            </a:r>
            <a:endParaRPr lang="en-US" u="sng" dirty="0"/>
          </a:p>
        </p:txBody>
      </p:sp>
      <p:sp>
        <p:nvSpPr>
          <p:cNvPr id="4" name="Content Placeholder 3"/>
          <p:cNvSpPr>
            <a:spLocks noGrp="1"/>
          </p:cNvSpPr>
          <p:nvPr>
            <p:ph idx="1"/>
          </p:nvPr>
        </p:nvSpPr>
        <p:spPr/>
        <p:txBody>
          <a:bodyPr>
            <a:normAutofit/>
          </a:bodyPr>
          <a:lstStyle/>
          <a:p>
            <a:r>
              <a:rPr lang="en-US" dirty="0" smtClean="0"/>
              <a:t>Only contact with mental health system by law enforcement was through court-committals.</a:t>
            </a:r>
          </a:p>
          <a:p>
            <a:r>
              <a:rPr lang="en-US" dirty="0" smtClean="0"/>
              <a:t>There weren’t any legal or procedural recourses in place in providing care for consumers.</a:t>
            </a:r>
          </a:p>
          <a:p>
            <a:r>
              <a:rPr lang="en-US" dirty="0" smtClean="0"/>
              <a:t>Officers had minimal options when resolving complaints involving consumers.   </a:t>
            </a:r>
          </a:p>
          <a:p>
            <a:pPr marL="0" indent="0">
              <a:buNone/>
            </a:pPr>
            <a:r>
              <a:rPr lang="en-US" dirty="0" smtClean="0"/>
              <a:t> </a:t>
            </a:r>
          </a:p>
          <a:p>
            <a:pPr marL="0" indent="0">
              <a:buNone/>
            </a:pPr>
            <a:endParaRPr lang="en-US" dirty="0">
              <a:solidFill>
                <a:schemeClr val="bg1"/>
              </a:solidFill>
            </a:endParaRPr>
          </a:p>
        </p:txBody>
      </p:sp>
    </p:spTree>
    <p:extLst>
      <p:ext uri="{BB962C8B-B14F-4D97-AF65-F5344CB8AC3E}">
        <p14:creationId xmlns:p14="http://schemas.microsoft.com/office/powerpoint/2010/main" val="13028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Advocates (Before CIT)</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smtClean="0">
              <a:solidFill>
                <a:schemeClr val="bg1"/>
              </a:solidFill>
            </a:endParaRPr>
          </a:p>
          <a:p>
            <a:endParaRPr lang="en-US" dirty="0">
              <a:solidFill>
                <a:schemeClr val="bg1"/>
              </a:solidFill>
            </a:endParaRPr>
          </a:p>
          <a:p>
            <a:r>
              <a:rPr lang="en-US" dirty="0" smtClean="0"/>
              <a:t>Mental Health still had contact with advocates</a:t>
            </a:r>
          </a:p>
          <a:p>
            <a:endParaRPr lang="en-US" dirty="0"/>
          </a:p>
          <a:p>
            <a:r>
              <a:rPr lang="en-US" dirty="0" smtClean="0"/>
              <a:t>Call resolution/Contact with Law Enforcement</a:t>
            </a:r>
          </a:p>
          <a:p>
            <a:pPr marL="0" indent="0">
              <a:buNone/>
            </a:pPr>
            <a:endParaRPr lang="en-US" dirty="0"/>
          </a:p>
        </p:txBody>
      </p:sp>
    </p:spTree>
    <p:extLst>
      <p:ext uri="{BB962C8B-B14F-4D97-AF65-F5344CB8AC3E}">
        <p14:creationId xmlns:p14="http://schemas.microsoft.com/office/powerpoint/2010/main" val="823816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Consumers  (Before CIT)</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smtClean="0">
              <a:solidFill>
                <a:schemeClr val="bg1"/>
              </a:solidFill>
            </a:endParaRPr>
          </a:p>
          <a:p>
            <a:r>
              <a:rPr lang="en-US" dirty="0" smtClean="0"/>
              <a:t>Mental Health providers relationships remained the same</a:t>
            </a:r>
          </a:p>
          <a:p>
            <a:endParaRPr lang="en-US" dirty="0"/>
          </a:p>
          <a:p>
            <a:r>
              <a:rPr lang="en-US" dirty="0" smtClean="0"/>
              <a:t>Mostly negative contact with Law Enforcement led to negative results</a:t>
            </a:r>
            <a:endParaRPr lang="en-US" dirty="0"/>
          </a:p>
        </p:txBody>
      </p:sp>
    </p:spTree>
    <p:extLst>
      <p:ext uri="{BB962C8B-B14F-4D97-AF65-F5344CB8AC3E}">
        <p14:creationId xmlns:p14="http://schemas.microsoft.com/office/powerpoint/2010/main" val="3431801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2009 - 2011</a:t>
            </a:r>
            <a:endParaRPr lang="en-US" u="sng" dirty="0"/>
          </a:p>
        </p:txBody>
      </p:sp>
      <p:sp>
        <p:nvSpPr>
          <p:cNvPr id="4" name="Content Placeholder 3"/>
          <p:cNvSpPr>
            <a:spLocks noGrp="1"/>
          </p:cNvSpPr>
          <p:nvPr>
            <p:ph idx="1"/>
          </p:nvPr>
        </p:nvSpPr>
        <p:spPr/>
        <p:txBody>
          <a:bodyPr>
            <a:normAutofit/>
          </a:bodyPr>
          <a:lstStyle/>
          <a:p>
            <a:r>
              <a:rPr lang="en-US" dirty="0" smtClean="0"/>
              <a:t>Community Action Group</a:t>
            </a:r>
          </a:p>
          <a:p>
            <a:r>
              <a:rPr lang="en-US" dirty="0" smtClean="0"/>
              <a:t>Access to care</a:t>
            </a:r>
          </a:p>
          <a:p>
            <a:pPr marL="0" indent="0">
              <a:buNone/>
            </a:pPr>
            <a:r>
              <a:rPr lang="en-US" dirty="0"/>
              <a:t> </a:t>
            </a:r>
            <a:r>
              <a:rPr lang="en-US" dirty="0" smtClean="0"/>
              <a:t>             - Access to crisis services</a:t>
            </a:r>
          </a:p>
          <a:p>
            <a:pPr marL="0" indent="0">
              <a:buNone/>
            </a:pPr>
            <a:r>
              <a:rPr lang="en-US" dirty="0"/>
              <a:t> </a:t>
            </a:r>
            <a:r>
              <a:rPr lang="en-US" dirty="0" smtClean="0"/>
              <a:t>             - Diversion from jails</a:t>
            </a:r>
          </a:p>
          <a:p>
            <a:pPr marL="0" indent="0">
              <a:buNone/>
            </a:pPr>
            <a:r>
              <a:rPr lang="en-US" dirty="0"/>
              <a:t> </a:t>
            </a:r>
            <a:r>
              <a:rPr lang="en-US" dirty="0" smtClean="0"/>
              <a:t>             -CIT (Memphis Model)</a:t>
            </a:r>
          </a:p>
          <a:p>
            <a:r>
              <a:rPr lang="en-US" dirty="0" smtClean="0"/>
              <a:t>Justice and Mental Health Collaboration Grant</a:t>
            </a:r>
          </a:p>
          <a:p>
            <a:r>
              <a:rPr lang="en-US" dirty="0" smtClean="0"/>
              <a:t>PATIENCE</a:t>
            </a:r>
          </a:p>
        </p:txBody>
      </p:sp>
    </p:spTree>
    <p:extLst>
      <p:ext uri="{BB962C8B-B14F-4D97-AF65-F5344CB8AC3E}">
        <p14:creationId xmlns:p14="http://schemas.microsoft.com/office/powerpoint/2010/main" val="825128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Significant Challenges</a:t>
            </a:r>
            <a:endParaRPr lang="en-US" u="sng" dirty="0"/>
          </a:p>
        </p:txBody>
      </p:sp>
      <p:sp>
        <p:nvSpPr>
          <p:cNvPr id="2" name="Content Placeholder 1"/>
          <p:cNvSpPr>
            <a:spLocks noGrp="1"/>
          </p:cNvSpPr>
          <p:nvPr>
            <p:ph sz="half" idx="1"/>
          </p:nvPr>
        </p:nvSpPr>
        <p:spPr/>
        <p:txBody>
          <a:bodyPr/>
          <a:lstStyle/>
          <a:p>
            <a:endParaRPr lang="en-US" dirty="0" smtClean="0">
              <a:solidFill>
                <a:schemeClr val="bg1"/>
              </a:solidFill>
            </a:endParaRPr>
          </a:p>
          <a:p>
            <a:r>
              <a:rPr lang="en-US" dirty="0" smtClean="0"/>
              <a:t>Funding</a:t>
            </a:r>
          </a:p>
          <a:p>
            <a:pPr marL="0" indent="0">
              <a:buNone/>
            </a:pPr>
            <a:endParaRPr lang="en-US" dirty="0" smtClean="0"/>
          </a:p>
          <a:p>
            <a:r>
              <a:rPr lang="en-US" dirty="0" smtClean="0"/>
              <a:t>Organization</a:t>
            </a:r>
          </a:p>
          <a:p>
            <a:pPr marL="0" indent="0">
              <a:buNone/>
            </a:pPr>
            <a:endParaRPr lang="en-US" dirty="0" smtClean="0"/>
          </a:p>
          <a:p>
            <a:r>
              <a:rPr lang="en-US" dirty="0" smtClean="0"/>
              <a:t>Single Point of Entry</a:t>
            </a:r>
          </a:p>
          <a:p>
            <a:endParaRPr lang="en-US" dirty="0"/>
          </a:p>
          <a:p>
            <a:r>
              <a:rPr lang="en-US" dirty="0" smtClean="0"/>
              <a:t>Cultures</a:t>
            </a:r>
            <a:endParaRPr lang="en-US" dirty="0"/>
          </a:p>
        </p:txBody>
      </p:sp>
      <p:sp>
        <p:nvSpPr>
          <p:cNvPr id="5" name="Content Placeholder 4"/>
          <p:cNvSpPr>
            <a:spLocks noGrp="1"/>
          </p:cNvSpPr>
          <p:nvPr>
            <p:ph sz="half" idx="2"/>
          </p:nvPr>
        </p:nvSpPr>
        <p:spPr/>
        <p:txBody>
          <a:bodyPr/>
          <a:lstStyle/>
          <a:p>
            <a:endParaRPr lang="en-US" dirty="0" smtClean="0">
              <a:solidFill>
                <a:schemeClr val="bg1"/>
              </a:solidFill>
            </a:endParaRPr>
          </a:p>
          <a:p>
            <a:r>
              <a:rPr lang="en-US" dirty="0" smtClean="0"/>
              <a:t>Organizational Priorities</a:t>
            </a:r>
          </a:p>
          <a:p>
            <a:endParaRPr lang="en-US" dirty="0" smtClean="0"/>
          </a:p>
          <a:p>
            <a:r>
              <a:rPr lang="en-US" dirty="0" smtClean="0"/>
              <a:t>Leadership</a:t>
            </a:r>
          </a:p>
          <a:p>
            <a:endParaRPr lang="en-US" dirty="0" smtClean="0"/>
          </a:p>
          <a:p>
            <a:r>
              <a:rPr lang="en-US" dirty="0" smtClean="0"/>
              <a:t>Turfs and Toes</a:t>
            </a:r>
            <a:endParaRPr lang="en-US" dirty="0"/>
          </a:p>
        </p:txBody>
      </p:sp>
    </p:spTree>
    <p:extLst>
      <p:ext uri="{BB962C8B-B14F-4D97-AF65-F5344CB8AC3E}">
        <p14:creationId xmlns:p14="http://schemas.microsoft.com/office/powerpoint/2010/main" val="2561319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Breaking Down Barriers</a:t>
            </a:r>
            <a:endParaRPr lang="en-US" u="sng" dirty="0"/>
          </a:p>
        </p:txBody>
      </p:sp>
      <p:sp>
        <p:nvSpPr>
          <p:cNvPr id="16" name="Text Placeholder 15"/>
          <p:cNvSpPr>
            <a:spLocks noGrp="1"/>
          </p:cNvSpPr>
          <p:nvPr>
            <p:ph type="body" idx="1"/>
          </p:nvPr>
        </p:nvSpPr>
        <p:spPr>
          <a:xfrm>
            <a:off x="457200" y="1535113"/>
            <a:ext cx="8229600" cy="639762"/>
          </a:xfrm>
        </p:spPr>
        <p:txBody>
          <a:bodyPr>
            <a:normAutofit/>
          </a:bodyPr>
          <a:lstStyle/>
          <a:p>
            <a:pPr algn="ctr"/>
            <a:r>
              <a:rPr lang="en-US" u="sng" dirty="0" smtClean="0"/>
              <a:t>Community Partnership on Mental Health</a:t>
            </a:r>
            <a:endParaRPr lang="en-US" u="sng" dirty="0"/>
          </a:p>
        </p:txBody>
      </p:sp>
      <p:sp>
        <p:nvSpPr>
          <p:cNvPr id="7" name="Content Placeholder 6"/>
          <p:cNvSpPr>
            <a:spLocks noGrp="1"/>
          </p:cNvSpPr>
          <p:nvPr>
            <p:ph sz="half" idx="2"/>
          </p:nvPr>
        </p:nvSpPr>
        <p:spPr>
          <a:xfrm>
            <a:off x="1752600" y="2174875"/>
            <a:ext cx="2744788" cy="3951288"/>
          </a:xfrm>
        </p:spPr>
        <p:txBody>
          <a:bodyPr/>
          <a:lstStyle/>
          <a:p>
            <a:pPr marL="0" indent="0" algn="ctr">
              <a:buNone/>
            </a:pPr>
            <a:endParaRPr lang="en-US" dirty="0" smtClean="0">
              <a:solidFill>
                <a:schemeClr val="bg1"/>
              </a:solidFill>
            </a:endParaRPr>
          </a:p>
          <a:p>
            <a:r>
              <a:rPr lang="en-US" dirty="0" smtClean="0"/>
              <a:t>Mental Health</a:t>
            </a:r>
          </a:p>
          <a:p>
            <a:endParaRPr lang="en-US" dirty="0"/>
          </a:p>
          <a:p>
            <a:r>
              <a:rPr lang="en-US" dirty="0" smtClean="0"/>
              <a:t>Law Enforcement</a:t>
            </a:r>
          </a:p>
          <a:p>
            <a:endParaRPr lang="en-US" dirty="0"/>
          </a:p>
          <a:p>
            <a:r>
              <a:rPr lang="en-US" dirty="0" smtClean="0"/>
              <a:t>NAMI</a:t>
            </a:r>
          </a:p>
          <a:p>
            <a:endParaRPr lang="en-US" dirty="0"/>
          </a:p>
          <a:p>
            <a:r>
              <a:rPr lang="en-US" dirty="0" smtClean="0"/>
              <a:t>Consumers</a:t>
            </a:r>
            <a:endParaRPr lang="en-US" dirty="0"/>
          </a:p>
          <a:p>
            <a:pPr marL="0" indent="0">
              <a:buNone/>
            </a:pPr>
            <a:endParaRPr lang="en-US" u="sng" dirty="0" smtClean="0">
              <a:solidFill>
                <a:schemeClr val="bg1"/>
              </a:solidFill>
            </a:endParaRPr>
          </a:p>
        </p:txBody>
      </p:sp>
      <p:sp>
        <p:nvSpPr>
          <p:cNvPr id="17" name="Text Placeholder 16"/>
          <p:cNvSpPr>
            <a:spLocks noGrp="1"/>
          </p:cNvSpPr>
          <p:nvPr>
            <p:ph type="body" sz="quarter" idx="3"/>
          </p:nvPr>
        </p:nvSpPr>
        <p:spPr>
          <a:xfrm>
            <a:off x="8610600" y="1535113"/>
            <a:ext cx="76200" cy="639762"/>
          </a:xfrm>
        </p:spPr>
        <p:txBody>
          <a:bodyPr/>
          <a:lstStyle/>
          <a:p>
            <a:endParaRPr lang="en-US" dirty="0">
              <a:solidFill>
                <a:schemeClr val="bg1"/>
              </a:solidFill>
            </a:endParaRPr>
          </a:p>
        </p:txBody>
      </p:sp>
      <p:sp>
        <p:nvSpPr>
          <p:cNvPr id="18" name="Content Placeholder 17"/>
          <p:cNvSpPr>
            <a:spLocks noGrp="1"/>
          </p:cNvSpPr>
          <p:nvPr>
            <p:ph sz="quarter" idx="4"/>
          </p:nvPr>
        </p:nvSpPr>
        <p:spPr>
          <a:xfrm>
            <a:off x="4724400" y="2174875"/>
            <a:ext cx="3962400" cy="3951288"/>
          </a:xfrm>
        </p:spPr>
        <p:txBody>
          <a:bodyPr/>
          <a:lstStyle/>
          <a:p>
            <a:endParaRPr lang="en-US" dirty="0">
              <a:solidFill>
                <a:schemeClr val="bg1"/>
              </a:solidFill>
            </a:endParaRPr>
          </a:p>
          <a:p>
            <a:r>
              <a:rPr lang="en-US" dirty="0" smtClean="0"/>
              <a:t>Medical</a:t>
            </a:r>
          </a:p>
          <a:p>
            <a:endParaRPr lang="en-US" dirty="0"/>
          </a:p>
          <a:p>
            <a:r>
              <a:rPr lang="en-US" dirty="0" smtClean="0"/>
              <a:t>Metro Ambulance</a:t>
            </a:r>
          </a:p>
          <a:p>
            <a:endParaRPr lang="en-US" dirty="0"/>
          </a:p>
          <a:p>
            <a:r>
              <a:rPr lang="en-US" dirty="0" smtClean="0"/>
              <a:t>Help agencies</a:t>
            </a:r>
            <a:endParaRPr lang="en-US" dirty="0"/>
          </a:p>
        </p:txBody>
      </p:sp>
    </p:spTree>
    <p:extLst>
      <p:ext uri="{BB962C8B-B14F-4D97-AF65-F5344CB8AC3E}">
        <p14:creationId xmlns:p14="http://schemas.microsoft.com/office/powerpoint/2010/main" val="1492967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CIT Task Force</a:t>
            </a:r>
            <a:endParaRPr lang="en-US" u="sng" dirty="0"/>
          </a:p>
        </p:txBody>
      </p:sp>
      <p:sp>
        <p:nvSpPr>
          <p:cNvPr id="7" name="Content Placeholder 6"/>
          <p:cNvSpPr>
            <a:spLocks noGrp="1"/>
          </p:cNvSpPr>
          <p:nvPr>
            <p:ph idx="1"/>
          </p:nvPr>
        </p:nvSpPr>
        <p:spPr/>
        <p:txBody>
          <a:bodyPr>
            <a:normAutofit fontScale="92500" lnSpcReduction="20000"/>
          </a:bodyPr>
          <a:lstStyle/>
          <a:p>
            <a:pPr marL="0" indent="0" algn="ctr">
              <a:buNone/>
            </a:pPr>
            <a:endParaRPr lang="en-US" dirty="0" smtClean="0">
              <a:solidFill>
                <a:schemeClr val="bg1"/>
              </a:solidFill>
            </a:endParaRPr>
          </a:p>
          <a:p>
            <a:r>
              <a:rPr lang="en-US" dirty="0" smtClean="0"/>
              <a:t>Comprised of Mental Health and Law Enforcement</a:t>
            </a:r>
          </a:p>
          <a:p>
            <a:r>
              <a:rPr lang="en-US" dirty="0" smtClean="0"/>
              <a:t>Establishes guidelines for CIT Program </a:t>
            </a:r>
          </a:p>
          <a:p>
            <a:r>
              <a:rPr lang="en-US" dirty="0" smtClean="0"/>
              <a:t>Schedules and conducts CIT training  </a:t>
            </a:r>
          </a:p>
          <a:p>
            <a:r>
              <a:rPr lang="en-US" dirty="0" smtClean="0"/>
              <a:t>Multi-disciplinary review of CIT calls, statistics,</a:t>
            </a:r>
          </a:p>
          <a:p>
            <a:pPr marL="0" indent="0">
              <a:buNone/>
            </a:pPr>
            <a:r>
              <a:rPr lang="en-US" dirty="0"/>
              <a:t> </a:t>
            </a:r>
            <a:r>
              <a:rPr lang="en-US" dirty="0" smtClean="0"/>
              <a:t>   and reports</a:t>
            </a:r>
          </a:p>
          <a:p>
            <a:r>
              <a:rPr lang="en-US" dirty="0" smtClean="0"/>
              <a:t>Checks and balances    </a:t>
            </a:r>
          </a:p>
          <a:p>
            <a:r>
              <a:rPr lang="en-US" dirty="0" smtClean="0"/>
              <a:t>Memorandum of Understanding (Good Fences)</a:t>
            </a:r>
            <a:endParaRPr lang="en-US" dirty="0"/>
          </a:p>
          <a:p>
            <a:pPr marL="0" indent="0">
              <a:buNone/>
            </a:pPr>
            <a:r>
              <a:rPr lang="en-US" dirty="0" smtClean="0">
                <a:solidFill>
                  <a:schemeClr val="bg1"/>
                </a:solidFill>
              </a:rPr>
              <a:t>    </a:t>
            </a:r>
          </a:p>
        </p:txBody>
      </p:sp>
    </p:spTree>
    <p:extLst>
      <p:ext uri="{BB962C8B-B14F-4D97-AF65-F5344CB8AC3E}">
        <p14:creationId xmlns:p14="http://schemas.microsoft.com/office/powerpoint/2010/main" val="1603317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East </a:t>
            </a:r>
            <a:r>
              <a:rPr lang="en-US" b="1" dirty="0"/>
              <a:t>Mississippi </a:t>
            </a:r>
            <a:r>
              <a:rPr lang="en-US" b="1" dirty="0" smtClean="0"/>
              <a:t>CIT Panel</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Amy Bishop, LMFT, SAP </a:t>
            </a:r>
          </a:p>
          <a:p>
            <a:r>
              <a:rPr lang="en-US" dirty="0" smtClean="0"/>
              <a:t>Spencer Blalock, MSW, LCSW</a:t>
            </a:r>
          </a:p>
          <a:p>
            <a:r>
              <a:rPr lang="en-US" dirty="0" smtClean="0"/>
              <a:t>Chief Deputy Ward Calhoun</a:t>
            </a:r>
          </a:p>
          <a:p>
            <a:r>
              <a:rPr lang="en-US" dirty="0" err="1"/>
              <a:t>Elon</a:t>
            </a:r>
            <a:r>
              <a:rPr lang="en-US" dirty="0"/>
              <a:t> </a:t>
            </a:r>
            <a:r>
              <a:rPr lang="en-US" dirty="0" err="1"/>
              <a:t>Espey</a:t>
            </a:r>
            <a:r>
              <a:rPr lang="en-US" dirty="0"/>
              <a:t>, NP</a:t>
            </a:r>
          </a:p>
          <a:p>
            <a:r>
              <a:rPr lang="en-US" dirty="0" smtClean="0"/>
              <a:t>Debbie Ferguson, Dr.PH</a:t>
            </a:r>
          </a:p>
          <a:p>
            <a:r>
              <a:rPr lang="en-US" dirty="0" smtClean="0"/>
              <a:t>Captain Wade Johnson, retired</a:t>
            </a:r>
          </a:p>
          <a:p>
            <a:r>
              <a:rPr lang="en-US" dirty="0" smtClean="0"/>
              <a:t>Diane Mills,</a:t>
            </a:r>
          </a:p>
          <a:p>
            <a:endParaRPr lang="en-US" dirty="0" smtClean="0"/>
          </a:p>
          <a:p>
            <a:endParaRPr lang="en-US" dirty="0" smtClean="0"/>
          </a:p>
          <a:p>
            <a:endParaRPr lang="en-US" dirty="0"/>
          </a:p>
        </p:txBody>
      </p:sp>
    </p:spTree>
    <p:extLst>
      <p:ext uri="{BB962C8B-B14F-4D97-AF65-F5344CB8AC3E}">
        <p14:creationId xmlns:p14="http://schemas.microsoft.com/office/powerpoint/2010/main" val="3028096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Implementation</a:t>
            </a:r>
            <a:endParaRPr lang="en-US" u="sng" dirty="0"/>
          </a:p>
        </p:txBody>
      </p:sp>
      <p:sp>
        <p:nvSpPr>
          <p:cNvPr id="7" name="Content Placeholder 6"/>
          <p:cNvSpPr>
            <a:spLocks noGrp="1"/>
          </p:cNvSpPr>
          <p:nvPr>
            <p:ph idx="1"/>
          </p:nvPr>
        </p:nvSpPr>
        <p:spPr/>
        <p:txBody>
          <a:bodyPr>
            <a:normAutofit lnSpcReduction="10000"/>
          </a:bodyPr>
          <a:lstStyle/>
          <a:p>
            <a:endParaRPr lang="en-US" dirty="0" smtClean="0">
              <a:solidFill>
                <a:schemeClr val="bg1"/>
              </a:solidFill>
            </a:endParaRPr>
          </a:p>
          <a:p>
            <a:r>
              <a:rPr lang="en-US" dirty="0" smtClean="0"/>
              <a:t>Mississippi CIT Law already in place </a:t>
            </a:r>
          </a:p>
          <a:p>
            <a:endParaRPr lang="en-US" dirty="0" smtClean="0"/>
          </a:p>
          <a:p>
            <a:r>
              <a:rPr lang="en-US" dirty="0" smtClean="0"/>
              <a:t>Trained first CIT officers</a:t>
            </a:r>
          </a:p>
          <a:p>
            <a:endParaRPr lang="en-US" dirty="0" smtClean="0"/>
          </a:p>
          <a:p>
            <a:r>
              <a:rPr lang="en-US" dirty="0" smtClean="0"/>
              <a:t>Train the Trainers</a:t>
            </a:r>
          </a:p>
          <a:p>
            <a:pPr marL="0" indent="0">
              <a:buNone/>
            </a:pPr>
            <a:endParaRPr lang="en-US" dirty="0">
              <a:solidFill>
                <a:schemeClr val="bg1"/>
              </a:solidFill>
            </a:endParaRPr>
          </a:p>
          <a:p>
            <a:pPr marL="0" indent="0">
              <a:buNone/>
            </a:pPr>
            <a:r>
              <a:rPr lang="en-US" dirty="0" smtClean="0">
                <a:solidFill>
                  <a:schemeClr val="bg1"/>
                </a:solidFill>
              </a:rPr>
              <a:t>    </a:t>
            </a:r>
          </a:p>
        </p:txBody>
      </p:sp>
    </p:spTree>
    <p:extLst>
      <p:ext uri="{BB962C8B-B14F-4D97-AF65-F5344CB8AC3E}">
        <p14:creationId xmlns:p14="http://schemas.microsoft.com/office/powerpoint/2010/main" val="195670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Single Point of Entry</a:t>
            </a:r>
            <a:endParaRPr lang="en-US" u="sng" dirty="0"/>
          </a:p>
        </p:txBody>
      </p:sp>
      <p:sp>
        <p:nvSpPr>
          <p:cNvPr id="7" name="Content Placeholder 6"/>
          <p:cNvSpPr>
            <a:spLocks noGrp="1"/>
          </p:cNvSpPr>
          <p:nvPr>
            <p:ph idx="1"/>
          </p:nvPr>
        </p:nvSpPr>
        <p:spPr/>
        <p:txBody>
          <a:bodyPr>
            <a:normAutofit/>
          </a:bodyPr>
          <a:lstStyle/>
          <a:p>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   </a:t>
            </a:r>
          </a:p>
          <a:p>
            <a:pPr marL="0" indent="0">
              <a:buNone/>
            </a:pPr>
            <a:r>
              <a:rPr lang="en-US" dirty="0" smtClean="0"/>
              <a:t>Why does success depend on this and why is it</a:t>
            </a:r>
          </a:p>
          <a:p>
            <a:pPr marL="0" indent="0">
              <a:buNone/>
            </a:pPr>
            <a:endParaRPr lang="en-US" dirty="0"/>
          </a:p>
          <a:p>
            <a:pPr marL="0" indent="0">
              <a:buNone/>
            </a:pPr>
            <a:r>
              <a:rPr lang="en-US" dirty="0"/>
              <a:t> </a:t>
            </a:r>
            <a:r>
              <a:rPr lang="en-US" dirty="0" smtClean="0"/>
              <a:t>                      so hard to achieve?</a:t>
            </a:r>
            <a:endParaRPr lang="en-US" dirty="0"/>
          </a:p>
          <a:p>
            <a:pPr marL="0" indent="0">
              <a:buNone/>
            </a:pPr>
            <a:r>
              <a:rPr lang="en-US" dirty="0" smtClean="0">
                <a:solidFill>
                  <a:schemeClr val="bg1"/>
                </a:solidFill>
              </a:rPr>
              <a:t>    </a:t>
            </a:r>
          </a:p>
        </p:txBody>
      </p:sp>
    </p:spTree>
    <p:extLst>
      <p:ext uri="{BB962C8B-B14F-4D97-AF65-F5344CB8AC3E}">
        <p14:creationId xmlns:p14="http://schemas.microsoft.com/office/powerpoint/2010/main" val="1013167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Screening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7898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Law Enforcement Results</a:t>
            </a:r>
            <a:endParaRPr lang="en-US" u="sng" dirty="0"/>
          </a:p>
        </p:txBody>
      </p:sp>
      <p:sp>
        <p:nvSpPr>
          <p:cNvPr id="7" name="Content Placeholder 6"/>
          <p:cNvSpPr>
            <a:spLocks noGrp="1"/>
          </p:cNvSpPr>
          <p:nvPr>
            <p:ph idx="1"/>
          </p:nvPr>
        </p:nvSpPr>
        <p:spPr/>
        <p:txBody>
          <a:bodyPr>
            <a:normAutofit/>
          </a:bodyPr>
          <a:lstStyle/>
          <a:p>
            <a:endParaRPr lang="en-US" dirty="0" smtClean="0">
              <a:solidFill>
                <a:schemeClr val="bg1"/>
              </a:solidFill>
            </a:endParaRPr>
          </a:p>
          <a:p>
            <a:pPr marL="0" indent="0">
              <a:buNone/>
            </a:pPr>
            <a:r>
              <a:rPr lang="en-US" dirty="0"/>
              <a:t> </a:t>
            </a:r>
            <a:r>
              <a:rPr lang="en-US" dirty="0" smtClean="0"/>
              <a:t>     Lauderdale County Sheriff’s Department</a:t>
            </a:r>
          </a:p>
          <a:p>
            <a:pPr marL="0" indent="0">
              <a:buNone/>
            </a:pPr>
            <a:r>
              <a:rPr lang="en-US" dirty="0"/>
              <a:t> </a:t>
            </a:r>
            <a:r>
              <a:rPr lang="en-US" dirty="0" smtClean="0"/>
              <a:t>                 -    29 CIT Officers (including SROs)</a:t>
            </a:r>
          </a:p>
          <a:p>
            <a:pPr marL="0" indent="0">
              <a:buNone/>
            </a:pPr>
            <a:endParaRPr lang="en-US" dirty="0"/>
          </a:p>
          <a:p>
            <a:pPr marL="0" indent="0">
              <a:buNone/>
            </a:pPr>
            <a:r>
              <a:rPr lang="en-US" dirty="0" smtClean="0"/>
              <a:t>      Meridian Police Department</a:t>
            </a:r>
          </a:p>
          <a:p>
            <a:pPr marL="0" indent="0">
              <a:buNone/>
            </a:pPr>
            <a:r>
              <a:rPr lang="en-US" dirty="0"/>
              <a:t> </a:t>
            </a:r>
            <a:r>
              <a:rPr lang="en-US" dirty="0" smtClean="0"/>
              <a:t>                 -    27 CIT Officers</a:t>
            </a:r>
          </a:p>
        </p:txBody>
      </p:sp>
    </p:spTree>
    <p:extLst>
      <p:ext uri="{BB962C8B-B14F-4D97-AF65-F5344CB8AC3E}">
        <p14:creationId xmlns:p14="http://schemas.microsoft.com/office/powerpoint/2010/main" val="2898981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Law Enforcement Results</a:t>
            </a:r>
            <a:endParaRPr lang="en-US" u="sng" dirty="0"/>
          </a:p>
        </p:txBody>
      </p:sp>
      <p:sp>
        <p:nvSpPr>
          <p:cNvPr id="7" name="Content Placeholder 6"/>
          <p:cNvSpPr>
            <a:spLocks noGrp="1"/>
          </p:cNvSpPr>
          <p:nvPr>
            <p:ph idx="1"/>
          </p:nvPr>
        </p:nvSpPr>
        <p:spPr/>
        <p:txBody>
          <a:bodyPr>
            <a:normAutofit/>
          </a:bodyPr>
          <a:lstStyle/>
          <a:p>
            <a:endParaRPr lang="en-US" dirty="0" smtClean="0">
              <a:solidFill>
                <a:schemeClr val="bg1"/>
              </a:solidFill>
            </a:endParaRPr>
          </a:p>
          <a:p>
            <a:pPr marL="0" indent="0">
              <a:buNone/>
            </a:pPr>
            <a:r>
              <a:rPr lang="en-US" dirty="0"/>
              <a:t> </a:t>
            </a:r>
            <a:r>
              <a:rPr lang="en-US" dirty="0" smtClean="0"/>
              <a:t>     Meridian Public School Districts</a:t>
            </a:r>
          </a:p>
          <a:p>
            <a:pPr marL="0" indent="0">
              <a:buNone/>
            </a:pPr>
            <a:r>
              <a:rPr lang="en-US" dirty="0"/>
              <a:t> </a:t>
            </a:r>
            <a:r>
              <a:rPr lang="en-US" dirty="0" smtClean="0"/>
              <a:t>                 -    5 CIT Officers</a:t>
            </a:r>
            <a:endParaRPr lang="en-US" dirty="0"/>
          </a:p>
          <a:p>
            <a:pPr marL="0" indent="0">
              <a:buNone/>
            </a:pPr>
            <a:r>
              <a:rPr lang="en-US" dirty="0" smtClean="0"/>
              <a:t>      </a:t>
            </a:r>
          </a:p>
          <a:p>
            <a:pPr marL="0" indent="0">
              <a:buNone/>
            </a:pPr>
            <a:r>
              <a:rPr lang="en-US" dirty="0"/>
              <a:t> </a:t>
            </a:r>
            <a:r>
              <a:rPr lang="en-US" dirty="0" smtClean="0"/>
              <a:t>     Other Surrounding Agencies</a:t>
            </a:r>
          </a:p>
          <a:p>
            <a:pPr marL="0" indent="0">
              <a:buNone/>
            </a:pPr>
            <a:r>
              <a:rPr lang="en-US" dirty="0"/>
              <a:t> </a:t>
            </a:r>
            <a:r>
              <a:rPr lang="en-US" dirty="0" smtClean="0"/>
              <a:t>                 -    7 CIT Officers</a:t>
            </a:r>
          </a:p>
        </p:txBody>
      </p:sp>
    </p:spTree>
    <p:extLst>
      <p:ext uri="{BB962C8B-B14F-4D97-AF65-F5344CB8AC3E}">
        <p14:creationId xmlns:p14="http://schemas.microsoft.com/office/powerpoint/2010/main" val="1940678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Law Enforcement Results</a:t>
            </a:r>
            <a:endParaRPr lang="en-US" u="sng" dirty="0"/>
          </a:p>
        </p:txBody>
      </p:sp>
      <p:sp>
        <p:nvSpPr>
          <p:cNvPr id="7" name="Content Placeholder 6"/>
          <p:cNvSpPr>
            <a:spLocks noGrp="1"/>
          </p:cNvSpPr>
          <p:nvPr>
            <p:ph idx="1"/>
          </p:nvPr>
        </p:nvSpPr>
        <p:spPr/>
        <p:txBody>
          <a:bodyPr>
            <a:normAutofit/>
          </a:bodyPr>
          <a:lstStyle/>
          <a:p>
            <a:pPr marL="0" indent="0">
              <a:buNone/>
            </a:pPr>
            <a:r>
              <a:rPr lang="en-US" dirty="0" smtClean="0">
                <a:solidFill>
                  <a:schemeClr val="bg1"/>
                </a:solidFill>
              </a:rPr>
              <a:t>  </a:t>
            </a:r>
          </a:p>
          <a:p>
            <a:r>
              <a:rPr lang="en-US" dirty="0">
                <a:solidFill>
                  <a:schemeClr val="bg1"/>
                </a:solidFill>
              </a:rPr>
              <a:t> </a:t>
            </a:r>
            <a:r>
              <a:rPr lang="en-US" dirty="0" smtClean="0">
                <a:solidFill>
                  <a:schemeClr val="bg1"/>
                </a:solidFill>
              </a:rPr>
              <a:t>   </a:t>
            </a:r>
            <a:r>
              <a:rPr lang="en-US" dirty="0" smtClean="0"/>
              <a:t>Officer Buy-in</a:t>
            </a:r>
          </a:p>
          <a:p>
            <a:pPr marL="0" indent="0">
              <a:buNone/>
            </a:pPr>
            <a:r>
              <a:rPr lang="en-US" dirty="0" smtClean="0"/>
              <a:t>             -   Understanding Mental Health Systems</a:t>
            </a:r>
          </a:p>
          <a:p>
            <a:pPr marL="0" indent="0">
              <a:buNone/>
            </a:pPr>
            <a:r>
              <a:rPr lang="en-US" dirty="0"/>
              <a:t> </a:t>
            </a:r>
            <a:r>
              <a:rPr lang="en-US" dirty="0" smtClean="0"/>
              <a:t>            -   Understanding Advocacy</a:t>
            </a:r>
          </a:p>
          <a:p>
            <a:pPr marL="0" indent="0">
              <a:buNone/>
            </a:pPr>
            <a:r>
              <a:rPr lang="en-US" dirty="0" smtClean="0"/>
              <a:t>              -   Understanding Consumers</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5960095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Mental Health Results</a:t>
            </a:r>
            <a:endParaRPr lang="en-US" u="sng" dirty="0"/>
          </a:p>
        </p:txBody>
      </p:sp>
      <p:sp>
        <p:nvSpPr>
          <p:cNvPr id="7" name="Content Placeholder 6"/>
          <p:cNvSpPr>
            <a:spLocks noGrp="1"/>
          </p:cNvSpPr>
          <p:nvPr>
            <p:ph idx="1"/>
          </p:nvPr>
        </p:nvSpPr>
        <p:spPr/>
        <p:txBody>
          <a:bodyPr>
            <a:normAutofit/>
          </a:bodyPr>
          <a:lstStyle/>
          <a:p>
            <a:pPr marL="0" indent="0" algn="ctr">
              <a:buNone/>
            </a:pPr>
            <a:r>
              <a:rPr lang="en-US" dirty="0" smtClean="0"/>
              <a:t>  </a:t>
            </a:r>
            <a:r>
              <a:rPr lang="en-US" u="sng" dirty="0" smtClean="0"/>
              <a:t>April 2013-September 2014</a:t>
            </a:r>
            <a:endParaRPr lang="en-US" dirty="0" smtClean="0"/>
          </a:p>
          <a:p>
            <a:r>
              <a:rPr lang="en-US" dirty="0" smtClean="0"/>
              <a:t>Admissions</a:t>
            </a:r>
          </a:p>
          <a:p>
            <a:pPr marL="0" indent="0">
              <a:buNone/>
            </a:pPr>
            <a:r>
              <a:rPr lang="en-US" dirty="0"/>
              <a:t> </a:t>
            </a:r>
            <a:r>
              <a:rPr lang="en-US" dirty="0" smtClean="0"/>
              <a:t>         -  Total</a:t>
            </a:r>
          </a:p>
          <a:p>
            <a:pPr marL="0" indent="0">
              <a:buNone/>
            </a:pPr>
            <a:r>
              <a:rPr lang="en-US" dirty="0"/>
              <a:t> </a:t>
            </a:r>
            <a:r>
              <a:rPr lang="en-US" dirty="0" smtClean="0"/>
              <a:t>         -  Monthly</a:t>
            </a:r>
          </a:p>
          <a:p>
            <a:r>
              <a:rPr lang="en-US" dirty="0" smtClean="0"/>
              <a:t>Length of Stay</a:t>
            </a:r>
          </a:p>
          <a:p>
            <a:r>
              <a:rPr lang="en-US" dirty="0" smtClean="0"/>
              <a:t>Readmission</a:t>
            </a:r>
          </a:p>
          <a:p>
            <a:pPr marL="0" indent="0">
              <a:buNone/>
            </a:pPr>
            <a:endParaRPr lang="en-US" dirty="0" smtClean="0">
              <a:solidFill>
                <a:schemeClr val="bg1"/>
              </a:solidFill>
            </a:endParaRPr>
          </a:p>
          <a:p>
            <a:pPr marL="0" indent="0" algn="ctr">
              <a:buNone/>
            </a:pPr>
            <a:endParaRPr lang="en-US" dirty="0">
              <a:solidFill>
                <a:schemeClr val="bg1"/>
              </a:solidFill>
            </a:endParaRPr>
          </a:p>
          <a:p>
            <a:pPr marL="0" indent="0" algn="ctr">
              <a:buNone/>
            </a:pPr>
            <a:endParaRPr lang="en-US" dirty="0">
              <a:solidFill>
                <a:schemeClr val="bg1"/>
              </a:solidFill>
            </a:endParaRPr>
          </a:p>
        </p:txBody>
      </p:sp>
    </p:spTree>
    <p:extLst>
      <p:ext uri="{BB962C8B-B14F-4D97-AF65-F5344CB8AC3E}">
        <p14:creationId xmlns:p14="http://schemas.microsoft.com/office/powerpoint/2010/main" val="1984411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Our Partnership</a:t>
            </a:r>
            <a:endParaRPr lang="en-US" u="sng" dirty="0"/>
          </a:p>
        </p:txBody>
      </p:sp>
      <p:sp>
        <p:nvSpPr>
          <p:cNvPr id="7" name="Content Placeholder 6"/>
          <p:cNvSpPr>
            <a:spLocks noGrp="1"/>
          </p:cNvSpPr>
          <p:nvPr>
            <p:ph idx="1"/>
          </p:nvPr>
        </p:nvSpPr>
        <p:spPr/>
        <p:txBody>
          <a:bodyPr>
            <a:normAutofit lnSpcReduction="10000"/>
          </a:bodyPr>
          <a:lstStyle/>
          <a:p>
            <a:r>
              <a:rPr lang="en-US" dirty="0" smtClean="0"/>
              <a:t>Weems Mental Health Center</a:t>
            </a:r>
          </a:p>
          <a:p>
            <a:r>
              <a:rPr lang="en-US" dirty="0" smtClean="0"/>
              <a:t>Central Mississippi Residential Center</a:t>
            </a:r>
          </a:p>
          <a:p>
            <a:pPr marL="0" indent="0">
              <a:buNone/>
            </a:pPr>
            <a:r>
              <a:rPr lang="en-US" dirty="0"/>
              <a:t> </a:t>
            </a:r>
            <a:r>
              <a:rPr lang="en-US" dirty="0" smtClean="0"/>
              <a:t>       -  Adult Single Point of Entry</a:t>
            </a:r>
          </a:p>
          <a:p>
            <a:r>
              <a:rPr lang="en-US" dirty="0" smtClean="0"/>
              <a:t>Alliance Hospital</a:t>
            </a:r>
          </a:p>
          <a:p>
            <a:pPr marL="0" indent="0">
              <a:buNone/>
            </a:pPr>
            <a:r>
              <a:rPr lang="en-US" dirty="0"/>
              <a:t> </a:t>
            </a:r>
            <a:r>
              <a:rPr lang="en-US" dirty="0" smtClean="0"/>
              <a:t>       -  Ages 12-17 Single Point of Entry</a:t>
            </a:r>
          </a:p>
          <a:p>
            <a:r>
              <a:rPr lang="en-US" dirty="0" smtClean="0"/>
              <a:t>Lauderdale County Sheriff’s Department</a:t>
            </a:r>
          </a:p>
          <a:p>
            <a:r>
              <a:rPr lang="en-US" dirty="0" smtClean="0"/>
              <a:t>Meridian Police Department</a:t>
            </a:r>
          </a:p>
          <a:p>
            <a:r>
              <a:rPr lang="en-US" dirty="0" smtClean="0"/>
              <a:t>Meridian NAMI &amp; NAMI Mississippi</a:t>
            </a:r>
          </a:p>
          <a:p>
            <a:pPr marL="0" indent="0" algn="ctr">
              <a:buNone/>
            </a:pPr>
            <a:endParaRPr lang="en-US" dirty="0">
              <a:solidFill>
                <a:schemeClr val="bg1"/>
              </a:solidFill>
            </a:endParaRPr>
          </a:p>
          <a:p>
            <a:pPr marL="0" indent="0" algn="ctr">
              <a:buNone/>
            </a:pPr>
            <a:endParaRPr lang="en-US" dirty="0">
              <a:solidFill>
                <a:schemeClr val="bg1"/>
              </a:solidFill>
            </a:endParaRPr>
          </a:p>
        </p:txBody>
      </p:sp>
    </p:spTree>
    <p:extLst>
      <p:ext uri="{BB962C8B-B14F-4D97-AF65-F5344CB8AC3E}">
        <p14:creationId xmlns:p14="http://schemas.microsoft.com/office/powerpoint/2010/main" val="820165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Summary</a:t>
            </a:r>
            <a:endParaRPr lang="en-US" u="sng" dirty="0"/>
          </a:p>
        </p:txBody>
      </p:sp>
      <p:sp>
        <p:nvSpPr>
          <p:cNvPr id="7" name="Content Placeholder 6"/>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r>
              <a:rPr lang="en-US" dirty="0" smtClean="0"/>
              <a:t>The agencies and organizations involved in the East Mississippi Crisis Intervention Team maintain a professional relationship in an attempt to provide the best resolution for those in mental health crises.  </a:t>
            </a:r>
            <a:r>
              <a:rPr lang="en-US" dirty="0"/>
              <a:t> </a:t>
            </a:r>
          </a:p>
        </p:txBody>
      </p:sp>
    </p:spTree>
    <p:extLst>
      <p:ext uri="{BB962C8B-B14F-4D97-AF65-F5344CB8AC3E}">
        <p14:creationId xmlns:p14="http://schemas.microsoft.com/office/powerpoint/2010/main" val="1283976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Identify strategies &amp; partnerships for implementing local CIT</a:t>
            </a:r>
          </a:p>
          <a:p>
            <a:r>
              <a:rPr lang="en-US" dirty="0" smtClean="0"/>
              <a:t>Identify differences between multiple points of service &amp; single point of entry</a:t>
            </a:r>
          </a:p>
          <a:p>
            <a:r>
              <a:rPr lang="en-US" dirty="0" smtClean="0"/>
              <a:t>Identify opportunities &amp; barriers to CIT implementation </a:t>
            </a:r>
          </a:p>
          <a:p>
            <a:endParaRPr lang="en-US" dirty="0"/>
          </a:p>
        </p:txBody>
      </p:sp>
    </p:spTree>
    <p:extLst>
      <p:ext uri="{BB962C8B-B14F-4D97-AF65-F5344CB8AC3E}">
        <p14:creationId xmlns:p14="http://schemas.microsoft.com/office/powerpoint/2010/main" val="3253741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smtClean="0"/>
              <a:t>Purpose</a:t>
            </a:r>
            <a:endParaRPr lang="en-US" u="sng" dirty="0"/>
          </a:p>
        </p:txBody>
      </p:sp>
      <p:sp>
        <p:nvSpPr>
          <p:cNvPr id="4" name="Content Placeholder 3"/>
          <p:cNvSpPr>
            <a:spLocks noGrp="1"/>
          </p:cNvSpPr>
          <p:nvPr>
            <p:ph idx="1"/>
          </p:nvPr>
        </p:nvSpPr>
        <p:spPr/>
        <p:txBody>
          <a:bodyPr/>
          <a:lstStyle/>
          <a:p>
            <a:r>
              <a:rPr lang="en-US" dirty="0" smtClean="0"/>
              <a:t>Identify strategies &amp; partnerships for implementing CIT</a:t>
            </a:r>
          </a:p>
          <a:p>
            <a:pPr marL="0" indent="0">
              <a:buNone/>
            </a:pPr>
            <a:endParaRPr lang="en-US" dirty="0" smtClean="0"/>
          </a:p>
        </p:txBody>
      </p:sp>
    </p:spTree>
    <p:extLst>
      <p:ext uri="{BB962C8B-B14F-4D97-AF65-F5344CB8AC3E}">
        <p14:creationId xmlns:p14="http://schemas.microsoft.com/office/powerpoint/2010/main" val="1635456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smtClean="0"/>
              <a:t>MS Department of Mental </a:t>
            </a:r>
            <a:r>
              <a:rPr lang="en-US" u="sng" dirty="0" smtClean="0"/>
              <a:t>Health</a:t>
            </a:r>
            <a:endParaRPr lang="en-US" u="sng" dirty="0"/>
          </a:p>
        </p:txBody>
      </p:sp>
      <p:sp>
        <p:nvSpPr>
          <p:cNvPr id="4" name="Content Placeholder 3"/>
          <p:cNvSpPr>
            <a:spLocks noGrp="1"/>
          </p:cNvSpPr>
          <p:nvPr>
            <p:ph idx="1"/>
          </p:nvPr>
        </p:nvSpPr>
        <p:spPr/>
        <p:txBody>
          <a:bodyPr>
            <a:normAutofit fontScale="77500" lnSpcReduction="20000"/>
          </a:bodyPr>
          <a:lstStyle/>
          <a:p>
            <a:pPr marL="0" indent="0" algn="ctr">
              <a:buNone/>
            </a:pPr>
            <a:r>
              <a:rPr lang="en-US" u="sng" dirty="0" smtClean="0"/>
              <a:t>Strategic Plan</a:t>
            </a:r>
            <a:endParaRPr lang="en-US" u="sng" dirty="0" smtClean="0"/>
          </a:p>
          <a:p>
            <a:pPr marL="0" indent="0" algn="ctr">
              <a:buNone/>
            </a:pPr>
            <a:endParaRPr lang="en-US" u="sng" dirty="0" smtClean="0"/>
          </a:p>
          <a:p>
            <a:pPr marL="0" indent="0">
              <a:buNone/>
            </a:pPr>
            <a:r>
              <a:rPr lang="en-US" b="1" dirty="0" smtClean="0"/>
              <a:t>GOAL 1</a:t>
            </a:r>
          </a:p>
          <a:p>
            <a:r>
              <a:rPr lang="en-US" dirty="0" smtClean="0"/>
              <a:t>To </a:t>
            </a:r>
            <a:r>
              <a:rPr lang="en-US" dirty="0">
                <a:solidFill>
                  <a:srgbClr val="FFFF00"/>
                </a:solidFill>
              </a:rPr>
              <a:t>increase access </a:t>
            </a:r>
            <a:r>
              <a:rPr lang="en-US" dirty="0"/>
              <a:t>to community-based care and supports through a network of service providers that are committed to a resiliency and recovery-oriented system of </a:t>
            </a:r>
            <a:r>
              <a:rPr lang="en-US" dirty="0" smtClean="0"/>
              <a:t>care</a:t>
            </a:r>
          </a:p>
          <a:p>
            <a:pPr marL="0" indent="0">
              <a:buNone/>
            </a:pPr>
            <a:r>
              <a:rPr lang="en-US" b="1" dirty="0" smtClean="0"/>
              <a:t>GOAL 2</a:t>
            </a:r>
          </a:p>
          <a:p>
            <a:r>
              <a:rPr lang="en-US" dirty="0" smtClean="0"/>
              <a:t>To </a:t>
            </a:r>
            <a:r>
              <a:rPr lang="en-US" dirty="0"/>
              <a:t>utilize information/data management to enhance decision making and service delivery</a:t>
            </a:r>
          </a:p>
          <a:p>
            <a:pPr marL="0" indent="0">
              <a:buNone/>
            </a:pPr>
            <a:r>
              <a:rPr lang="en-US" b="1" dirty="0"/>
              <a:t>GOAL 3</a:t>
            </a:r>
          </a:p>
          <a:p>
            <a:r>
              <a:rPr lang="en-US" dirty="0"/>
              <a:t>To maximize efficient and effective use of human, fiscal, and material resources</a:t>
            </a:r>
          </a:p>
          <a:p>
            <a:pPr marL="0" indent="0">
              <a:buNone/>
            </a:pPr>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56280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johnson\Downloads\msma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0"/>
            <a:ext cx="5691051"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502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smtClean="0"/>
              <a:t>Weems Mental Health Center</a:t>
            </a:r>
            <a:endParaRPr lang="en-US" u="sng" dirty="0"/>
          </a:p>
        </p:txBody>
      </p:sp>
      <p:sp>
        <p:nvSpPr>
          <p:cNvPr id="4" name="Content Placeholder 3"/>
          <p:cNvSpPr>
            <a:spLocks noGrp="1"/>
          </p:cNvSpPr>
          <p:nvPr>
            <p:ph idx="1"/>
          </p:nvPr>
        </p:nvSpPr>
        <p:spPr/>
        <p:txBody>
          <a:bodyPr>
            <a:normAutofit lnSpcReduction="10000"/>
          </a:bodyPr>
          <a:lstStyle/>
          <a:p>
            <a:pPr marL="0" indent="0">
              <a:buNone/>
            </a:pPr>
            <a:endParaRPr lang="en-US" dirty="0">
              <a:solidFill>
                <a:schemeClr val="bg1"/>
              </a:solidFill>
            </a:endParaRPr>
          </a:p>
          <a:p>
            <a:r>
              <a:rPr lang="en-US" dirty="0" smtClean="0"/>
              <a:t>Outpatient therapy</a:t>
            </a:r>
          </a:p>
          <a:p>
            <a:pPr marL="0" indent="0">
              <a:buNone/>
            </a:pPr>
            <a:endParaRPr lang="en-US" dirty="0" smtClean="0"/>
          </a:p>
          <a:p>
            <a:r>
              <a:rPr lang="en-US" dirty="0" smtClean="0"/>
              <a:t>Alcohol/Drug Therapy</a:t>
            </a:r>
          </a:p>
          <a:p>
            <a:endParaRPr lang="en-US" dirty="0" smtClean="0"/>
          </a:p>
          <a:p>
            <a:r>
              <a:rPr lang="en-US" dirty="0" smtClean="0"/>
              <a:t>Residential Treatment</a:t>
            </a:r>
          </a:p>
          <a:p>
            <a:pPr marL="0" indent="0">
              <a:buNone/>
            </a:pPr>
            <a:endParaRPr lang="en-US" dirty="0" smtClean="0"/>
          </a:p>
          <a:p>
            <a:r>
              <a:rPr lang="en-US" dirty="0" smtClean="0"/>
              <a:t>Employee Assistance Program</a:t>
            </a:r>
            <a:endParaRPr lang="en-US" dirty="0"/>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04263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Central Mississippi Residential Center</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a:solidFill>
                <a:schemeClr val="bg1"/>
              </a:solidFill>
            </a:endParaRPr>
          </a:p>
          <a:p>
            <a:r>
              <a:rPr lang="en-US" dirty="0" smtClean="0"/>
              <a:t>Residential Care</a:t>
            </a:r>
          </a:p>
          <a:p>
            <a:endParaRPr lang="en-US" dirty="0"/>
          </a:p>
          <a:p>
            <a:r>
              <a:rPr lang="en-US" dirty="0" smtClean="0"/>
              <a:t>Crisis </a:t>
            </a:r>
            <a:r>
              <a:rPr lang="en-US" dirty="0" smtClean="0"/>
              <a:t>Stabilization </a:t>
            </a:r>
            <a:r>
              <a:rPr lang="en-US" dirty="0" smtClean="0"/>
              <a:t>Unit</a:t>
            </a:r>
          </a:p>
          <a:p>
            <a:endParaRPr lang="en-US" dirty="0"/>
          </a:p>
          <a:p>
            <a:r>
              <a:rPr lang="en-US" dirty="0" smtClean="0"/>
              <a:t>Footprints Adult Day Services</a:t>
            </a:r>
            <a:endParaRPr lang="en-US" dirty="0" smtClean="0"/>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182180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u="sng" dirty="0" smtClean="0"/>
              <a:t>Law Enforcement</a:t>
            </a:r>
            <a:endParaRPr lang="en-US" u="sng" dirty="0"/>
          </a:p>
        </p:txBody>
      </p:sp>
      <p:sp>
        <p:nvSpPr>
          <p:cNvPr id="4" name="Content Placeholder 3"/>
          <p:cNvSpPr>
            <a:spLocks noGrp="1"/>
          </p:cNvSpPr>
          <p:nvPr>
            <p:ph idx="1"/>
          </p:nvPr>
        </p:nvSpPr>
        <p:spPr/>
        <p:txBody>
          <a:bodyPr>
            <a:normAutofit/>
          </a:bodyPr>
          <a:lstStyle/>
          <a:p>
            <a:pPr marL="0" indent="0">
              <a:buNone/>
            </a:pPr>
            <a:endParaRPr lang="en-US" dirty="0">
              <a:solidFill>
                <a:schemeClr val="bg1"/>
              </a:solidFill>
            </a:endParaRPr>
          </a:p>
          <a:p>
            <a:pPr marL="0" indent="0" algn="ctr">
              <a:buNone/>
            </a:pPr>
            <a:r>
              <a:rPr lang="en-US" u="sng" dirty="0" smtClean="0"/>
              <a:t>Lauderdale County Sheriff’s Department</a:t>
            </a:r>
          </a:p>
          <a:p>
            <a:endParaRPr lang="en-US" dirty="0"/>
          </a:p>
          <a:p>
            <a:pPr marL="0" indent="0" algn="ctr">
              <a:buNone/>
            </a:pPr>
            <a:r>
              <a:rPr lang="en-US" dirty="0" smtClean="0"/>
              <a:t>50 Sworn deputies</a:t>
            </a:r>
          </a:p>
          <a:p>
            <a:pPr marL="0" indent="0" algn="ctr">
              <a:buNone/>
            </a:pPr>
            <a:endParaRPr lang="en-US" dirty="0"/>
          </a:p>
          <a:p>
            <a:pPr marL="0" indent="0" algn="ctr">
              <a:buNone/>
            </a:pPr>
            <a:r>
              <a:rPr lang="en-US" dirty="0" smtClean="0"/>
              <a:t>Lauderdale County Detention Facility</a:t>
            </a:r>
            <a:endParaRPr lang="en-US" dirty="0"/>
          </a:p>
          <a:p>
            <a:endParaRPr lang="en-US" dirty="0" smtClean="0"/>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4207282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3438</TotalTime>
  <Words>891</Words>
  <Application>Microsoft Office PowerPoint</Application>
  <PresentationFormat>On-screen Show (4:3)</PresentationFormat>
  <Paragraphs>259</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 East Mississippi CIT Panel </vt:lpstr>
      <vt:lpstr>Purpose</vt:lpstr>
      <vt:lpstr>Purpose</vt:lpstr>
      <vt:lpstr>MS Department of Mental Health</vt:lpstr>
      <vt:lpstr>PowerPoint Presentation</vt:lpstr>
      <vt:lpstr>Weems Mental Health Center</vt:lpstr>
      <vt:lpstr>Central Mississippi Residential Center</vt:lpstr>
      <vt:lpstr>Law Enforcement</vt:lpstr>
      <vt:lpstr>Law Enforcement</vt:lpstr>
      <vt:lpstr>Mental Health (Before CIT)</vt:lpstr>
      <vt:lpstr>Mental Health (Before CIT)</vt:lpstr>
      <vt:lpstr>Law Enforcement (Before CIT)</vt:lpstr>
      <vt:lpstr>Advocates (Before CIT)</vt:lpstr>
      <vt:lpstr>Consumers  (Before CIT)</vt:lpstr>
      <vt:lpstr>2009 - 2011</vt:lpstr>
      <vt:lpstr>Significant Challenges</vt:lpstr>
      <vt:lpstr>Breaking Down Barriers</vt:lpstr>
      <vt:lpstr>CIT Task Force</vt:lpstr>
      <vt:lpstr>Implementation</vt:lpstr>
      <vt:lpstr>Single Point of Entry</vt:lpstr>
      <vt:lpstr>Medical Screening</vt:lpstr>
      <vt:lpstr>Law Enforcement Results</vt:lpstr>
      <vt:lpstr>Law Enforcement Results</vt:lpstr>
      <vt:lpstr>Law Enforcement Results</vt:lpstr>
      <vt:lpstr>Mental Health Results</vt:lpstr>
      <vt:lpstr>Our Partnership</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Johnson</dc:creator>
  <cp:lastModifiedBy>Debbie Ferguson</cp:lastModifiedBy>
  <cp:revision>79</cp:revision>
  <cp:lastPrinted>2014-10-21T22:31:42Z</cp:lastPrinted>
  <dcterms:created xsi:type="dcterms:W3CDTF">2014-10-08T16:46:38Z</dcterms:created>
  <dcterms:modified xsi:type="dcterms:W3CDTF">2014-10-22T21:30:12Z</dcterms:modified>
</cp:coreProperties>
</file>