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71" r:id="rId8"/>
    <p:sldId id="261" r:id="rId9"/>
    <p:sldId id="262" r:id="rId10"/>
    <p:sldId id="264" r:id="rId11"/>
    <p:sldId id="273" r:id="rId12"/>
    <p:sldId id="269" r:id="rId13"/>
    <p:sldId id="265" r:id="rId14"/>
    <p:sldId id="276" r:id="rId15"/>
    <p:sldId id="277" r:id="rId16"/>
    <p:sldId id="266" r:id="rId17"/>
    <p:sldId id="267" r:id="rId18"/>
    <p:sldId id="268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49"/>
  </p:normalViewPr>
  <p:slideViewPr>
    <p:cSldViewPr>
      <p:cViewPr varScale="1">
        <p:scale>
          <a:sx n="75" d="100"/>
          <a:sy n="75" d="100"/>
        </p:scale>
        <p:origin x="-2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3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1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63671-224D-4CAA-A649-213E9D11DE6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CBD7-56F5-42FC-93F3-70DA6A10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Schizophrenia Spectrum and Other Psychotic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Crisis Intervention Training</a:t>
            </a:r>
          </a:p>
          <a:p>
            <a:r>
              <a:rPr lang="en-US" sz="2400" dirty="0" smtClean="0"/>
              <a:t>Albuquerque Police Department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Psychotic Disorder Due to Another Medical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Medical </a:t>
            </a:r>
            <a:r>
              <a:rPr lang="en-US" dirty="0" smtClean="0"/>
              <a:t>conditions can look like psychiatric </a:t>
            </a:r>
            <a:r>
              <a:rPr lang="en-US" dirty="0" smtClean="0"/>
              <a:t>illness: Neurologic disease, head </a:t>
            </a:r>
            <a:r>
              <a:rPr lang="en-US" dirty="0" smtClean="0"/>
              <a:t>injury, cancer, </a:t>
            </a:r>
            <a:r>
              <a:rPr lang="en-US" dirty="0" smtClean="0"/>
              <a:t>hyperthyroid, medication side effects, and many others. 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can be very helpful to get information from the individual, a </a:t>
            </a:r>
            <a:r>
              <a:rPr lang="en-US" dirty="0" smtClean="0"/>
              <a:t>friend, </a:t>
            </a:r>
            <a:r>
              <a:rPr lang="en-US" dirty="0" smtClean="0"/>
              <a:t>or family member about medical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7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Psychosis Due </a:t>
            </a:r>
            <a:r>
              <a:rPr lang="en-US" dirty="0"/>
              <a:t>to </a:t>
            </a:r>
            <a:r>
              <a:rPr lang="en-US" dirty="0" smtClean="0"/>
              <a:t>Substance Use or Withdrawal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Delirium from alcohol withdrawal can have psychotic symptoms such as seeing things</a:t>
            </a:r>
            <a:r>
              <a:rPr lang="en-US" dirty="0"/>
              <a:t> </a:t>
            </a:r>
            <a:r>
              <a:rPr lang="en-US" dirty="0" smtClean="0"/>
              <a:t>and  incoherence</a:t>
            </a:r>
          </a:p>
          <a:p>
            <a:r>
              <a:rPr lang="en-US" dirty="0" smtClean="0"/>
              <a:t>Intoxication with stimulants can cause psychosis that can be extremely difficult to distinguish from primary psychiatric disorder like schizophrenia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</a:t>
            </a:r>
            <a:r>
              <a:rPr lang="en-US" b="1" i="1" dirty="0" smtClean="0"/>
              <a:t>when</a:t>
            </a:r>
            <a:r>
              <a:rPr lang="en-US" dirty="0" smtClean="0"/>
              <a:t> to communicate</a:t>
            </a:r>
          </a:p>
          <a:p>
            <a:endParaRPr lang="en-US" dirty="0" smtClean="0"/>
          </a:p>
          <a:p>
            <a:r>
              <a:rPr lang="en-US" dirty="0" smtClean="0"/>
              <a:t>Knowing </a:t>
            </a:r>
            <a:r>
              <a:rPr lang="en-US" b="1" i="1" dirty="0" smtClean="0"/>
              <a:t>what</a:t>
            </a:r>
            <a:r>
              <a:rPr lang="en-US" dirty="0" smtClean="0"/>
              <a:t> to communicate</a:t>
            </a:r>
          </a:p>
          <a:p>
            <a:endParaRPr lang="en-US" dirty="0" smtClean="0"/>
          </a:p>
          <a:p>
            <a:r>
              <a:rPr lang="en-US" dirty="0" smtClean="0"/>
              <a:t>Knowing </a:t>
            </a:r>
            <a:r>
              <a:rPr lang="en-US" b="1" i="1" dirty="0" smtClean="0"/>
              <a:t>how</a:t>
            </a:r>
            <a:r>
              <a:rPr lang="en-US" dirty="0" smtClean="0"/>
              <a:t> to 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0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– When?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</a:t>
            </a:r>
            <a:r>
              <a:rPr lang="en-US" dirty="0"/>
              <a:t>experiencing psychosis may not ask for </a:t>
            </a:r>
            <a:r>
              <a:rPr lang="en-US" dirty="0" smtClean="0"/>
              <a:t>help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possible</a:t>
            </a:r>
            <a:r>
              <a:rPr lang="en-US" dirty="0" smtClean="0"/>
              <a:t>, </a:t>
            </a:r>
            <a:r>
              <a:rPr lang="en-US" dirty="0" smtClean="0"/>
              <a:t>gather as much collateral information about the person and situation before starting. Is this a longstanding psychosis with no history of violence, or a new onset? </a:t>
            </a:r>
          </a:p>
          <a:p>
            <a:r>
              <a:rPr lang="en-US" dirty="0"/>
              <a:t>C</a:t>
            </a:r>
            <a:r>
              <a:rPr lang="en-US" dirty="0" smtClean="0"/>
              <a:t>almly </a:t>
            </a:r>
            <a:r>
              <a:rPr lang="en-US" dirty="0" smtClean="0"/>
              <a:t>assess the person’s non-verbal communication first</a:t>
            </a:r>
          </a:p>
          <a:p>
            <a:r>
              <a:rPr lang="en-US" dirty="0" smtClean="0"/>
              <a:t>Designate </a:t>
            </a:r>
            <a:r>
              <a:rPr lang="en-US" dirty="0" smtClean="0"/>
              <a:t>one person to talk to the </a:t>
            </a:r>
            <a:r>
              <a:rPr lang="en-US" dirty="0" smtClean="0"/>
              <a:t>individual</a:t>
            </a:r>
          </a:p>
          <a:p>
            <a:r>
              <a:rPr lang="en-US" dirty="0" smtClean="0"/>
              <a:t>Approach as non-threatening as possible and safe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–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Inform </a:t>
            </a:r>
            <a:r>
              <a:rPr lang="en-US" dirty="0"/>
              <a:t>the individual of your </a:t>
            </a:r>
            <a:r>
              <a:rPr lang="en-US" dirty="0" smtClean="0"/>
              <a:t>intent, especially your intent to keep everyone safe. Use the word “safety”</a:t>
            </a:r>
          </a:p>
          <a:p>
            <a:r>
              <a:rPr lang="en-US" dirty="0" smtClean="0"/>
              <a:t>Tell them your name</a:t>
            </a:r>
          </a:p>
          <a:p>
            <a:r>
              <a:rPr lang="en-US" dirty="0" smtClean="0"/>
              <a:t>Let them know if you plan </a:t>
            </a:r>
            <a:r>
              <a:rPr lang="en-US" dirty="0"/>
              <a:t>to </a:t>
            </a:r>
            <a:r>
              <a:rPr lang="en-US" dirty="0" smtClean="0"/>
              <a:t>move, “I </a:t>
            </a:r>
            <a:r>
              <a:rPr lang="en-US" dirty="0"/>
              <a:t>am going to walk onto the sidewalk”</a:t>
            </a:r>
          </a:p>
          <a:p>
            <a:r>
              <a:rPr lang="en-US" dirty="0"/>
              <a:t>Avoid challenging and assume a reassuring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Prefer listening over talking, it’s less about what you say, and more about what you hear. </a:t>
            </a:r>
          </a:p>
          <a:p>
            <a:r>
              <a:rPr lang="en-US" dirty="0" smtClean="0"/>
              <a:t>If possible, let them know you want to help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8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–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</a:t>
            </a:r>
            <a:r>
              <a:rPr lang="en-US" dirty="0"/>
              <a:t>the person who is psychotic what specifically will help them to feel safe and in control</a:t>
            </a:r>
          </a:p>
          <a:p>
            <a:r>
              <a:rPr lang="en-US" dirty="0" smtClean="0"/>
              <a:t>Help </a:t>
            </a:r>
            <a:r>
              <a:rPr lang="en-US" dirty="0"/>
              <a:t>the person to feel some sense of control by giving reasonable choices</a:t>
            </a:r>
          </a:p>
          <a:p>
            <a:r>
              <a:rPr lang="en-US" dirty="0" smtClean="0"/>
              <a:t>Offer </a:t>
            </a:r>
            <a:r>
              <a:rPr lang="en-US" dirty="0"/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387707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simple language (without condescension)</a:t>
            </a:r>
          </a:p>
          <a:p>
            <a:r>
              <a:rPr lang="en-US" dirty="0" smtClean="0"/>
              <a:t>Whenever </a:t>
            </a:r>
            <a:r>
              <a:rPr lang="en-US" dirty="0" smtClean="0"/>
              <a:t>possible avoid moving into the person’s personal comfort space, especially if the person appears paranoid</a:t>
            </a:r>
          </a:p>
          <a:p>
            <a:r>
              <a:rPr lang="en-US" dirty="0" smtClean="0"/>
              <a:t>Demeanor is a powerful tool for a better outcome</a:t>
            </a:r>
          </a:p>
          <a:p>
            <a:r>
              <a:rPr lang="en-US" dirty="0" smtClean="0"/>
              <a:t>Remain </a:t>
            </a:r>
            <a:r>
              <a:rPr lang="en-US" dirty="0" smtClean="0"/>
              <a:t>calm and confident, avoid rapid movements </a:t>
            </a:r>
            <a:r>
              <a:rPr lang="en-US" dirty="0" smtClean="0"/>
              <a:t>or </a:t>
            </a:r>
            <a:r>
              <a:rPr lang="en-US" dirty="0" smtClean="0"/>
              <a:t>rapid speech, maintain </a:t>
            </a:r>
            <a:r>
              <a:rPr lang="en-US" dirty="0" smtClean="0"/>
              <a:t>normal eye </a:t>
            </a:r>
            <a:r>
              <a:rPr lang="en-US" dirty="0" smtClean="0"/>
              <a:t>contact if this is tolerated by the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7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12800" dirty="0" smtClean="0"/>
              <a:t>Ask:</a:t>
            </a:r>
          </a:p>
          <a:p>
            <a:pPr marL="0" indent="0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-What state is the person in? </a:t>
            </a:r>
            <a:r>
              <a:rPr lang="en-US" sz="12800" dirty="0" smtClean="0"/>
              <a:t>Have they taken their psychiatric </a:t>
            </a:r>
            <a:r>
              <a:rPr lang="en-US" sz="12800" dirty="0" smtClean="0"/>
              <a:t>medication?</a:t>
            </a:r>
          </a:p>
          <a:p>
            <a:pPr marL="0" indent="0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 -Is the person afraid?</a:t>
            </a:r>
          </a:p>
          <a:p>
            <a:pPr marL="0" indent="0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 -Does the person have a history of schizophrenia or other psychosis?</a:t>
            </a:r>
          </a:p>
          <a:p>
            <a:pPr marL="0" indent="0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 -Are voices telling </a:t>
            </a:r>
            <a:r>
              <a:rPr lang="en-US" sz="12800" dirty="0" smtClean="0"/>
              <a:t>them what </a:t>
            </a:r>
            <a:r>
              <a:rPr lang="en-US" sz="12800" dirty="0" smtClean="0"/>
              <a:t>to do?</a:t>
            </a:r>
          </a:p>
          <a:p>
            <a:pPr marL="0" indent="0">
              <a:buNone/>
            </a:pPr>
            <a:endParaRPr lang="en-US" sz="12800" dirty="0" smtClean="0"/>
          </a:p>
          <a:p>
            <a:pPr marL="0" indent="0">
              <a:buNone/>
            </a:pPr>
            <a:r>
              <a:rPr lang="en-US" sz="7200" dirty="0" smtClean="0"/>
              <a:t>(Upton, L. Managing </a:t>
            </a:r>
            <a:r>
              <a:rPr lang="en-US" sz="7200" dirty="0" smtClean="0">
                <a:latin typeface="+mj-lt"/>
              </a:rPr>
              <a:t>Agitated</a:t>
            </a:r>
            <a:r>
              <a:rPr lang="en-US" sz="7200" dirty="0" smtClean="0"/>
              <a:t> Psychotic Patients, </a:t>
            </a:r>
            <a:r>
              <a:rPr lang="en-US" sz="7200" i="1" dirty="0" smtClean="0"/>
              <a:t>EMSWorld.com, 2004:3</a:t>
            </a:r>
            <a:endParaRPr lang="en-US" sz="7200" dirty="0"/>
          </a:p>
          <a:p>
            <a:pPr marL="0" indent="0">
              <a:buNone/>
            </a:pPr>
            <a:endParaRPr lang="en-US" sz="1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8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for Resource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become psychotic for a variety of reasons</a:t>
            </a:r>
          </a:p>
          <a:p>
            <a:r>
              <a:rPr lang="en-US" dirty="0" smtClean="0"/>
              <a:t>Any ability to determine the cause of the psychosis will help to determine the resources needed</a:t>
            </a:r>
          </a:p>
          <a:p>
            <a:r>
              <a:rPr lang="en-US" dirty="0" smtClean="0"/>
              <a:t>Acute intoxication or Alcohol withdrawal are often medical emergencies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9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COAST</a:t>
            </a:r>
          </a:p>
          <a:p>
            <a:r>
              <a:rPr lang="en-US" smtClean="0"/>
              <a:t>UNMH </a:t>
            </a:r>
            <a:r>
              <a:rPr lang="en-US" dirty="0" smtClean="0"/>
              <a:t>Psychiatric Emergency Services- 272-2920</a:t>
            </a:r>
          </a:p>
          <a:p>
            <a:r>
              <a:rPr lang="en-US" dirty="0" smtClean="0"/>
              <a:t>UNMH Emergency Department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Personal Psychiatrist</a:t>
            </a:r>
          </a:p>
          <a:p>
            <a:r>
              <a:rPr lang="en-US" dirty="0" smtClean="0"/>
              <a:t>Care-takers or Group Home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Psychosis?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Psychosis describes </a:t>
            </a:r>
            <a:r>
              <a:rPr lang="en-US" dirty="0"/>
              <a:t>conditions </a:t>
            </a:r>
            <a:r>
              <a:rPr lang="en-US" dirty="0" smtClean="0"/>
              <a:t>where </a:t>
            </a:r>
            <a:r>
              <a:rPr lang="en-US" dirty="0"/>
              <a:t>there has been some </a:t>
            </a:r>
            <a:r>
              <a:rPr lang="en-US" b="1" dirty="0"/>
              <a:t>loss of contact with </a:t>
            </a:r>
            <a:r>
              <a:rPr lang="en-US" b="1" dirty="0" smtClean="0"/>
              <a:t>reality</a:t>
            </a:r>
          </a:p>
          <a:p>
            <a:r>
              <a:rPr lang="en-US" dirty="0" smtClean="0"/>
              <a:t>During </a:t>
            </a:r>
            <a:r>
              <a:rPr lang="en-US" dirty="0"/>
              <a:t>a period of psychosis, a person’s thoughts and perceptions are disturbed and the </a:t>
            </a:r>
            <a:r>
              <a:rPr lang="en-US" b="1" dirty="0"/>
              <a:t>individual may have difficulty understanding what is real and what is </a:t>
            </a:r>
            <a:r>
              <a:rPr lang="en-US" b="1" dirty="0" smtClean="0"/>
              <a:t>not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(National Institutes of Mental Health Retrieved July 2018, https</a:t>
            </a:r>
            <a:r>
              <a:rPr lang="en-US" sz="1600" dirty="0"/>
              <a:t>://</a:t>
            </a:r>
            <a:r>
              <a:rPr lang="en-US" sz="1600" dirty="0" smtClean="0"/>
              <a:t>www.nimh.nih.gov/health/topics/schizophrenia/raise/what-is-psychosis.shtml)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118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Referrals to APD CIU send to </a:t>
            </a:r>
            <a:r>
              <a:rPr lang="en-US" dirty="0" err="1"/>
              <a:t>APDCIT@cabq.gov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Features That Define the Psychotic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Delusions</a:t>
            </a:r>
          </a:p>
          <a:p>
            <a:r>
              <a:rPr lang="en-US" dirty="0" smtClean="0"/>
              <a:t>Hallucinations</a:t>
            </a:r>
          </a:p>
          <a:p>
            <a:r>
              <a:rPr lang="en-US" dirty="0" smtClean="0"/>
              <a:t>Disorganized Thinking</a:t>
            </a:r>
          </a:p>
          <a:p>
            <a:r>
              <a:rPr lang="en-US" dirty="0" smtClean="0"/>
              <a:t>Disorganized, Abnormal, </a:t>
            </a:r>
            <a:r>
              <a:rPr lang="en-US" dirty="0" smtClean="0"/>
              <a:t>actions </a:t>
            </a:r>
            <a:r>
              <a:rPr lang="en-US" dirty="0" smtClean="0"/>
              <a:t>or movements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(Diagnostic </a:t>
            </a:r>
            <a:r>
              <a:rPr lang="en-US" sz="2000" dirty="0" smtClean="0"/>
              <a:t>and </a:t>
            </a:r>
            <a:r>
              <a:rPr lang="en-US" sz="2000" dirty="0" smtClean="0"/>
              <a:t>Statistical </a:t>
            </a:r>
            <a:r>
              <a:rPr lang="en-US" sz="2000" dirty="0"/>
              <a:t>M</a:t>
            </a:r>
            <a:r>
              <a:rPr lang="en-US" sz="2000" dirty="0" smtClean="0"/>
              <a:t>anual </a:t>
            </a:r>
            <a:r>
              <a:rPr lang="en-US" sz="2000" dirty="0" smtClean="0"/>
              <a:t>of mental </a:t>
            </a:r>
            <a:r>
              <a:rPr lang="en-US" sz="2000" dirty="0" smtClean="0"/>
              <a:t>disorders 5; </a:t>
            </a:r>
            <a:r>
              <a:rPr lang="en-US" sz="2000" dirty="0" smtClean="0"/>
              <a:t>American Psychiatric </a:t>
            </a:r>
            <a:r>
              <a:rPr lang="en-US" sz="2000" dirty="0" smtClean="0"/>
              <a:t>Association)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030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Delusions are fixed false beliefs that are not part of the person’s culture and do not change even when presented with logical proof that they are false.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Potential E</a:t>
            </a:r>
            <a:r>
              <a:rPr lang="en-US" dirty="0" smtClean="0"/>
              <a:t>xamples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believing the neighbors have surveillance equipment </a:t>
            </a:r>
            <a:r>
              <a:rPr lang="en-US" dirty="0" smtClean="0"/>
              <a:t>	in </a:t>
            </a:r>
            <a:r>
              <a:rPr lang="en-US" dirty="0" smtClean="0"/>
              <a:t>their apartment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-believing that others are trying to harm them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-believing that the television or radio stations have </a:t>
            </a:r>
            <a:r>
              <a:rPr lang="en-US" dirty="0" smtClean="0"/>
              <a:t>	special </a:t>
            </a:r>
            <a:r>
              <a:rPr lang="en-US" dirty="0" smtClean="0"/>
              <a:t>messages for them, or are broadcasting their </a:t>
            </a:r>
            <a:r>
              <a:rPr lang="en-US" dirty="0" smtClean="0"/>
              <a:t>	thoughts </a:t>
            </a:r>
            <a:r>
              <a:rPr lang="en-US" dirty="0" smtClean="0"/>
              <a:t>aloud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0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Hallucinations are things that a person hears, sees, </a:t>
            </a:r>
            <a:r>
              <a:rPr lang="en-US" dirty="0" smtClean="0"/>
              <a:t>smells, </a:t>
            </a:r>
            <a:r>
              <a:rPr lang="en-US" dirty="0" smtClean="0"/>
              <a:t>or feels that no one else is experiencing.</a:t>
            </a:r>
          </a:p>
          <a:p>
            <a:r>
              <a:rPr lang="en-US" dirty="0" smtClean="0"/>
              <a:t>Auditory hallucinations are the most common  form of hallucination in schizophrenia. These are often voices that the person hears that you cannot hear.</a:t>
            </a:r>
          </a:p>
          <a:p>
            <a:r>
              <a:rPr lang="en-US" dirty="0" smtClean="0"/>
              <a:t>The voices may talk about the person’s behavior, command the person to do things or talk to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Disorganized Thinking (Speech)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Unusual or garbled ways of thinking</a:t>
            </a:r>
          </a:p>
          <a:p>
            <a:r>
              <a:rPr lang="en-US" dirty="0" smtClean="0"/>
              <a:t>Speech that doesn’t make sense</a:t>
            </a:r>
          </a:p>
          <a:p>
            <a:r>
              <a:rPr lang="en-US" dirty="0" smtClean="0"/>
              <a:t>Incoherence </a:t>
            </a:r>
          </a:p>
          <a:p>
            <a:r>
              <a:rPr lang="en-US" dirty="0" smtClean="0"/>
              <a:t>Nonsense words (word salad)</a:t>
            </a:r>
          </a:p>
          <a:p>
            <a:r>
              <a:rPr lang="en-US" dirty="0" smtClean="0"/>
              <a:t>Not to be confused with people who don’t speak </a:t>
            </a:r>
            <a:r>
              <a:rPr lang="en-US" dirty="0"/>
              <a:t>E</a:t>
            </a:r>
            <a:r>
              <a:rPr lang="en-US" dirty="0" smtClean="0"/>
              <a:t>nglish fluently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anoid schizo complains to city about rogue helicopter pilo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75658"/>
            <a:ext cx="8229600" cy="6172742"/>
          </a:xfrm>
        </p:spPr>
      </p:pic>
    </p:spTree>
    <p:extLst>
      <p:ext uri="{BB962C8B-B14F-4D97-AF65-F5344CB8AC3E}">
        <p14:creationId xmlns:p14="http://schemas.microsoft.com/office/powerpoint/2010/main" val="32298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Associated </a:t>
            </a:r>
            <a:r>
              <a:rPr lang="en-US" sz="3800" dirty="0" smtClean="0"/>
              <a:t>with </a:t>
            </a:r>
            <a:r>
              <a:rPr lang="en-US" sz="3800" dirty="0" smtClean="0"/>
              <a:t>Schizophrenia:  </a:t>
            </a:r>
          </a:p>
          <a:p>
            <a:pPr marL="0" indent="0">
              <a:buNone/>
            </a:pPr>
            <a:r>
              <a:rPr lang="en-US" sz="3800" dirty="0" smtClean="0"/>
              <a:t>Social </a:t>
            </a:r>
            <a:r>
              <a:rPr lang="en-US" sz="3800" dirty="0"/>
              <a:t>withdrawal, Blunted emotions, Apathy (collectively known as “Negative Symptoms”) </a:t>
            </a: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This is why many people with Schizophrenia often don’t take good care of their health, have poor hygiene and spend much or all of their time alone.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This is part of the progression of the </a:t>
            </a:r>
            <a:r>
              <a:rPr lang="en-US" sz="3800" dirty="0" smtClean="0"/>
              <a:t>disease, but </a:t>
            </a:r>
            <a:r>
              <a:rPr lang="en-US" sz="3800" dirty="0" smtClean="0"/>
              <a:t>may make the person seem lazy or unwilling to help themselves. The person with schizophrenia may need help with everyday tasks.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Retrieved from: http://www.nimh.gov/health/topics/schizophrenia/index.shtml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Associated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Inappropriate, bizarre </a:t>
            </a:r>
            <a:r>
              <a:rPr lang="en-US" dirty="0" smtClean="0"/>
              <a:t>behavior </a:t>
            </a:r>
            <a:r>
              <a:rPr lang="en-US" dirty="0" smtClean="0"/>
              <a:t>or facial expressions. (Disorganized behaviors) </a:t>
            </a:r>
            <a:endParaRPr lang="en-US" dirty="0" smtClean="0"/>
          </a:p>
          <a:p>
            <a:r>
              <a:rPr lang="en-US" dirty="0" smtClean="0"/>
              <a:t>Thought blocking or difficulty </a:t>
            </a:r>
            <a:r>
              <a:rPr lang="en-US" dirty="0" smtClean="0"/>
              <a:t>speaking (Disorganized thinking)</a:t>
            </a:r>
            <a:endParaRPr lang="en-US" dirty="0" smtClean="0"/>
          </a:p>
          <a:p>
            <a:r>
              <a:rPr lang="en-US" dirty="0" smtClean="0"/>
              <a:t>Fear related to </a:t>
            </a:r>
            <a:r>
              <a:rPr lang="en-US" dirty="0" smtClean="0"/>
              <a:t>delusional paranoia</a:t>
            </a:r>
            <a:endParaRPr lang="en-US" dirty="0" smtClean="0"/>
          </a:p>
          <a:p>
            <a:r>
              <a:rPr lang="en-US" dirty="0" smtClean="0"/>
              <a:t>Hostility and aggression related to fear</a:t>
            </a:r>
          </a:p>
          <a:p>
            <a:endParaRPr lang="en-US" dirty="0"/>
          </a:p>
          <a:p>
            <a:r>
              <a:rPr lang="en-US" dirty="0" smtClean="0"/>
              <a:t>“It should be noted that the vast majority of persons with schizophrenia are not aggressive and are more frequently victimized than are individuals in the general population</a:t>
            </a:r>
            <a:r>
              <a:rPr lang="en-US" dirty="0" smtClean="0"/>
              <a:t>”</a:t>
            </a:r>
            <a:endParaRPr lang="en-US" dirty="0" smtClean="0"/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(5</a:t>
            </a:r>
            <a:r>
              <a:rPr lang="en-US" sz="2000" baseline="30000" dirty="0">
                <a:solidFill>
                  <a:prstClr val="black"/>
                </a:solidFill>
              </a:rPr>
              <a:t>th</a:t>
            </a:r>
            <a:r>
              <a:rPr lang="en-US" sz="2000" dirty="0">
                <a:solidFill>
                  <a:prstClr val="black"/>
                </a:solidFill>
              </a:rPr>
              <a:t> ed., text rev.; Diagnostic and statistical manual of mental disorders; American Psychiatric Association, </a:t>
            </a:r>
            <a:r>
              <a:rPr lang="en-US" sz="2000" dirty="0" smtClean="0">
                <a:solidFill>
                  <a:prstClr val="black"/>
                </a:solidFill>
              </a:rPr>
              <a:t>2013:101)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896</Words>
  <Application>Microsoft Office PowerPoint</Application>
  <PresentationFormat>On-screen Show (4:3)</PresentationFormat>
  <Paragraphs>111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Schizophrenia Spectrum and Other Psychotic Disorders</vt:lpstr>
      <vt:lpstr>What is Psychosis? </vt:lpstr>
      <vt:lpstr>Key Features That Define the Psychotic Disorders</vt:lpstr>
      <vt:lpstr>Delusions</vt:lpstr>
      <vt:lpstr>Hallucinations</vt:lpstr>
      <vt:lpstr>Disorganized Thinking (Speech)</vt:lpstr>
      <vt:lpstr>PowerPoint Presentation</vt:lpstr>
      <vt:lpstr>Negative Symptoms</vt:lpstr>
      <vt:lpstr>Additional Associated Features</vt:lpstr>
      <vt:lpstr>Psychotic Disorder Due to Another Medical Condition</vt:lpstr>
      <vt:lpstr>Psychosis Due to Substance Use or Withdrawal </vt:lpstr>
      <vt:lpstr>Communicating</vt:lpstr>
      <vt:lpstr>Communicating – When? </vt:lpstr>
      <vt:lpstr>Communicating – What? </vt:lpstr>
      <vt:lpstr>Communication – What? </vt:lpstr>
      <vt:lpstr>How to talk</vt:lpstr>
      <vt:lpstr>Evaluation and Safety</vt:lpstr>
      <vt:lpstr>Evaluation for Resource Connection</vt:lpstr>
      <vt:lpstr>Resources</vt:lpstr>
      <vt:lpstr>Questions</vt:lpstr>
    </vt:vector>
  </TitlesOfParts>
  <Company>UNM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Schizophrenia Spectrum and Other Psychotic Disorders</dc:title>
  <dc:creator>Mary R Magnusson</dc:creator>
  <cp:lastModifiedBy>Rosenbaum, Nils</cp:lastModifiedBy>
  <cp:revision>50</cp:revision>
  <dcterms:created xsi:type="dcterms:W3CDTF">2015-09-02T19:31:38Z</dcterms:created>
  <dcterms:modified xsi:type="dcterms:W3CDTF">2018-07-12T16:55:04Z</dcterms:modified>
</cp:coreProperties>
</file>